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8" r:id="rId3"/>
    <p:sldId id="289" r:id="rId4"/>
    <p:sldId id="291" r:id="rId5"/>
    <p:sldId id="290" r:id="rId6"/>
    <p:sldId id="292" r:id="rId7"/>
    <p:sldId id="293" r:id="rId8"/>
    <p:sldId id="294" r:id="rId9"/>
    <p:sldId id="295" r:id="rId10"/>
    <p:sldId id="29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77692"/>
            <a:ext cx="7772400" cy="1551508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ELECTRIC FIELDS DUE TO CONTINUOUS CHARGE DISTRIBUTIONS – </a:t>
            </a:r>
            <a:br>
              <a:rPr lang="en-GB" sz="5400" dirty="0">
                <a:solidFill>
                  <a:srgbClr val="C00000"/>
                </a:solidFill>
                <a:latin typeface="Trebuchet MS" pitchFamily="34" charset="0"/>
              </a:rPr>
            </a:br>
            <a:r>
              <a:rPr lang="en-GB" sz="5400" dirty="0">
                <a:solidFill>
                  <a:srgbClr val="C00000"/>
                </a:solidFill>
                <a:latin typeface="Trebuchet MS" pitchFamily="34" charset="0"/>
              </a:rPr>
              <a:t>SURFACE CHARGE</a:t>
            </a:r>
          </a:p>
        </p:txBody>
      </p:sp>
    </p:spTree>
    <p:extLst>
      <p:ext uri="{BB962C8B-B14F-4D97-AF65-F5344CB8AC3E}">
        <p14:creationId xmlns:p14="http://schemas.microsoft.com/office/powerpoint/2010/main" val="12796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Introduction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2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Another basic charge configuration is the infinite sheet of charge having a uniform density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C/m</a:t>
                </a:r>
                <a:r>
                  <a:rPr lang="en-US" sz="2200" baseline="30000" dirty="0">
                    <a:solidFill>
                      <a:srgbClr val="C00000"/>
                    </a:solidFill>
                    <a:latin typeface="Trebuchet MS" pitchFamily="34" charset="0"/>
                  </a:rPr>
                  <a:t>2</a:t>
                </a:r>
                <a:endParaRPr lang="en-US" sz="2200" baseline="300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Such a charge distribution may often be used to approximate the charge found on the plates of a parallel-plate capacitor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For ease of derivation, the sheet of charge is considered to be </a:t>
                </a:r>
                <a:r>
                  <a:rPr lang="en-US" sz="2200" dirty="0">
                    <a:solidFill>
                      <a:srgbClr val="C00000"/>
                    </a:solidFill>
                    <a:latin typeface="Trebuchet MS" pitchFamily="34" charset="0"/>
                  </a:rPr>
                  <a:t>infinite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This is a good approximation since the distances involved in the measurement of fields are generally small compared to the dimensions of the sheet of charge    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4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200"/>
                <a:ext cx="8686800" cy="5334000"/>
              </a:xfrm>
              <a:blipFill>
                <a:blip r:embed="rId2"/>
                <a:stretch>
                  <a:fillRect l="-772" t="-914" r="-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90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2971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Consider an infinite sheet of charge with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uniform charge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2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2200" dirty="0">
                    <a:latin typeface="Trebuchet MS" pitchFamily="34" charset="0"/>
                  </a:rPr>
                  <a:t>in the </a:t>
                </a:r>
                <a:r>
                  <a:rPr lang="en-GB" sz="2200" i="1" dirty="0" err="1">
                    <a:latin typeface="Trebuchet MS" pitchFamily="34" charset="0"/>
                  </a:rPr>
                  <a:t>yz</a:t>
                </a:r>
                <a:r>
                  <a:rPr lang="en-GB" sz="2200" dirty="0">
                    <a:latin typeface="Trebuchet MS" pitchFamily="34" charset="0"/>
                  </a:rPr>
                  <a:t>-plane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We consider a small portion of the sheet having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height </a:t>
                </a:r>
                <a:r>
                  <a:rPr lang="en-GB" sz="2200" i="1" dirty="0" err="1">
                    <a:solidFill>
                      <a:srgbClr val="C00000"/>
                    </a:solidFill>
                    <a:latin typeface="Trebuchet MS" pitchFamily="34" charset="0"/>
                  </a:rPr>
                  <a:t>dz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 and width </a:t>
                </a:r>
                <a:r>
                  <a:rPr lang="en-GB" sz="2200" i="1" dirty="0" err="1">
                    <a:solidFill>
                      <a:srgbClr val="C00000"/>
                    </a:solidFill>
                    <a:latin typeface="Trebuchet MS" pitchFamily="34" charset="0"/>
                  </a:rPr>
                  <a:t>dy</a:t>
                </a:r>
                <a:endParaRPr lang="en-GB" sz="2200" i="1" dirty="0">
                  <a:solidFill>
                    <a:srgbClr val="C00000"/>
                  </a:solidFill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Let the point of observation be at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P(x,0,0)</a:t>
                </a:r>
                <a:r>
                  <a:rPr lang="en-GB" sz="2200" dirty="0">
                    <a:latin typeface="Trebuchet MS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2971800" cy="5334000"/>
              </a:xfrm>
              <a:blipFill rotWithShape="1">
                <a:blip r:embed="rId2"/>
                <a:stretch>
                  <a:fillRect l="-2049" t="-800" r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09800"/>
            <a:ext cx="58730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630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19200"/>
                <a:ext cx="89916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charge associated with an elemental area </a:t>
                </a:r>
                <a:r>
                  <a:rPr lang="en-GB" sz="2200" i="1" dirty="0" err="1">
                    <a:latin typeface="Trebuchet MS" pitchFamily="34" charset="0"/>
                  </a:rPr>
                  <a:t>dS</a:t>
                </a:r>
                <a:r>
                  <a:rPr lang="en-GB" sz="2200" dirty="0">
                    <a:latin typeface="Trebuchet MS" pitchFamily="34" charset="0"/>
                  </a:rPr>
                  <a:t> is:</a:t>
                </a: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𝑑𝑄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𝑑𝑆</m:t>
                    </m:r>
                    <m:r>
                      <a:rPr lang="en-US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	where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𝑑𝑆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𝑑𝑦𝑑𝑧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sheet of charge may be assumed to consist of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infinite line charges</a:t>
                </a:r>
                <a:r>
                  <a:rPr lang="en-GB" sz="2200" dirty="0">
                    <a:latin typeface="Trebuchet MS" pitchFamily="34" charset="0"/>
                  </a:rPr>
                  <a:t> that extend from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</a:rPr>
                      <m:t>−</m:t>
                    </m:r>
                    <m:r>
                      <a:rPr lang="en-GB" sz="2200" i="1">
                        <a:latin typeface="Cambria Math"/>
                      </a:rPr>
                      <m:t>∞</m:t>
                    </m:r>
                    <m:r>
                      <a:rPr lang="en-US" sz="2200" b="0" i="1" smtClean="0">
                        <a:latin typeface="Cambria Math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</a:rPr>
                      <m:t>𝑡𝑜</m:t>
                    </m:r>
                    <m:r>
                      <a:rPr lang="en-US" sz="2200" b="0" i="1" smtClean="0">
                        <a:latin typeface="Cambria Math"/>
                      </a:rPr>
                      <m:t>+∞</m:t>
                    </m:r>
                  </m:oMath>
                </a14:m>
                <a:r>
                  <a:rPr lang="en-GB" sz="2200" dirty="0">
                    <a:latin typeface="Trebuchet MS" pitchFamily="34" charset="0"/>
                  </a:rPr>
                  <a:t> along the z-axis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We have for an infinite line charge:</a:t>
                </a: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:r>
                  <a:rPr lang="en-GB" sz="2200" dirty="0">
                    <a:latin typeface="Trebuchet MS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𝑬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800" b="1" i="1" smtClean="0">
                                <a:latin typeface="Cambria Math"/>
                              </a:rPr>
                              <m:t>𝑹</m:t>
                            </m:r>
                          </m:sub>
                        </m:sSub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𝑜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</m:den>
                    </m:f>
                  </m:oMath>
                </a14:m>
                <a:endParaRPr lang="en-GB" sz="28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Therefore, the differential intensity due to the line charge is:</a:t>
                </a: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𝑑</m:t>
                    </m:r>
                    <m:r>
                      <a:rPr lang="en-US" sz="2800" b="1" i="1">
                        <a:latin typeface="Cambria Math"/>
                      </a:rPr>
                      <m:t>𝑬</m:t>
                    </m:r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</a:rPr>
                          <m:t>𝑑𝑦</m:t>
                        </m:r>
                        <m:sSub>
                          <m:sSub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800" b="1" i="1">
                                <a:latin typeface="Cambria Math"/>
                              </a:rPr>
                              <m:t>𝑹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𝜋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𝑜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GB" sz="2200" dirty="0">
                    <a:latin typeface="Trebuchet MS" pitchFamily="34" charset="0"/>
                  </a:rPr>
                  <a:t>;          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en-GB" dirty="0">
                    <a:latin typeface="Trebuchet MS" pitchFamily="34" charset="0"/>
                  </a:rPr>
                  <a:t>  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19200"/>
                <a:ext cx="8991600" cy="5486400"/>
              </a:xfrm>
              <a:blipFill>
                <a:blip r:embed="rId2"/>
                <a:stretch>
                  <a:fillRect l="-746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785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From the figure: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𝒚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𝑅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GB" sz="2200" dirty="0">
                    <a:latin typeface="Trebuchet MS" pitchFamily="34" charset="0"/>
                  </a:rPr>
                  <a:t>   or 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𝒚</m:t>
                        </m:r>
                      </m:sub>
                    </m:sSub>
                  </m:oMath>
                </a14:m>
                <a:endParaRPr lang="en-GB" b="1" dirty="0">
                  <a:latin typeface="Trebuchet MS" pitchFamily="34" charset="0"/>
                </a:endParaRP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:r>
                  <a:rPr lang="en-GB" sz="2200" dirty="0">
                    <a:latin typeface="Trebuchet MS" pitchFamily="34" charset="0"/>
                  </a:rPr>
                  <a:t>and </a:t>
                </a: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:endParaRPr lang="en-GB" sz="2200" dirty="0">
                  <a:latin typeface="Trebuchet MS" pitchFamily="34" charset="0"/>
                </a:endParaRPr>
              </a:p>
              <a:p>
                <a:pPr marL="0" indent="0" algn="ctr">
                  <a:buClr>
                    <a:srgbClr val="C00000"/>
                  </a:buClr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𝑹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Substituting values in the equation for </a:t>
                </a:r>
                <a:r>
                  <a:rPr lang="en-GB" sz="2200" i="1" dirty="0" err="1">
                    <a:latin typeface="Trebuchet MS" pitchFamily="34" charset="0"/>
                  </a:rPr>
                  <a:t>d</a:t>
                </a:r>
                <a:r>
                  <a:rPr lang="en-GB" sz="2200" b="1" i="1" dirty="0" err="1">
                    <a:latin typeface="Trebuchet MS" pitchFamily="34" charset="0"/>
                  </a:rPr>
                  <a:t>E</a:t>
                </a:r>
                <a:r>
                  <a:rPr lang="en-GB" sz="2200" dirty="0">
                    <a:latin typeface="Trebuchet MS" pitchFamily="34" charset="0"/>
                  </a:rPr>
                  <a:t>, we get:</a:t>
                </a:r>
              </a:p>
              <a:p>
                <a:pPr marL="0" indent="0">
                  <a:buClr>
                    <a:srgbClr val="C00000"/>
                  </a:buClr>
                  <a:buSzPct val="100000"/>
                  <a:buNone/>
                </a:pPr>
                <a:endParaRPr lang="en-GB" sz="2200" b="1" i="1" dirty="0">
                  <a:latin typeface="Cambria Math"/>
                </a:endParaRPr>
              </a:p>
              <a:p>
                <a:pPr marL="0" indent="0">
                  <a:buClr>
                    <a:srgbClr val="C00000"/>
                  </a:buClr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𝑑</m:t>
                      </m:r>
                      <m:r>
                        <a:rPr lang="en-US" sz="2800" b="1" i="1" smtClean="0">
                          <a:latin typeface="Cambria Math"/>
                        </a:rPr>
                        <m:t>𝑬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/>
                            </a:rPr>
                            <m:t>𝑑𝑦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latin typeface="Cambria Math"/>
                            </a:rPr>
                            <m:t>𝑦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  <m:r>
                            <a:rPr lang="en-US" sz="2800" b="1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b="1" i="1" dirty="0">
                  <a:latin typeface="Trebuchet MS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486400"/>
              </a:xfrm>
              <a:blipFill>
                <a:blip r:embed="rId2"/>
                <a:stretch>
                  <a:fillRect l="-772" t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3890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8686800" cy="51816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 intensity due to all the line charges will be their vector sum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b="1" i="1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When we take the vector sum, the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y-component will cancel</a:t>
                </a:r>
                <a:r>
                  <a:rPr lang="en-GB" sz="2200" dirty="0">
                    <a:latin typeface="Trebuchet MS" pitchFamily="34" charset="0"/>
                  </a:rPr>
                  <a:t> due to symmetry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For every line charge along the positive y-axis, there is a line charge at the same distance along the negative y-axis</a:t>
                </a:r>
              </a:p>
              <a:p>
                <a:pPr marL="0" indent="0">
                  <a:buClr>
                    <a:srgbClr val="C00000"/>
                  </a:buClr>
                  <a:buSzPct val="100000"/>
                  <a:buNone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So in the summation, the y-axis is ignored and limits are taken along z-axis from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∞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𝑡𝑜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+∞</m:t>
                    </m:r>
                  </m:oMath>
                </a14:m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8686800" cy="5181600"/>
              </a:xfrm>
              <a:blipFill>
                <a:blip r:embed="rId2"/>
                <a:stretch>
                  <a:fillRect l="-772" t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806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4864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Therefore, we have the total electric field as:</a:t>
                </a: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SzPct val="100000"/>
                  <a:buFont typeface="Wingdings" pitchFamily="2" charset="2"/>
                  <a:buChar char="Ø"/>
                </a:pPr>
                <a:r>
                  <a:rPr lang="en-GB" sz="2200" dirty="0">
                    <a:latin typeface="Trebuchet MS" pitchFamily="34" charset="0"/>
                  </a:rPr>
                  <a:t>We use </a:t>
                </a:r>
                <a:r>
                  <a:rPr lang="en-GB" sz="2200" dirty="0">
                    <a:solidFill>
                      <a:srgbClr val="C00000"/>
                    </a:solidFill>
                    <a:latin typeface="Trebuchet MS" pitchFamily="34" charset="0"/>
                  </a:rPr>
                  <a:t>change of variables </a:t>
                </a:r>
                <a:r>
                  <a:rPr lang="en-GB" sz="2200" dirty="0">
                    <a:latin typeface="Trebuchet MS" pitchFamily="34" charset="0"/>
                  </a:rPr>
                  <a:t>to solve the above equation</a:t>
                </a:r>
              </a:p>
              <a:p>
                <a:pPr marL="0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𝑡𝑎𝑛</m:t>
                      </m:r>
                      <m:r>
                        <m:rPr>
                          <m:sty m:val="p"/>
                        </m:rPr>
                        <a:rPr lang="el-GR" sz="2200" b="0" i="1" smtClean="0">
                          <a:latin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sz="2200" b="0" i="1" dirty="0">
                  <a:latin typeface="Cambria Math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𝑥𝑐𝑜𝑡</m:t>
                      </m:r>
                      <m:r>
                        <m:rPr>
                          <m:sty m:val="p"/>
                        </m:rPr>
                        <a:rPr lang="el-GR" sz="2200" b="0" i="1" smtClean="0">
                          <a:latin typeface="Cambria Math"/>
                          <a:ea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            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            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𝑑𝑦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sz="2200" i="1">
                          <a:latin typeface="Cambria Math"/>
                          <a:ea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l-GR" sz="2200" i="1">
                          <a:latin typeface="Cambria Math"/>
                          <a:ea typeface="Cambria Math"/>
                        </a:rPr>
                        <m:t>α</m:t>
                      </m:r>
                    </m:oMath>
                  </m:oMathPara>
                </a14:m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sz="2200" b="0" i="1" dirty="0">
                  <a:latin typeface="Cambria Math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𝑤h𝑒𝑛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=−∞               ⇒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𝑐𝑜𝑡</m:t>
                      </m:r>
                      <m:r>
                        <m:rPr>
                          <m:sty m:val="p"/>
                        </m:rPr>
                        <a:rPr lang="el-GR" sz="2200" i="1">
                          <a:latin typeface="Cambria Math"/>
                          <a:ea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=−∞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 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𝑠𝑜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 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200" i="1">
                          <a:latin typeface="Cambria Math"/>
                          <a:ea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𝑤h𝑒𝑛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=∞               ⇒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𝑐𝑜𝑡</m:t>
                      </m:r>
                      <m:r>
                        <m:rPr>
                          <m:sty m:val="p"/>
                        </m:rPr>
                        <a:rPr lang="el-GR" sz="2200" i="1">
                          <a:latin typeface="Cambria Math"/>
                          <a:ea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=∞,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𝑠𝑜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200" i="1">
                          <a:latin typeface="Cambria Math"/>
                          <a:ea typeface="Cambria Math"/>
                        </a:rPr>
                        <m:t>α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486400"/>
              </a:xfrm>
              <a:blipFill>
                <a:blip r:embed="rId2"/>
                <a:stretch>
                  <a:fillRect l="-772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71800" y="1841286"/>
                <a:ext cx="3252301" cy="1171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𝑬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𝑑𝑦𝑥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1841286"/>
                <a:ext cx="3252301" cy="11717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6938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86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So, we get: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We see that for an infinite sheet of charge, the intensity does not depend upon any coordinate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So if we take P anywhere, the intensity will remain the same but the 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direction</a:t>
            </a:r>
            <a:r>
              <a:rPr lang="en-GB" sz="2200" dirty="0">
                <a:latin typeface="Trebuchet MS" pitchFamily="34" charset="0"/>
              </a:rPr>
              <a:t> will change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b="0" dirty="0">
              <a:latin typeface="Trebuchet MS" pitchFamily="34" charset="0"/>
              <a:ea typeface="Cambria Math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43200" y="990600"/>
                <a:ext cx="3829895" cy="42094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/>
                        </a:rPr>
                        <m:t>𝑬</m:t>
                      </m:r>
                      <m:r>
                        <a:rPr lang="en-US" sz="2200" i="1">
                          <a:latin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0</m:t>
                          </m:r>
                        </m:sup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𝑐𝑜𝑠𝑒𝑐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l-GR" sz="2200" i="1">
                                  <a:latin typeface="Cambria Math"/>
                                  <a:ea typeface="Cambria Math"/>
                                </a:rPr>
                                <m:t>α</m:t>
                              </m:r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sz="2200" i="1">
                                  <a:latin typeface="Cambria Math"/>
                                  <a:ea typeface="Cambria Math"/>
                                </a:rPr>
                                <m:t>α</m:t>
                              </m:r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𝑐𝑜𝑡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l-GR" sz="2200" i="1">
                                  <a:latin typeface="Cambria Math"/>
                                  <a:ea typeface="Cambria Math"/>
                                </a:rPr>
                                <m:t>α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)</m:t>
                              </m:r>
                              <m:sSup>
                                <m:sSup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sz="2200" dirty="0"/>
              </a:p>
              <a:p>
                <a:endParaRPr lang="en-US" dirty="0"/>
              </a:p>
              <a:p>
                <a:pPr algn="ctr"/>
                <a:r>
                  <a:rPr lang="en-US" dirty="0"/>
                  <a:t>Or</a:t>
                </a:r>
              </a:p>
              <a:p>
                <a:pPr algn="ctr"/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/>
                        </a:rPr>
                        <m:t>𝑬</m:t>
                      </m:r>
                      <m:r>
                        <a:rPr lang="en-US" sz="22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sz="2200" i="1">
                                  <a:latin typeface="Cambria Math"/>
                                  <a:ea typeface="Cambria Math"/>
                                </a:rPr>
                                <m:t>α</m:t>
                              </m:r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𝑜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200" dirty="0"/>
              </a:p>
              <a:p>
                <a:endParaRPr lang="en-US" sz="2200" b="1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>
                          <a:latin typeface="Cambria Math"/>
                        </a:rPr>
                        <m:t>𝑬</m:t>
                      </m:r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𝑆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200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</m:num>
                        <m:den>
                          <m:r>
                            <a:rPr lang="en-US" sz="2200" i="1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990600"/>
                <a:ext cx="3829895" cy="420942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735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Sheet of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If the point of observation is located at the back of the sheet, then we have: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200" dirty="0">
                <a:latin typeface="Trebuchet MS" pitchFamily="34" charset="0"/>
              </a:rPr>
              <a:t>Where </a:t>
            </a:r>
            <a:r>
              <a:rPr lang="en-GB" sz="2200" b="1" dirty="0">
                <a:solidFill>
                  <a:srgbClr val="C00000"/>
                </a:solidFill>
                <a:latin typeface="Trebuchet MS" pitchFamily="34" charset="0"/>
              </a:rPr>
              <a:t>a</a:t>
            </a:r>
            <a:r>
              <a:rPr lang="en-GB" sz="2200" b="1" baseline="-25000" dirty="0">
                <a:solidFill>
                  <a:srgbClr val="C00000"/>
                </a:solidFill>
                <a:latin typeface="Trebuchet MS" pitchFamily="34" charset="0"/>
              </a:rPr>
              <a:t>n</a:t>
            </a:r>
            <a:r>
              <a:rPr lang="en-GB" sz="2200" dirty="0">
                <a:solidFill>
                  <a:srgbClr val="C00000"/>
                </a:solidFill>
                <a:latin typeface="Trebuchet MS" pitchFamily="34" charset="0"/>
              </a:rPr>
              <a:t> is a vector normal to the sheet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200" b="0" dirty="0">
              <a:latin typeface="Trebuchet MS" pitchFamily="34" charset="0"/>
              <a:ea typeface="Cambria Math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GB" sz="2200" dirty="0"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785666" y="2148386"/>
                <a:ext cx="1867627" cy="3154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𝑬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𝑆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  <a:p>
                <a:r>
                  <a:rPr lang="en-US" dirty="0"/>
                  <a:t>Or generally: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𝑬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𝑆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/>
                                </a:rPr>
                                <m:t>𝒏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666" y="2148386"/>
                <a:ext cx="1867627" cy="3154838"/>
              </a:xfrm>
              <a:prstGeom prst="rect">
                <a:avLst/>
              </a:prstGeom>
              <a:blipFill>
                <a:blip r:embed="rId2"/>
                <a:stretch>
                  <a:fillRect l="-2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444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C00000"/>
                </a:solidFill>
                <a:latin typeface="Trebuchet MS" pitchFamily="34" charset="0"/>
              </a:rPr>
              <a:t>Problem-1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</p:spPr>
            <p:txBody>
              <a:bodyPr>
                <a:normAutofit/>
              </a:bodyPr>
              <a:lstStyle/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A circular disk of radius a is uniformly charged with </a:t>
                </a:r>
                <a:r>
                  <a:rPr lang="en-US" sz="2200" i="1" dirty="0" err="1">
                    <a:latin typeface="Trebuchet MS" pitchFamily="34" charset="0"/>
                  </a:rPr>
                  <a:t>ρ</a:t>
                </a:r>
                <a:r>
                  <a:rPr lang="en-US" sz="2200" i="1" baseline="-25000" dirty="0" err="1">
                    <a:latin typeface="Trebuchet MS" pitchFamily="34" charset="0"/>
                  </a:rPr>
                  <a:t>s</a:t>
                </a:r>
                <a:r>
                  <a:rPr lang="en-US" sz="2200" dirty="0">
                    <a:latin typeface="Trebuchet MS" pitchFamily="34" charset="0"/>
                  </a:rPr>
                  <a:t> C/m</a:t>
                </a:r>
                <a:r>
                  <a:rPr lang="en-US" sz="2200" baseline="30000" dirty="0">
                    <a:latin typeface="Trebuchet MS" pitchFamily="34" charset="0"/>
                  </a:rPr>
                  <a:t>2</a:t>
                </a:r>
                <a:r>
                  <a:rPr lang="en-US" sz="2200" dirty="0">
                    <a:latin typeface="Trebuchet MS" pitchFamily="34" charset="0"/>
                  </a:rPr>
                  <a:t>. If the disk lies on the z = 0 plane with its axis along the z-axis,</a:t>
                </a: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(a) Show that at point (0, 0, h)</a:t>
                </a: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 marL="0" indent="0" algn="ctr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/>
                        </a:rPr>
                        <m:t>𝐄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h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1/2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/>
                            </a:rPr>
                            <m:t>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US" sz="2200" dirty="0">
                  <a:latin typeface="Trebuchet MS" pitchFamily="34" charset="0"/>
                </a:endParaRPr>
              </a:p>
              <a:p>
                <a:pPr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en-US" sz="2200" dirty="0">
                    <a:latin typeface="Trebuchet MS" pitchFamily="34" charset="0"/>
                  </a:rPr>
                  <a:t>(b) From this, derive the </a:t>
                </a:r>
                <a:r>
                  <a:rPr lang="en-US" sz="2200" b="1" dirty="0">
                    <a:latin typeface="Trebuchet MS" pitchFamily="34" charset="0"/>
                  </a:rPr>
                  <a:t>E</a:t>
                </a:r>
                <a:r>
                  <a:rPr lang="en-US" sz="2200" dirty="0">
                    <a:latin typeface="Trebuchet MS" pitchFamily="34" charset="0"/>
                  </a:rPr>
                  <a:t> field due to an infinite sheet of charge on the z = </a:t>
                </a:r>
                <a:r>
                  <a:rPr lang="en-US" sz="2200">
                    <a:latin typeface="Trebuchet MS" pitchFamily="34" charset="0"/>
                  </a:rPr>
                  <a:t>0 plane</a:t>
                </a:r>
                <a:endParaRPr lang="en-GB" sz="2200" dirty="0">
                  <a:latin typeface="Trebuchet MS" pitchFamily="34" charset="0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sz="2200" b="0" dirty="0">
                  <a:latin typeface="Trebuchet MS" pitchFamily="34" charset="0"/>
                  <a:ea typeface="Cambria Math"/>
                </a:endParaRPr>
              </a:p>
              <a:p>
                <a:pPr>
                  <a:buClr>
                    <a:schemeClr val="tx1"/>
                  </a:buClr>
                  <a:buFont typeface="Wingdings" pitchFamily="2" charset="2"/>
                  <a:buChar char="Ø"/>
                </a:pPr>
                <a:endParaRPr lang="en-GB" sz="2200" dirty="0"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686800" cy="5334000"/>
              </a:xfrm>
              <a:blipFill>
                <a:blip r:embed="rId2"/>
                <a:stretch>
                  <a:fillRect l="-491" t="-914" r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9239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4553</TotalTime>
  <Words>578</Words>
  <Application>Microsoft Office PowerPoint</Application>
  <PresentationFormat>On-screen Show (4:3)</PresentationFormat>
  <Paragraphs>111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Cambria Math</vt:lpstr>
      <vt:lpstr>Trebuchet MS</vt:lpstr>
      <vt:lpstr>Wingdings</vt:lpstr>
      <vt:lpstr>Clarity</vt:lpstr>
      <vt:lpstr>ELECTRIC FIELDS DUE TO CONTINUOUS CHARGE DISTRIBUTIONS –  SURFACE CHARGE</vt:lpstr>
      <vt:lpstr>Introduction</vt:lpstr>
      <vt:lpstr>Sheet of Charge</vt:lpstr>
      <vt:lpstr>Sheet of Charge</vt:lpstr>
      <vt:lpstr>Sheet of Charge</vt:lpstr>
      <vt:lpstr>Sheet of Charge</vt:lpstr>
      <vt:lpstr>Sheet of Charge</vt:lpstr>
      <vt:lpstr>Sheet of Charge</vt:lpstr>
      <vt:lpstr>Sheet of Charge</vt:lpstr>
      <vt:lpstr>Problem-1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Charge</dc:title>
  <dc:creator>Salman</dc:creator>
  <cp:lastModifiedBy>Salman Ghafoor</cp:lastModifiedBy>
  <cp:revision>572</cp:revision>
  <dcterms:created xsi:type="dcterms:W3CDTF">2006-08-16T00:00:00Z</dcterms:created>
  <dcterms:modified xsi:type="dcterms:W3CDTF">2026-02-11T13:00:39Z</dcterms:modified>
</cp:coreProperties>
</file>