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7"/>
  </p:notesMasterIdLst>
  <p:sldIdLst>
    <p:sldId id="257" r:id="rId2"/>
    <p:sldId id="326" r:id="rId3"/>
    <p:sldId id="327" r:id="rId4"/>
    <p:sldId id="328" r:id="rId5"/>
    <p:sldId id="330" r:id="rId6"/>
  </p:sldIdLst>
  <p:sldSz cx="9144000" cy="6858000" type="screen4x3"/>
  <p:notesSz cx="7102475" cy="1023461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2" d="100"/>
          <a:sy n="82" d="100"/>
        </p:scale>
        <p:origin x="1474" y="6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7739" cy="511731"/>
          </a:xfrm>
          <a:prstGeom prst="rect">
            <a:avLst/>
          </a:prstGeom>
        </p:spPr>
        <p:txBody>
          <a:bodyPr vert="horz" lIns="99066" tIns="49533" rIns="99066" bIns="49533" rtlCol="0"/>
          <a:lstStyle>
            <a:lvl1pPr algn="l">
              <a:defRPr sz="13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3092" y="0"/>
            <a:ext cx="3077739" cy="511731"/>
          </a:xfrm>
          <a:prstGeom prst="rect">
            <a:avLst/>
          </a:prstGeom>
        </p:spPr>
        <p:txBody>
          <a:bodyPr vert="horz" lIns="99066" tIns="49533" rIns="99066" bIns="49533" rtlCol="0"/>
          <a:lstStyle>
            <a:lvl1pPr algn="r">
              <a:defRPr sz="1300"/>
            </a:lvl1pPr>
          </a:lstStyle>
          <a:p>
            <a:fld id="{334A5050-649F-4F44-92E6-A8617D2FBDB2}" type="datetimeFigureOut">
              <a:rPr lang="en-GB" smtClean="0"/>
              <a:t>29/09/2025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93775" y="768350"/>
            <a:ext cx="5114925" cy="38369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9066" tIns="49533" rIns="99066" bIns="49533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10248" y="4861441"/>
            <a:ext cx="5681980" cy="4605576"/>
          </a:xfrm>
          <a:prstGeom prst="rect">
            <a:avLst/>
          </a:prstGeom>
        </p:spPr>
        <p:txBody>
          <a:bodyPr vert="horz" lIns="99066" tIns="49533" rIns="99066" bIns="49533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721106"/>
            <a:ext cx="3077739" cy="511731"/>
          </a:xfrm>
          <a:prstGeom prst="rect">
            <a:avLst/>
          </a:prstGeom>
        </p:spPr>
        <p:txBody>
          <a:bodyPr vert="horz" lIns="99066" tIns="49533" rIns="99066" bIns="49533" rtlCol="0" anchor="b"/>
          <a:lstStyle>
            <a:lvl1pPr algn="l">
              <a:defRPr sz="13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3092" y="9721106"/>
            <a:ext cx="3077739" cy="511731"/>
          </a:xfrm>
          <a:prstGeom prst="rect">
            <a:avLst/>
          </a:prstGeom>
        </p:spPr>
        <p:txBody>
          <a:bodyPr vert="horz" lIns="99066" tIns="49533" rIns="99066" bIns="49533" rtlCol="0" anchor="b"/>
          <a:lstStyle>
            <a:lvl1pPr algn="r">
              <a:defRPr sz="1300"/>
            </a:lvl1pPr>
          </a:lstStyle>
          <a:p>
            <a:fld id="{17F072A3-8C67-426E-BBEF-2E085BDA5FA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237950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F072A3-8C67-426E-BBEF-2E085BDA5FA7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094414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371600"/>
            <a:ext cx="7848600" cy="1927225"/>
          </a:xfrm>
        </p:spPr>
        <p:txBody>
          <a:bodyPr anchor="b">
            <a:noAutofit/>
          </a:bodyPr>
          <a:lstStyle>
            <a:lvl1pPr>
              <a:defRPr sz="5400" cap="all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505200"/>
            <a:ext cx="6400800" cy="1752600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A76790-EB5D-4C4D-A00D-6250CB7B18F0}" type="datetimeFigureOut">
              <a:rPr lang="en-GB" smtClean="0"/>
              <a:t>29/09/2025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445AE2-D8B1-4736-BB1B-2B71B2A57B1D}" type="slidenum">
              <a:rPr lang="en-GB" smtClean="0"/>
              <a:t>‹#›</a:t>
            </a:fld>
            <a:endParaRPr lang="en-GB"/>
          </a:p>
        </p:txBody>
      </p:sp>
      <p:cxnSp>
        <p:nvCxnSpPr>
          <p:cNvPr id="8" name="Straight Connector 7"/>
          <p:cNvCxnSpPr/>
          <p:nvPr/>
        </p:nvCxnSpPr>
        <p:spPr>
          <a:xfrm>
            <a:off x="685800" y="3398520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A76790-EB5D-4C4D-A00D-6250CB7B18F0}" type="datetimeFigureOut">
              <a:rPr lang="en-GB" smtClean="0"/>
              <a:t>29/09/2025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445AE2-D8B1-4736-BB1B-2B71B2A57B1D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2362200"/>
            <a:ext cx="7772400" cy="2200275"/>
          </a:xfrm>
        </p:spPr>
        <p:txBody>
          <a:bodyPr anchor="b">
            <a:normAutofit/>
          </a:bodyPr>
          <a:lstStyle>
            <a:lvl1pPr algn="l">
              <a:defRPr sz="48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626864"/>
            <a:ext cx="77724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A76790-EB5D-4C4D-A00D-6250CB7B18F0}" type="datetimeFigureOut">
              <a:rPr lang="en-GB" smtClean="0"/>
              <a:t>29/09/2025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445AE2-D8B1-4736-BB1B-2B71B2A57B1D}" type="slidenum">
              <a:rPr lang="en-GB" smtClean="0"/>
              <a:t>‹#›</a:t>
            </a:fld>
            <a:endParaRPr lang="en-GB"/>
          </a:p>
        </p:txBody>
      </p:sp>
      <p:cxnSp>
        <p:nvCxnSpPr>
          <p:cNvPr id="7" name="Straight Connector 6"/>
          <p:cNvCxnSpPr/>
          <p:nvPr/>
        </p:nvCxnSpPr>
        <p:spPr>
          <a:xfrm>
            <a:off x="731520" y="4599432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A76790-EB5D-4C4D-A00D-6250CB7B18F0}" type="datetimeFigureOut">
              <a:rPr lang="en-GB" smtClean="0"/>
              <a:t>29/09/2025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445AE2-D8B1-4736-BB1B-2B71B2A57B1D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488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lang="en-US" sz="2000" b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488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A76790-EB5D-4C4D-A00D-6250CB7B18F0}" type="datetimeFigureOut">
              <a:rPr lang="en-GB" smtClean="0"/>
              <a:t>29/09/2025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445AE2-D8B1-4736-BB1B-2B71B2A57B1D}" type="slidenum">
              <a:rPr lang="en-GB" smtClean="0"/>
              <a:t>‹#›</a:t>
            </a:fld>
            <a:endParaRPr lang="en-GB"/>
          </a:p>
        </p:txBody>
      </p:sp>
      <p:cxnSp>
        <p:nvCxnSpPr>
          <p:cNvPr id="11" name="Straight Connector 10"/>
          <p:cNvCxnSpPr/>
          <p:nvPr/>
        </p:nvCxnSpPr>
        <p:spPr>
          <a:xfrm rot="5400000">
            <a:off x="2217817" y="4045823"/>
            <a:ext cx="4709160" cy="794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A76790-EB5D-4C4D-A00D-6250CB7B18F0}" type="datetimeFigureOut">
              <a:rPr lang="en-GB" smtClean="0"/>
              <a:t>29/09/2025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445AE2-D8B1-4736-BB1B-2B71B2A57B1D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A76790-EB5D-4C4D-A00D-6250CB7B18F0}" type="datetimeFigureOut">
              <a:rPr lang="en-GB" smtClean="0"/>
              <a:t>29/09/2025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445AE2-D8B1-4736-BB1B-2B71B2A57B1D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080"/>
            <a:ext cx="2139696" cy="1261872"/>
          </a:xfrm>
        </p:spPr>
        <p:txBody>
          <a:bodyPr anchor="b">
            <a:no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71800" y="792080"/>
            <a:ext cx="5715000" cy="55778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2130552"/>
            <a:ext cx="2139696" cy="424361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A76790-EB5D-4C4D-A00D-6250CB7B18F0}" type="datetimeFigureOut">
              <a:rPr lang="en-GB" smtClean="0"/>
              <a:t>29/09/2025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445AE2-D8B1-4736-BB1B-2B71B2A57B1D}" type="slidenum">
              <a:rPr lang="en-GB" smtClean="0"/>
              <a:t>‹#›</a:t>
            </a:fld>
            <a:endParaRPr lang="en-GB"/>
          </a:p>
        </p:txBody>
      </p:sp>
      <p:cxnSp>
        <p:nvCxnSpPr>
          <p:cNvPr id="9" name="Straight Connector 8"/>
          <p:cNvCxnSpPr/>
          <p:nvPr/>
        </p:nvCxnSpPr>
        <p:spPr>
          <a:xfrm rot="5400000">
            <a:off x="-13116" y="3580206"/>
            <a:ext cx="557784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480"/>
            <a:ext cx="2142680" cy="126492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58610" y="838201"/>
            <a:ext cx="5904390" cy="5500456"/>
          </a:xfrm>
          <a:solidFill>
            <a:schemeClr val="bg2"/>
          </a:solidFill>
          <a:ln w="76200">
            <a:solidFill>
              <a:srgbClr val="FFFFFF"/>
            </a:solidFill>
            <a:miter lim="800000"/>
          </a:ln>
          <a:effectLst>
            <a:outerShdw blurRad="50800" dist="12700" dir="5400000" algn="t" rotWithShape="0">
              <a:prstClr val="black">
                <a:alpha val="59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133600"/>
            <a:ext cx="2139696" cy="424281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A76790-EB5D-4C4D-A00D-6250CB7B18F0}" type="datetimeFigureOut">
              <a:rPr lang="en-GB" smtClean="0"/>
              <a:t>29/09/2025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445AE2-D8B1-4736-BB1B-2B71B2A57B1D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A76790-EB5D-4C4D-A00D-6250CB7B18F0}" type="datetimeFigureOut">
              <a:rPr lang="en-GB" smtClean="0"/>
              <a:t>29/09/2025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445AE2-D8B1-4736-BB1B-2B71B2A57B1D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609600"/>
            <a:ext cx="2057400" cy="5867400"/>
          </a:xfrm>
        </p:spPr>
        <p:txBody>
          <a:bodyPr vert="eaVert" anchor="b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6019800" cy="5867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A76790-EB5D-4C4D-A00D-6250CB7B18F0}" type="datetimeFigureOut">
              <a:rPr lang="en-GB" smtClean="0"/>
              <a:t>29/09/2025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445AE2-D8B1-4736-BB1B-2B71B2A57B1D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20786"/>
            <a:ext cx="9144000" cy="228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9144000" cy="3657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18288"/>
            <a:ext cx="28956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F2A76790-EB5D-4C4D-A00D-6250CB7B18F0}" type="datetimeFigureOut">
              <a:rPr lang="en-GB" smtClean="0"/>
              <a:t>29/09/2025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29000" y="18288"/>
            <a:ext cx="4114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FFFFFF"/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18288"/>
            <a:ext cx="1066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1">
                <a:solidFill>
                  <a:srgbClr val="FFFFFF"/>
                </a:solidFill>
              </a:defRPr>
            </a:lvl1pPr>
          </a:lstStyle>
          <a:p>
            <a:fld id="{F2445AE2-D8B1-4736-BB1B-2B71B2A57B1D}" type="slidenum">
              <a:rPr lang="en-GB" smtClean="0"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 spc="-1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3716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55576" y="1340768"/>
            <a:ext cx="7772400" cy="2160240"/>
          </a:xfrm>
        </p:spPr>
        <p:txBody>
          <a:bodyPr>
            <a:noAutofit/>
          </a:bodyPr>
          <a:lstStyle/>
          <a:p>
            <a:r>
              <a:rPr lang="en-GB" sz="5400" dirty="0">
                <a:solidFill>
                  <a:srgbClr val="C00000"/>
                </a:solidFill>
                <a:latin typeface="Trebuchet MS" pitchFamily="34" charset="0"/>
              </a:rPr>
              <a:t>DT Convolution – </a:t>
            </a:r>
            <a:r>
              <a:rPr lang="en-GB" dirty="0">
                <a:solidFill>
                  <a:srgbClr val="C00000"/>
                </a:solidFill>
                <a:latin typeface="Trebuchet MS" pitchFamily="34" charset="0"/>
              </a:rPr>
              <a:t>problem session</a:t>
            </a:r>
            <a:endParaRPr lang="en-GB" sz="5400" dirty="0">
              <a:solidFill>
                <a:srgbClr val="C00000"/>
              </a:solidFill>
              <a:latin typeface="Trebuchet MS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390890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3074"/>
          <p:cNvSpPr>
            <a:spLocks noGrp="1" noChangeArrowheads="1"/>
          </p:cNvSpPr>
          <p:nvPr>
            <p:ph type="title"/>
          </p:nvPr>
        </p:nvSpPr>
        <p:spPr>
          <a:xfrm>
            <a:off x="457200" y="269776"/>
            <a:ext cx="8229600" cy="926976"/>
          </a:xfrm>
        </p:spPr>
        <p:txBody>
          <a:bodyPr>
            <a:normAutofit/>
          </a:bodyPr>
          <a:lstStyle/>
          <a:p>
            <a:pPr algn="ctr"/>
            <a:r>
              <a:rPr lang="en-US" sz="3600" dirty="0">
                <a:solidFill>
                  <a:srgbClr val="C00000"/>
                </a:solidFill>
                <a:latin typeface="Trebuchet MS" pitchFamily="34" charset="0"/>
              </a:rPr>
              <a:t>DT Convolution – Problem 1</a:t>
            </a:r>
            <a:endParaRPr lang="en-GB" sz="3600" dirty="0">
              <a:solidFill>
                <a:srgbClr val="C00000"/>
              </a:solidFill>
              <a:latin typeface="Trebuchet MS" pitchFamily="34" charset="0"/>
            </a:endParaRPr>
          </a:p>
        </p:txBody>
      </p:sp>
      <p:sp>
        <p:nvSpPr>
          <p:cNvPr id="4" name="Rectangle 3075"/>
          <p:cNvSpPr txBox="1">
            <a:spLocks noChangeArrowheads="1"/>
          </p:cNvSpPr>
          <p:nvPr/>
        </p:nvSpPr>
        <p:spPr>
          <a:xfrm>
            <a:off x="251520" y="1052736"/>
            <a:ext cx="8640960" cy="561662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sz="2400" dirty="0">
              <a:latin typeface="Trebuchet MS" pitchFamily="34" charset="0"/>
            </a:endParaRPr>
          </a:p>
          <a:p>
            <a:endParaRPr lang="en-GB" sz="2400" dirty="0">
              <a:latin typeface="Trebuchet MS" pitchFamily="34" charset="0"/>
            </a:endParaRPr>
          </a:p>
          <a:p>
            <a:endParaRPr lang="en-GB" sz="2400" dirty="0">
              <a:latin typeface="Trebuchet MS" pitchFamily="34" charset="0"/>
            </a:endParaRPr>
          </a:p>
          <a:p>
            <a:endParaRPr lang="en-GB" sz="2400" dirty="0">
              <a:latin typeface="Trebuchet MS" pitchFamily="34" charset="0"/>
            </a:endParaRPr>
          </a:p>
          <a:p>
            <a:pPr marL="0" indent="0">
              <a:buNone/>
            </a:pPr>
            <a:endParaRPr lang="en-GB" sz="2400" dirty="0">
              <a:latin typeface="Trebuchet MS" pitchFamily="34" charset="0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7744" y="1052736"/>
            <a:ext cx="4634350" cy="33954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9792" y="4653136"/>
            <a:ext cx="3944689" cy="10187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12164" y="5949280"/>
            <a:ext cx="2755980" cy="566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799307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3074"/>
          <p:cNvSpPr>
            <a:spLocks noGrp="1" noChangeArrowheads="1"/>
          </p:cNvSpPr>
          <p:nvPr>
            <p:ph type="title"/>
          </p:nvPr>
        </p:nvSpPr>
        <p:spPr>
          <a:xfrm>
            <a:off x="457200" y="269776"/>
            <a:ext cx="8229600" cy="926976"/>
          </a:xfrm>
        </p:spPr>
        <p:txBody>
          <a:bodyPr>
            <a:normAutofit/>
          </a:bodyPr>
          <a:lstStyle/>
          <a:p>
            <a:pPr algn="ctr"/>
            <a:r>
              <a:rPr lang="en-US" sz="3600" dirty="0">
                <a:solidFill>
                  <a:srgbClr val="C00000"/>
                </a:solidFill>
                <a:latin typeface="Trebuchet MS" pitchFamily="34" charset="0"/>
              </a:rPr>
              <a:t>DT Convolution – Problem 2</a:t>
            </a:r>
            <a:endParaRPr lang="en-GB" sz="3600" dirty="0">
              <a:solidFill>
                <a:srgbClr val="C00000"/>
              </a:solidFill>
              <a:latin typeface="Trebuchet MS" pitchFamily="34" charset="0"/>
            </a:endParaRPr>
          </a:p>
        </p:txBody>
      </p:sp>
      <p:sp>
        <p:nvSpPr>
          <p:cNvPr id="4" name="Rectangle 3075"/>
          <p:cNvSpPr txBox="1">
            <a:spLocks noChangeArrowheads="1"/>
          </p:cNvSpPr>
          <p:nvPr/>
        </p:nvSpPr>
        <p:spPr>
          <a:xfrm>
            <a:off x="251520" y="1196752"/>
            <a:ext cx="8640960" cy="547260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en-GB" sz="2400" dirty="0">
                <a:latin typeface="Trebuchet MS" pitchFamily="34" charset="0"/>
              </a:rPr>
              <a:t>Consider an input x[n] and a unit impulse response h[n] given by:</a:t>
            </a:r>
          </a:p>
          <a:p>
            <a:pPr>
              <a:buClr>
                <a:srgbClr val="C00000"/>
              </a:buClr>
              <a:buFont typeface="Wingdings" panose="05000000000000000000" pitchFamily="2" charset="2"/>
              <a:buChar char="Ø"/>
            </a:pPr>
            <a:endParaRPr lang="en-GB" sz="2400" dirty="0">
              <a:latin typeface="Trebuchet MS" pitchFamily="34" charset="0"/>
            </a:endParaRPr>
          </a:p>
          <a:p>
            <a:pPr>
              <a:buClr>
                <a:srgbClr val="C00000"/>
              </a:buClr>
              <a:buFont typeface="Wingdings" panose="05000000000000000000" pitchFamily="2" charset="2"/>
              <a:buChar char="Ø"/>
            </a:pPr>
            <a:endParaRPr lang="en-GB" sz="2400" dirty="0">
              <a:latin typeface="Trebuchet MS" pitchFamily="34" charset="0"/>
            </a:endParaRPr>
          </a:p>
          <a:p>
            <a:pPr>
              <a:buClr>
                <a:srgbClr val="C00000"/>
              </a:buClr>
              <a:buFont typeface="Wingdings" panose="05000000000000000000" pitchFamily="2" charset="2"/>
              <a:buChar char="Ø"/>
            </a:pPr>
            <a:endParaRPr lang="en-GB" sz="2400" dirty="0">
              <a:latin typeface="Trebuchet MS" pitchFamily="34" charset="0"/>
            </a:endParaRPr>
          </a:p>
          <a:p>
            <a:pPr>
              <a:buClr>
                <a:srgbClr val="C00000"/>
              </a:buClr>
              <a:buFont typeface="Wingdings" panose="05000000000000000000" pitchFamily="2" charset="2"/>
              <a:buChar char="Ø"/>
            </a:pPr>
            <a:endParaRPr lang="en-GB" sz="2400" dirty="0">
              <a:latin typeface="Trebuchet MS" pitchFamily="34" charset="0"/>
            </a:endParaRPr>
          </a:p>
          <a:p>
            <a:pPr>
              <a:buClr>
                <a:srgbClr val="C00000"/>
              </a:buClr>
              <a:buFont typeface="Wingdings" panose="05000000000000000000" pitchFamily="2" charset="2"/>
              <a:buChar char="Ø"/>
            </a:pPr>
            <a:endParaRPr lang="en-GB" sz="2400" dirty="0">
              <a:latin typeface="Trebuchet MS" pitchFamily="34" charset="0"/>
            </a:endParaRPr>
          </a:p>
          <a:p>
            <a:pPr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en-GB" sz="2400" dirty="0" smtClean="0">
                <a:latin typeface="Trebuchet MS" pitchFamily="34" charset="0"/>
              </a:rPr>
              <a:t>Find:</a:t>
            </a:r>
          </a:p>
          <a:p>
            <a:pPr>
              <a:buClr>
                <a:srgbClr val="C00000"/>
              </a:buClr>
              <a:buFont typeface="Wingdings" panose="05000000000000000000" pitchFamily="2" charset="2"/>
              <a:buChar char="Ø"/>
            </a:pPr>
            <a:endParaRPr lang="en-GB" sz="2400" dirty="0">
              <a:latin typeface="Trebuchet MS" pitchFamily="34" charset="0"/>
            </a:endParaRPr>
          </a:p>
          <a:p>
            <a:pPr>
              <a:buClr>
                <a:srgbClr val="C00000"/>
              </a:buClr>
              <a:buFont typeface="Wingdings" panose="05000000000000000000" pitchFamily="2" charset="2"/>
              <a:buChar char="Ø"/>
            </a:pPr>
            <a:endParaRPr lang="en-GB" sz="2400" dirty="0" smtClean="0">
              <a:latin typeface="Trebuchet MS" pitchFamily="34" charset="0"/>
            </a:endParaRPr>
          </a:p>
          <a:p>
            <a:pPr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en-GB" sz="2400" dirty="0" smtClean="0">
                <a:latin typeface="Trebuchet MS" pitchFamily="34" charset="0"/>
              </a:rPr>
              <a:t>What is the maximum value of y[n]? </a:t>
            </a:r>
            <a:endParaRPr lang="en-GB" sz="2400" dirty="0">
              <a:latin typeface="Trebuchet MS" pitchFamily="34" charset="0"/>
            </a:endParaRPr>
          </a:p>
          <a:p>
            <a:pPr>
              <a:buClr>
                <a:srgbClr val="C00000"/>
              </a:buClr>
              <a:buFont typeface="Wingdings" panose="05000000000000000000" pitchFamily="2" charset="2"/>
              <a:buChar char="Ø"/>
            </a:pPr>
            <a:endParaRPr lang="en-GB" sz="2400" dirty="0">
              <a:latin typeface="Trebuchet MS" pitchFamily="34" charset="0"/>
            </a:endParaRPr>
          </a:p>
          <a:p>
            <a:pPr marL="0" indent="0">
              <a:buClr>
                <a:srgbClr val="C00000"/>
              </a:buClr>
              <a:buNone/>
            </a:pPr>
            <a:endParaRPr lang="en-GB" sz="2400" dirty="0">
              <a:latin typeface="Trebuchet MS" pitchFamily="34" charset="0"/>
            </a:endParaRPr>
          </a:p>
          <a:p>
            <a:pPr marL="0" indent="0">
              <a:buClr>
                <a:srgbClr val="C00000"/>
              </a:buClr>
              <a:buNone/>
            </a:pPr>
            <a:endParaRPr lang="en-GB" sz="2400" dirty="0">
              <a:latin typeface="Trebuchet MS" pitchFamily="34" charset="0"/>
            </a:endParaRPr>
          </a:p>
          <a:p>
            <a:pPr marL="0" indent="0">
              <a:buClr>
                <a:srgbClr val="C00000"/>
              </a:buClr>
              <a:buNone/>
            </a:pPr>
            <a:endParaRPr lang="en-GB" sz="2400" dirty="0">
              <a:latin typeface="Trebuchet MS" pitchFamily="34" charset="0"/>
            </a:endParaRPr>
          </a:p>
          <a:p>
            <a:pPr marL="0" indent="0">
              <a:buNone/>
            </a:pPr>
            <a:endParaRPr lang="en-GB" sz="2400" dirty="0">
              <a:latin typeface="Trebuchet MS" pitchFamily="34" charset="0"/>
            </a:endParaRPr>
          </a:p>
          <a:p>
            <a:endParaRPr lang="en-GB" sz="2400" dirty="0">
              <a:latin typeface="Trebuchet MS" pitchFamily="34" charset="0"/>
            </a:endParaRPr>
          </a:p>
          <a:p>
            <a:endParaRPr lang="en-GB" sz="2400" dirty="0">
              <a:latin typeface="Trebuchet MS" pitchFamily="34" charset="0"/>
            </a:endParaRPr>
          </a:p>
          <a:p>
            <a:endParaRPr lang="en-GB" sz="2400" dirty="0">
              <a:latin typeface="Trebuchet MS" pitchFamily="34" charset="0"/>
            </a:endParaRPr>
          </a:p>
          <a:p>
            <a:pPr marL="0" indent="0">
              <a:buNone/>
            </a:pPr>
            <a:endParaRPr lang="en-GB" sz="2400" dirty="0">
              <a:latin typeface="Trebuchet MS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31285" y="2204864"/>
            <a:ext cx="3064690" cy="15213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68148" y="4446763"/>
            <a:ext cx="2755980" cy="566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636130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3074"/>
          <p:cNvSpPr>
            <a:spLocks noGrp="1" noChangeArrowheads="1"/>
          </p:cNvSpPr>
          <p:nvPr>
            <p:ph type="title"/>
          </p:nvPr>
        </p:nvSpPr>
        <p:spPr>
          <a:xfrm>
            <a:off x="457200" y="269776"/>
            <a:ext cx="8229600" cy="926976"/>
          </a:xfrm>
        </p:spPr>
        <p:txBody>
          <a:bodyPr>
            <a:normAutofit/>
          </a:bodyPr>
          <a:lstStyle/>
          <a:p>
            <a:pPr algn="ctr"/>
            <a:r>
              <a:rPr lang="en-US" sz="3600" dirty="0">
                <a:solidFill>
                  <a:srgbClr val="C00000"/>
                </a:solidFill>
                <a:latin typeface="Trebuchet MS" pitchFamily="34" charset="0"/>
              </a:rPr>
              <a:t>DT Convolution – Problem 3</a:t>
            </a:r>
            <a:endParaRPr lang="en-GB" sz="3600" dirty="0">
              <a:solidFill>
                <a:srgbClr val="C00000"/>
              </a:solidFill>
              <a:latin typeface="Trebuchet MS" pitchFamily="34" charset="0"/>
            </a:endParaRPr>
          </a:p>
        </p:txBody>
      </p:sp>
      <p:sp>
        <p:nvSpPr>
          <p:cNvPr id="4" name="Rectangle 3075"/>
          <p:cNvSpPr txBox="1">
            <a:spLocks noChangeArrowheads="1"/>
          </p:cNvSpPr>
          <p:nvPr/>
        </p:nvSpPr>
        <p:spPr>
          <a:xfrm>
            <a:off x="251520" y="1052736"/>
            <a:ext cx="8640960" cy="561662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en-GB" sz="2400" dirty="0">
                <a:latin typeface="Trebuchet MS" pitchFamily="34" charset="0"/>
              </a:rPr>
              <a:t>Consider an input x[n] and a unit impulse response h[n] given by:</a:t>
            </a:r>
          </a:p>
          <a:p>
            <a:pPr>
              <a:buClr>
                <a:srgbClr val="C00000"/>
              </a:buClr>
              <a:buFont typeface="Wingdings" panose="05000000000000000000" pitchFamily="2" charset="2"/>
              <a:buChar char="Ø"/>
            </a:pPr>
            <a:endParaRPr lang="en-GB" sz="2400" dirty="0">
              <a:latin typeface="Trebuchet MS" pitchFamily="34" charset="0"/>
            </a:endParaRPr>
          </a:p>
          <a:p>
            <a:pPr>
              <a:buClr>
                <a:srgbClr val="C00000"/>
              </a:buClr>
              <a:buFont typeface="Wingdings" panose="05000000000000000000" pitchFamily="2" charset="2"/>
              <a:buChar char="Ø"/>
            </a:pPr>
            <a:endParaRPr lang="en-GB" sz="2400" dirty="0">
              <a:latin typeface="Trebuchet MS" pitchFamily="34" charset="0"/>
            </a:endParaRPr>
          </a:p>
          <a:p>
            <a:pPr>
              <a:buClr>
                <a:srgbClr val="C00000"/>
              </a:buClr>
              <a:buFont typeface="Wingdings" panose="05000000000000000000" pitchFamily="2" charset="2"/>
              <a:buChar char="Ø"/>
            </a:pPr>
            <a:endParaRPr lang="en-GB" sz="2400" dirty="0">
              <a:latin typeface="Trebuchet MS" pitchFamily="34" charset="0"/>
            </a:endParaRPr>
          </a:p>
          <a:p>
            <a:pPr>
              <a:buClr>
                <a:srgbClr val="C00000"/>
              </a:buClr>
              <a:buFont typeface="Wingdings" panose="05000000000000000000" pitchFamily="2" charset="2"/>
              <a:buChar char="Ø"/>
            </a:pPr>
            <a:endParaRPr lang="en-GB" sz="2400" dirty="0">
              <a:latin typeface="Trebuchet MS" pitchFamily="34" charset="0"/>
            </a:endParaRPr>
          </a:p>
          <a:p>
            <a:pPr>
              <a:buClr>
                <a:srgbClr val="C00000"/>
              </a:buClr>
              <a:buFont typeface="Wingdings" panose="05000000000000000000" pitchFamily="2" charset="2"/>
              <a:buChar char="Ø"/>
            </a:pPr>
            <a:endParaRPr lang="en-GB" sz="2400" dirty="0">
              <a:latin typeface="Trebuchet MS" pitchFamily="34" charset="0"/>
            </a:endParaRPr>
          </a:p>
          <a:p>
            <a:pPr>
              <a:buClr>
                <a:srgbClr val="C00000"/>
              </a:buClr>
              <a:buFont typeface="Wingdings" panose="05000000000000000000" pitchFamily="2" charset="2"/>
              <a:buChar char="Ø"/>
            </a:pPr>
            <a:endParaRPr lang="en-GB" sz="2400" dirty="0">
              <a:latin typeface="Trebuchet MS" pitchFamily="34" charset="0"/>
            </a:endParaRPr>
          </a:p>
          <a:p>
            <a:pPr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en-GB" sz="2400" dirty="0">
                <a:latin typeface="Trebuchet MS" pitchFamily="34" charset="0"/>
              </a:rPr>
              <a:t>Find </a:t>
            </a:r>
          </a:p>
          <a:p>
            <a:pPr>
              <a:buFont typeface="Wingdings" panose="05000000000000000000" pitchFamily="2" charset="2"/>
              <a:buChar char="Ø"/>
            </a:pPr>
            <a:endParaRPr lang="en-GB" sz="2400" dirty="0">
              <a:latin typeface="Trebuchet MS" pitchFamily="34" charset="0"/>
            </a:endParaRPr>
          </a:p>
          <a:p>
            <a:pPr>
              <a:buFont typeface="Wingdings" panose="05000000000000000000" pitchFamily="2" charset="2"/>
              <a:buChar char="Ø"/>
            </a:pPr>
            <a:endParaRPr lang="en-GB" sz="2400" dirty="0">
              <a:latin typeface="Trebuchet MS" pitchFamily="34" charset="0"/>
            </a:endParaRPr>
          </a:p>
          <a:p>
            <a:pPr>
              <a:buFont typeface="Wingdings" panose="05000000000000000000" pitchFamily="2" charset="2"/>
              <a:buChar char="Ø"/>
            </a:pPr>
            <a:endParaRPr lang="en-GB" sz="2400" dirty="0">
              <a:latin typeface="Trebuchet MS" pitchFamily="34" charset="0"/>
            </a:endParaRPr>
          </a:p>
          <a:p>
            <a:pPr marL="0" indent="0">
              <a:buNone/>
            </a:pPr>
            <a:endParaRPr lang="en-GB" sz="2400" dirty="0">
              <a:latin typeface="Trebuchet MS" pitchFamily="34" charset="0"/>
            </a:endParaRPr>
          </a:p>
          <a:p>
            <a:pPr marL="0" indent="0">
              <a:buNone/>
            </a:pPr>
            <a:endParaRPr lang="en-GB" sz="2400" dirty="0">
              <a:latin typeface="Trebuchet MS" pitchFamily="34" charset="0"/>
            </a:endParaRPr>
          </a:p>
          <a:p>
            <a:endParaRPr lang="en-GB" sz="2400" dirty="0">
              <a:latin typeface="Trebuchet MS" pitchFamily="34" charset="0"/>
            </a:endParaRPr>
          </a:p>
          <a:p>
            <a:endParaRPr lang="en-GB" sz="2400" dirty="0">
              <a:latin typeface="Trebuchet MS" pitchFamily="34" charset="0"/>
            </a:endParaRPr>
          </a:p>
          <a:p>
            <a:endParaRPr lang="en-GB" sz="2400" dirty="0">
              <a:latin typeface="Trebuchet MS" pitchFamily="34" charset="0"/>
            </a:endParaRPr>
          </a:p>
          <a:p>
            <a:pPr marL="0" indent="0">
              <a:buNone/>
            </a:pPr>
            <a:endParaRPr lang="en-GB" sz="2400" dirty="0">
              <a:latin typeface="Trebuchet MS" pitchFamily="34" charset="0"/>
            </a:endParaRPr>
          </a:p>
        </p:txBody>
      </p:sp>
      <p:pic>
        <p:nvPicPr>
          <p:cNvPr id="5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56180" y="4725144"/>
            <a:ext cx="2755980" cy="566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784" y="1901121"/>
            <a:ext cx="4225106" cy="23199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7404228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3074"/>
          <p:cNvSpPr>
            <a:spLocks noGrp="1" noChangeArrowheads="1"/>
          </p:cNvSpPr>
          <p:nvPr>
            <p:ph type="title"/>
          </p:nvPr>
        </p:nvSpPr>
        <p:spPr>
          <a:xfrm>
            <a:off x="457200" y="2358008"/>
            <a:ext cx="8229600" cy="926976"/>
          </a:xfrm>
        </p:spPr>
        <p:txBody>
          <a:bodyPr>
            <a:normAutofit/>
          </a:bodyPr>
          <a:lstStyle/>
          <a:p>
            <a:pPr algn="ctr"/>
            <a:r>
              <a:rPr lang="en-US" sz="3600" dirty="0">
                <a:solidFill>
                  <a:srgbClr val="C00000"/>
                </a:solidFill>
                <a:latin typeface="Trebuchet MS" pitchFamily="34" charset="0"/>
              </a:rPr>
              <a:t>END</a:t>
            </a:r>
            <a:endParaRPr lang="en-GB" sz="3600" dirty="0">
              <a:solidFill>
                <a:srgbClr val="C00000"/>
              </a:solidFill>
              <a:latin typeface="Trebuchet MS" pitchFamily="34" charset="0"/>
            </a:endParaRPr>
          </a:p>
        </p:txBody>
      </p:sp>
      <p:sp>
        <p:nvSpPr>
          <p:cNvPr id="4" name="Rectangle 3075"/>
          <p:cNvSpPr txBox="1">
            <a:spLocks noChangeArrowheads="1"/>
          </p:cNvSpPr>
          <p:nvPr/>
        </p:nvSpPr>
        <p:spPr>
          <a:xfrm>
            <a:off x="251520" y="1052736"/>
            <a:ext cx="8640960" cy="561662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sz="2400" dirty="0">
              <a:latin typeface="Trebuchet MS" pitchFamily="34" charset="0"/>
            </a:endParaRPr>
          </a:p>
          <a:p>
            <a:endParaRPr lang="en-GB" sz="2400" dirty="0">
              <a:latin typeface="Trebuchet MS" pitchFamily="34" charset="0"/>
            </a:endParaRPr>
          </a:p>
          <a:p>
            <a:endParaRPr lang="en-GB" sz="2400" dirty="0">
              <a:latin typeface="Trebuchet MS" pitchFamily="34" charset="0"/>
            </a:endParaRPr>
          </a:p>
          <a:p>
            <a:endParaRPr lang="en-GB" sz="2400" dirty="0">
              <a:latin typeface="Trebuchet MS" pitchFamily="34" charset="0"/>
            </a:endParaRPr>
          </a:p>
          <a:p>
            <a:pPr marL="0" indent="0">
              <a:buNone/>
            </a:pPr>
            <a:endParaRPr lang="en-GB" sz="2400" dirty="0">
              <a:latin typeface="Trebuchet MS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072728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larity">
  <a:themeElements>
    <a:clrScheme name="Clarity">
      <a:dk1>
        <a:srgbClr val="292934"/>
      </a:dk1>
      <a:lt1>
        <a:srgbClr val="FFFFFF"/>
      </a:lt1>
      <a:dk2>
        <a:srgbClr val="D2533C"/>
      </a:dk2>
      <a:lt2>
        <a:srgbClr val="F3F2DC"/>
      </a:lt2>
      <a:accent1>
        <a:srgbClr val="93A299"/>
      </a:accent1>
      <a:accent2>
        <a:srgbClr val="AD8F67"/>
      </a:accent2>
      <a:accent3>
        <a:srgbClr val="726056"/>
      </a:accent3>
      <a:accent4>
        <a:srgbClr val="4C5A6A"/>
      </a:accent4>
      <a:accent5>
        <a:srgbClr val="808DA0"/>
      </a:accent5>
      <a:accent6>
        <a:srgbClr val="79463D"/>
      </a:accent6>
      <a:hlink>
        <a:srgbClr val="0000FF"/>
      </a:hlink>
      <a:folHlink>
        <a:srgbClr val="8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larity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atMod val="180000"/>
              </a:schemeClr>
            </a:gs>
            <a:gs pos="40000">
              <a:schemeClr val="phClr">
                <a:tint val="95000"/>
                <a:shade val="85000"/>
                <a:satMod val="150000"/>
              </a:schemeClr>
            </a:gs>
            <a:gs pos="100000">
              <a:schemeClr val="phClr">
                <a:shade val="45000"/>
                <a:satMod val="2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55000"/>
              </a:schemeClr>
              <a:schemeClr val="phClr">
                <a:tint val="97000"/>
                <a:satMod val="95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Clarity</Template>
  <TotalTime>3895</TotalTime>
  <Words>63</Words>
  <Application>Microsoft Office PowerPoint</Application>
  <PresentationFormat>On-screen Show (4:3)</PresentationFormat>
  <Paragraphs>44</Paragraphs>
  <Slides>5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Arial</vt:lpstr>
      <vt:lpstr>Calibri</vt:lpstr>
      <vt:lpstr>Trebuchet MS</vt:lpstr>
      <vt:lpstr>Wingdings</vt:lpstr>
      <vt:lpstr>Clarity</vt:lpstr>
      <vt:lpstr>DT Convolution – problem session</vt:lpstr>
      <vt:lpstr>DT Convolution – Problem 1</vt:lpstr>
      <vt:lpstr>DT Convolution – Problem 2</vt:lpstr>
      <vt:lpstr>DT Convolution – Problem 3</vt:lpstr>
      <vt:lpstr>END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DT Convolution Problems</dc:title>
  <dc:creator>Salman</dc:creator>
  <cp:lastModifiedBy>dr sulman</cp:lastModifiedBy>
  <cp:revision>383</cp:revision>
  <cp:lastPrinted>2013-02-22T07:40:20Z</cp:lastPrinted>
  <dcterms:created xsi:type="dcterms:W3CDTF">2013-01-30T11:22:36Z</dcterms:created>
  <dcterms:modified xsi:type="dcterms:W3CDTF">2025-09-29T12:31:13Z</dcterms:modified>
</cp:coreProperties>
</file>