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98" r:id="rId3"/>
    <p:sldId id="299" r:id="rId4"/>
    <p:sldId id="30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9419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PROBLEM SESSION-1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43000"/>
                <a:ext cx="88392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dirty="0">
                    <a:latin typeface="Trebuchet MS" pitchFamily="34" charset="0"/>
                  </a:rPr>
                  <a:t>Calculate the circulation of: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:r>
                  <a:rPr lang="en-US" dirty="0">
                    <a:latin typeface="Trebuchet MS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/>
                      </a:rPr>
                      <m:t>𝐀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𝑐𝑜𝑠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∅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  <a:ea typeface="Cambria Math"/>
                          </a:rPr>
                          <m:t>𝐚</m:t>
                        </m:r>
                      </m:e>
                      <m:sub>
                        <m:r>
                          <a:rPr lang="en-US" b="1" i="0" smtClean="0">
                            <a:latin typeface="Cambria Math"/>
                            <a:ea typeface="Cambria Math"/>
                          </a:rPr>
                          <m:t>𝛒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𝑧𝑠𝑖𝑛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∅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  <a:ea typeface="Cambria Math"/>
                          </a:rPr>
                          <m:t>𝐚</m:t>
                        </m:r>
                      </m:e>
                      <m:sub>
                        <m:r>
                          <a:rPr lang="en-US" b="1" i="0" smtClean="0">
                            <a:latin typeface="Cambria Math"/>
                            <a:ea typeface="Cambria Math"/>
                          </a:rPr>
                          <m:t>𝐳</m:t>
                        </m:r>
                      </m:sub>
                    </m:sSub>
                  </m:oMath>
                </a14:m>
                <a:r>
                  <a:rPr lang="en-US" dirty="0">
                    <a:latin typeface="Trebuchet MS" pitchFamily="34" charset="0"/>
                  </a:rPr>
                  <a:t>			</a:t>
                </a:r>
              </a:p>
              <a:p>
                <a:pPr marL="0" indent="0">
                  <a:buClr>
                    <a:schemeClr val="tx1"/>
                  </a:buClr>
                  <a:buNone/>
                </a:pPr>
                <a:r>
                  <a:rPr lang="en-US" dirty="0">
                    <a:latin typeface="Trebuchet MS" pitchFamily="34" charset="0"/>
                  </a:rPr>
                  <a:t>around the edge </a:t>
                </a:r>
                <a:r>
                  <a:rPr lang="en-US" i="1" dirty="0">
                    <a:latin typeface="Trebuchet MS" pitchFamily="34" charset="0"/>
                  </a:rPr>
                  <a:t>L</a:t>
                </a:r>
                <a:r>
                  <a:rPr lang="en-US" dirty="0">
                    <a:latin typeface="Trebuchet MS" pitchFamily="34" charset="0"/>
                  </a:rPr>
                  <a:t> of the wedge defined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≤2, 0≤∅≤60°,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dirty="0">
                    <a:latin typeface="Trebuchet MS" pitchFamily="34" charset="0"/>
                  </a:rPr>
                  <a:t> as shown in figure.   </a:t>
                </a:r>
                <a:endParaRPr lang="en-US" b="1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43000"/>
                <a:ext cx="8839200" cy="5334000"/>
              </a:xfrm>
              <a:blipFill>
                <a:blip r:embed="rId2"/>
                <a:stretch>
                  <a:fillRect l="-1034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143" y="2895600"/>
            <a:ext cx="4515657" cy="36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23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dirty="0">
                    <a:latin typeface="Trebuchet MS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/>
                      </a:rPr>
                      <m:t>𝑢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  <m:r>
                      <a:rPr lang="en-US" i="1" dirty="0">
                        <a:latin typeface="Cambria Math"/>
                      </a:rPr>
                      <m:t>= </m:t>
                    </m:r>
                    <m:r>
                      <a:rPr lang="en-US" i="1" dirty="0" err="1">
                        <a:latin typeface="Cambria Math"/>
                      </a:rPr>
                      <m:t>𝑥𝑦</m:t>
                    </m:r>
                    <m:r>
                      <a:rPr lang="en-US" i="1" dirty="0">
                        <a:latin typeface="Cambria Math"/>
                      </a:rPr>
                      <m:t> + </m:t>
                    </m:r>
                    <m:r>
                      <a:rPr lang="en-US" i="1" dirty="0" err="1">
                        <a:latin typeface="Cambria Math"/>
                      </a:rPr>
                      <m:t>𝑦𝑧</m:t>
                    </m:r>
                    <m:r>
                      <a:rPr lang="en-US" i="1" dirty="0">
                        <a:latin typeface="Cambria Math"/>
                      </a:rPr>
                      <m:t> + </m:t>
                    </m:r>
                    <m:r>
                      <a:rPr lang="en-US" i="1" dirty="0" err="1">
                        <a:latin typeface="Cambria Math"/>
                      </a:rPr>
                      <m:t>𝑥𝑧</m:t>
                    </m:r>
                  </m:oMath>
                </a14:m>
                <a:r>
                  <a:rPr lang="en-US" dirty="0">
                    <a:latin typeface="Trebuchet MS" pitchFamily="34" charset="0"/>
                  </a:rPr>
                  <a:t>, find gradient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/>
                        <a:ea typeface="Cambria Math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𝑢</m:t>
                    </m:r>
                  </m:oMath>
                </a14:m>
                <a:r>
                  <a:rPr lang="en-US" dirty="0">
                    <a:latin typeface="Trebuchet MS" pitchFamily="34" charset="0"/>
                  </a:rPr>
                  <a:t> at point (1,2,3) and the directional derivative of </a:t>
                </a:r>
                <a:r>
                  <a:rPr lang="en-US" i="1" dirty="0">
                    <a:latin typeface="Trebuchet MS" pitchFamily="34" charset="0"/>
                  </a:rPr>
                  <a:t>u</a:t>
                </a:r>
                <a:r>
                  <a:rPr lang="el-GR" i="1" dirty="0">
                    <a:latin typeface="Trebuchet MS" pitchFamily="34" charset="0"/>
                  </a:rPr>
                  <a:t> </a:t>
                </a:r>
                <a:r>
                  <a:rPr lang="en-US" dirty="0">
                    <a:latin typeface="Trebuchet MS" pitchFamily="34" charset="0"/>
                  </a:rPr>
                  <a:t>at the same point in the direction toward point (3,4,4).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  <a:blipFill>
                <a:blip r:embed="rId2"/>
                <a:stretch>
                  <a:fillRect l="-982" t="-941" r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96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dirty="0">
                    <a:latin typeface="Trebuchet MS" pitchFamily="34" charset="0"/>
                  </a:rPr>
                  <a:t>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𝑥𝑦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>
                    <a:latin typeface="Trebuchet MS" pitchFamily="34" charset="0"/>
                  </a:rPr>
                  <a:t> calculate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𝑑𝑆</m:t>
                        </m:r>
                      </m:e>
                    </m:nary>
                  </m:oMath>
                </a14:m>
                <a:r>
                  <a:rPr lang="en-US" dirty="0">
                    <a:latin typeface="Trebuchet MS" pitchFamily="34" charset="0"/>
                  </a:rPr>
                  <a:t> over the region: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, 0&lt;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&lt;1.</m:t>
                    </m:r>
                  </m:oMath>
                </a14:m>
                <a:r>
                  <a:rPr lang="en-US" dirty="0">
                    <a:latin typeface="Trebuchet MS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686800" cy="5105400"/>
              </a:xfrm>
              <a:blipFill>
                <a:blip r:embed="rId2"/>
                <a:stretch>
                  <a:fillRect l="-982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948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4557</TotalTime>
  <Words>111</Words>
  <Application>Microsoft Office PowerPoint</Application>
  <PresentationFormat>On-screen Show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Cambria Math</vt:lpstr>
      <vt:lpstr>Trebuchet MS</vt:lpstr>
      <vt:lpstr>Wingdings</vt:lpstr>
      <vt:lpstr>Clarity</vt:lpstr>
      <vt:lpstr>PROBLEM SESSION-1</vt:lpstr>
      <vt:lpstr>Problem-1</vt:lpstr>
      <vt:lpstr>Problem-2</vt:lpstr>
      <vt:lpstr>Problem-3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Session-1</dc:title>
  <dc:creator>Salman</dc:creator>
  <cp:lastModifiedBy>Salman Ghafoor</cp:lastModifiedBy>
  <cp:revision>516</cp:revision>
  <dcterms:created xsi:type="dcterms:W3CDTF">2006-08-16T00:00:00Z</dcterms:created>
  <dcterms:modified xsi:type="dcterms:W3CDTF">2026-02-11T12:47:57Z</dcterms:modified>
</cp:coreProperties>
</file>