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315" r:id="rId3"/>
    <p:sldId id="312" r:id="rId4"/>
    <p:sldId id="314" r:id="rId5"/>
    <p:sldId id="304" r:id="rId6"/>
    <p:sldId id="316" r:id="rId7"/>
    <p:sldId id="317" r:id="rId8"/>
    <p:sldId id="318" r:id="rId9"/>
    <p:sldId id="331" r:id="rId10"/>
    <p:sldId id="319" r:id="rId11"/>
    <p:sldId id="323" r:id="rId12"/>
    <p:sldId id="320" r:id="rId13"/>
    <p:sldId id="321" r:id="rId14"/>
    <p:sldId id="322" r:id="rId15"/>
    <p:sldId id="328" r:id="rId16"/>
    <p:sldId id="329" r:id="rId17"/>
    <p:sldId id="324" r:id="rId18"/>
    <p:sldId id="325" r:id="rId19"/>
    <p:sldId id="326" r:id="rId20"/>
    <p:sldId id="327" r:id="rId21"/>
    <p:sldId id="330" r:id="rId22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72" autoAdjust="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334A5050-649F-4F44-92E6-A8617D2FBDB2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17F072A3-8C67-426E-BBEF-2E085BDA5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9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356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147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</a:t>
            </a:r>
            <a:r>
              <a:rPr lang="en-US" baseline="0" dirty="0"/>
              <a:t> this slide, we assume linear only, so TI is not considered and hence there is a separate output impulse response for each shifted impulse at the input.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658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have a linear + TI system.</a:t>
            </a:r>
            <a:r>
              <a:rPr lang="en-US" baseline="0" dirty="0"/>
              <a:t> So w</a:t>
            </a:r>
            <a:r>
              <a:rPr lang="en-US" dirty="0"/>
              <a:t>e need input x[n] and the impulse response of the system h[n], to find the output for any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072A3-8C67-426E-BBEF-2E085BDA5FA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59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A76790-EB5D-4C4D-A00D-6250CB7B18F0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2445AE2-D8B1-4736-BB1B-2B71B2A57B1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3024336"/>
          </a:xfrm>
        </p:spPr>
        <p:txBody>
          <a:bodyPr>
            <a:noAutofit/>
          </a:bodyPr>
          <a:lstStyle/>
          <a:p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Linear Time-Invariant (LTI) Systems – DT Convolution</a:t>
            </a:r>
          </a:p>
        </p:txBody>
      </p:sp>
    </p:spTree>
    <p:extLst>
      <p:ext uri="{BB962C8B-B14F-4D97-AF65-F5344CB8AC3E}">
        <p14:creationId xmlns:p14="http://schemas.microsoft.com/office/powerpoint/2010/main" val="163908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94"/>
    </mc:Choice>
    <mc:Fallback xmlns="">
      <p:transition spd="slow" advTm="1499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Linear Time-Invariant (LTI) Systems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196752"/>
            <a:ext cx="8640960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Systems that are linear and time-invariant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Focus of most of this course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LTI systems are of practical importance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A basic fact:</a:t>
            </a:r>
            <a:r>
              <a:rPr lang="en-GB" sz="2200" dirty="0">
                <a:latin typeface="Trebuchet MS" pitchFamily="34" charset="0"/>
              </a:rPr>
              <a:t> If we know the response of an LTI system to some inputs, we can find the response to many inputs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LTI systems can be characterized in terms of its response to a unit impulse (CT) or unit sample (DT)</a:t>
            </a: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08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8"/>
    </mc:Choice>
    <mc:Fallback xmlns="">
      <p:transition spd="slow" advTm="187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549589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4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0"/>
    </mc:Choice>
    <mc:Fallback xmlns="">
      <p:transition spd="slow" advTm="13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Linearity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Trebuchet MS" pitchFamily="34" charset="0"/>
              </a:rPr>
              <a:t>Superposition is a combination of Additivity and Homogeneity</a:t>
            </a:r>
          </a:p>
          <a:p>
            <a:r>
              <a:rPr lang="en-GB" sz="2400" dirty="0" smtClean="0">
                <a:solidFill>
                  <a:srgbClr val="FF0000"/>
                </a:solidFill>
                <a:latin typeface="Trebuchet MS" pitchFamily="34" charset="0"/>
              </a:rPr>
              <a:t>Additivity</a:t>
            </a:r>
            <a:r>
              <a:rPr lang="en-GB" sz="2400" dirty="0">
                <a:latin typeface="Trebuchet MS" pitchFamily="34" charset="0"/>
              </a:rPr>
              <a:t>:	</a:t>
            </a:r>
          </a:p>
          <a:p>
            <a:pPr marL="0" indent="0">
              <a:buNone/>
            </a:pPr>
            <a:r>
              <a:rPr lang="en-GB" sz="2400" dirty="0">
                <a:latin typeface="Trebuchet MS" pitchFamily="34" charset="0"/>
              </a:rPr>
              <a:t>	</a:t>
            </a:r>
          </a:p>
          <a:p>
            <a:r>
              <a:rPr lang="en-GB" sz="2400" dirty="0">
                <a:solidFill>
                  <a:srgbClr val="FF0000"/>
                </a:solidFill>
                <a:latin typeface="Trebuchet MS" pitchFamily="34" charset="0"/>
              </a:rPr>
              <a:t>Homogeneity</a:t>
            </a:r>
            <a:r>
              <a:rPr lang="en-GB" sz="2400" dirty="0">
                <a:latin typeface="Trebuchet MS" pitchFamily="34" charset="0"/>
              </a:rPr>
              <a:t>: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6633047" cy="295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196654"/>
              </p:ext>
            </p:extLst>
          </p:nvPr>
        </p:nvGraphicFramePr>
        <p:xfrm>
          <a:off x="2843808" y="1844824"/>
          <a:ext cx="38798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4" imgW="1688367" imgH="215806" progId="Equation.3">
                  <p:embed/>
                </p:oleObj>
              </mc:Choice>
              <mc:Fallback>
                <p:oleObj name="Equation" r:id="rId4" imgW="1688367" imgH="21580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844824"/>
                        <a:ext cx="3879850" cy="512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997293"/>
              </p:ext>
            </p:extLst>
          </p:nvPr>
        </p:nvGraphicFramePr>
        <p:xfrm>
          <a:off x="3857228" y="2739083"/>
          <a:ext cx="1866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6" imgW="812447" imgH="203112" progId="Equation.3">
                  <p:embed/>
                </p:oleObj>
              </mc:Choice>
              <mc:Fallback>
                <p:oleObj name="Equation" r:id="rId6" imgW="812447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228" y="2739083"/>
                        <a:ext cx="1866900" cy="482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405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97768"/>
            <a:ext cx="8229600" cy="99898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System Properties – Time Invariance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908720"/>
            <a:ext cx="8640960" cy="5760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21135"/>
            <a:ext cx="7414071" cy="424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84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LTI System Example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107504" y="1052736"/>
            <a:ext cx="8784976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The outputs for different inputs can be obtained as shown below: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56111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941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Representation of Signals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Unit impulse (CT) or unit sample (DT) signals can be used as building blocks for LTI systems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rebuchet MS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rebuchet MS" pitchFamily="34" charset="0"/>
              </a:rPr>
              <a:t>For example, a DT LTI signal can be represented as the </a:t>
            </a:r>
            <a:r>
              <a:rPr lang="en-GB" sz="2400" dirty="0">
                <a:solidFill>
                  <a:srgbClr val="C00000"/>
                </a:solidFill>
                <a:latin typeface="Trebuchet MS" pitchFamily="34" charset="0"/>
              </a:rPr>
              <a:t>sum of scaled and shifted unit samples</a:t>
            </a:r>
            <a:r>
              <a:rPr lang="en-GB" sz="2400" dirty="0">
                <a:latin typeface="Trebuchet MS" pitchFamily="34" charset="0"/>
              </a:rPr>
              <a:t> as shown in next slide  </a:t>
            </a: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80928"/>
            <a:ext cx="3687955" cy="75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003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Representation of DT Signals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916832"/>
            <a:ext cx="7142577" cy="16124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1906" y="3995772"/>
            <a:ext cx="83265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Trebuchet MS" pitchFamily="34" charset="0"/>
              </a:rPr>
              <a:t>We need to write this signal as a sum </a:t>
            </a:r>
            <a:r>
              <a:rPr lang="en-GB" sz="2400" dirty="0">
                <a:latin typeface="Trebuchet MS" pitchFamily="34" charset="0"/>
              </a:rPr>
              <a:t>of scaled and shifted unit </a:t>
            </a:r>
            <a:r>
              <a:rPr lang="en-GB" sz="2400" dirty="0" smtClean="0">
                <a:latin typeface="Trebuchet MS" pitchFamily="34" charset="0"/>
              </a:rPr>
              <a:t>samples</a:t>
            </a: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778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Representation of DT Signals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89" y="1007780"/>
            <a:ext cx="6554371" cy="573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283968" y="2420888"/>
            <a:ext cx="0" cy="28803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55976" y="2420888"/>
            <a:ext cx="0" cy="28803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486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Representation of DT Signals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938835" cy="443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20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Representation of DT Signals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640960" cy="573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39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Representation of </a:t>
            </a:r>
            <a:r>
              <a:rPr lang="en-US" sz="3600" dirty="0" smtClean="0">
                <a:solidFill>
                  <a:srgbClr val="C00000"/>
                </a:solidFill>
                <a:latin typeface="Trebuchet MS" pitchFamily="34" charset="0"/>
              </a:rPr>
              <a:t>DT - Unit </a:t>
            </a:r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Step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448147"/>
            <a:ext cx="805815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609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DT Unit Impulse Response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052736"/>
            <a:ext cx="80391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20072" y="4797152"/>
            <a:ext cx="3394720" cy="12241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384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Superposition Sum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80056C-4956-3DF0-C24B-362D5A6BC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052736"/>
            <a:ext cx="4281655" cy="2376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50C5EF-BA8F-F552-9139-478513279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0" y="3429000"/>
            <a:ext cx="4495800" cy="666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781F0A-0601-9C61-F48F-6781C2E57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0" y="4230216"/>
            <a:ext cx="7859464" cy="243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74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Superposition Sum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60856"/>
            <a:ext cx="5400600" cy="575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841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Superposition Sum 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492093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12976"/>
            <a:ext cx="728214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740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Convolution Sum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70655"/>
            <a:ext cx="7992888" cy="559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076056" y="5085184"/>
            <a:ext cx="3528392" cy="1584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570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Convolution Sum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4A94CB-0690-2AAD-817F-699D2C163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731" y="980729"/>
            <a:ext cx="6713653" cy="14216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DA7739-FE7F-0300-8A8F-6F050A6BF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420888"/>
            <a:ext cx="707331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09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Convolution Sum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11E08-8C55-FB7F-F66D-058F97135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37" y="908720"/>
            <a:ext cx="6638925" cy="1800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FCF2B-F41D-744A-5A23-B4ED64D53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2708920"/>
            <a:ext cx="7115367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30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Convolution Sum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82" y="908720"/>
            <a:ext cx="7788358" cy="584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930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457200" y="2358008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rebuchet MS" pitchFamily="34" charset="0"/>
              </a:rPr>
              <a:t>END</a:t>
            </a:r>
            <a:endParaRPr lang="en-GB" sz="36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4" name="Rectangle 3075"/>
          <p:cNvSpPr txBox="1">
            <a:spLocks noChangeArrowheads="1"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endParaRPr lang="en-GB" sz="2400" dirty="0">
              <a:latin typeface="Trebuchet MS" pitchFamily="34" charset="0"/>
            </a:endParaRPr>
          </a:p>
          <a:p>
            <a:pPr marL="0" indent="0">
              <a:buNone/>
            </a:pPr>
            <a:endParaRPr lang="en-GB" sz="24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27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4165</TotalTime>
  <Words>290</Words>
  <Application>Microsoft Office PowerPoint</Application>
  <PresentationFormat>On-screen Show (4:3)</PresentationFormat>
  <Paragraphs>115</Paragraphs>
  <Slides>21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Wingdings</vt:lpstr>
      <vt:lpstr>Clarity</vt:lpstr>
      <vt:lpstr>Equation</vt:lpstr>
      <vt:lpstr>Linear Time-Invariant (LTI) Systems – DT Convolution</vt:lpstr>
      <vt:lpstr>Linear Time-Invariant (LTI) Systems </vt:lpstr>
      <vt:lpstr>System Properties – Linearity </vt:lpstr>
      <vt:lpstr>System Properties – Linearity </vt:lpstr>
      <vt:lpstr>System Properties – Time Invariance</vt:lpstr>
      <vt:lpstr>LTI System Example </vt:lpstr>
      <vt:lpstr>Representation of Signals </vt:lpstr>
      <vt:lpstr>Representation of DT Signals </vt:lpstr>
      <vt:lpstr>Representation of DT Signals </vt:lpstr>
      <vt:lpstr>Representation of DT Signals </vt:lpstr>
      <vt:lpstr>Representation of DT Signals </vt:lpstr>
      <vt:lpstr>Representation of DT - Unit Step </vt:lpstr>
      <vt:lpstr>DT Unit Impulse Response </vt:lpstr>
      <vt:lpstr>Superposition Sum </vt:lpstr>
      <vt:lpstr>Superposition Sum </vt:lpstr>
      <vt:lpstr>Superposition Sum </vt:lpstr>
      <vt:lpstr>Convolution Sum</vt:lpstr>
      <vt:lpstr>Convolution Sum</vt:lpstr>
      <vt:lpstr>Convolution Sum</vt:lpstr>
      <vt:lpstr>Convolution Sum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 Convolution</dc:title>
  <dc:creator>Salman</dc:creator>
  <cp:lastModifiedBy>dr sulman</cp:lastModifiedBy>
  <cp:revision>411</cp:revision>
  <cp:lastPrinted>2013-02-21T04:59:17Z</cp:lastPrinted>
  <dcterms:created xsi:type="dcterms:W3CDTF">2013-01-30T11:22:36Z</dcterms:created>
  <dcterms:modified xsi:type="dcterms:W3CDTF">2025-09-25T07:45:31Z</dcterms:modified>
</cp:coreProperties>
</file>