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7" r:id="rId2"/>
    <p:sldId id="302" r:id="rId3"/>
    <p:sldId id="321" r:id="rId4"/>
    <p:sldId id="303" r:id="rId5"/>
    <p:sldId id="333" r:id="rId6"/>
    <p:sldId id="304" r:id="rId7"/>
    <p:sldId id="306" r:id="rId8"/>
    <p:sldId id="307" r:id="rId9"/>
    <p:sldId id="308" r:id="rId10"/>
    <p:sldId id="322" r:id="rId11"/>
    <p:sldId id="310" r:id="rId12"/>
    <p:sldId id="311" r:id="rId13"/>
    <p:sldId id="323" r:id="rId14"/>
    <p:sldId id="312" r:id="rId15"/>
    <p:sldId id="314" r:id="rId16"/>
    <p:sldId id="331" r:id="rId17"/>
    <p:sldId id="332" r:id="rId18"/>
    <p:sldId id="313" r:id="rId19"/>
    <p:sldId id="317" r:id="rId20"/>
    <p:sldId id="319" r:id="rId21"/>
    <p:sldId id="330" r:id="rId22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04" autoAdjust="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334A5050-649F-4F44-92E6-A8617D2FBDB2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17F072A3-8C67-426E-BBEF-2E085BDA5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mathematical model of real world systems are not accurate since they are mostly linear.</a:t>
            </a:r>
            <a:r>
              <a:rPr lang="en-US" baseline="0" dirty="0"/>
              <a:t> Hence there can be situations where the model gives unstable results. It can be stable with in certain limits of the input signal.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98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0" dirty="0"/>
              <a:t> feedback amplifier with positive feedback makes it unstable. The sharp sound coming out of microphones is due to instability.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064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Audio feedback occurs when the microphone picks up the output sound from the speakers and then sends it back to the speakers to re-amplify it, kick-starting an endless loop unless interfered with externally.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Solution: Singers use headphones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studio.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7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means that</a:t>
            </a:r>
            <a:r>
              <a:rPr lang="en-US" baseline="0" dirty="0"/>
              <a:t> any known output can be used to find the output at any other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38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For x1[n] 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, the</a:t>
                </a:r>
                <a:r>
                  <a:rPr lang="en-US" baseline="0" dirty="0"/>
                  <a:t> output is: y1[n] = n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. For x2[n] 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, the output is:</a:t>
                </a:r>
                <a:r>
                  <a:rPr lang="en-US" baseline="0" dirty="0"/>
                  <a:t> y2[n] = n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dirty="0"/>
                  <a:t> But this is not the shifted</a:t>
                </a:r>
                <a:r>
                  <a:rPr lang="en-US" baseline="0" dirty="0"/>
                  <a:t> version of y1[n] which is: y1[n-1] = (n-1)</a:t>
                </a:r>
                <a:r>
                  <a:rPr lang="en-US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. </a:t>
                </a:r>
                <a:r>
                  <a:rPr lang="en-US" b="1" dirty="0"/>
                  <a:t>The system has a time varying gain</a:t>
                </a:r>
                <a:r>
                  <a:rPr lang="en-US" dirty="0"/>
                  <a:t>, so it is </a:t>
                </a:r>
                <a:r>
                  <a:rPr lang="en-US" b="1" dirty="0">
                    <a:solidFill>
                      <a:srgbClr val="FF0000"/>
                    </a:solidFill>
                  </a:rPr>
                  <a:t>not TI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For x1[n] = </a:t>
                </a:r>
                <a:r>
                  <a:rPr lang="en-US" i="0" smtClean="0">
                    <a:latin typeface="Cambria Math"/>
                    <a:ea typeface="Cambria Math"/>
                  </a:rPr>
                  <a:t>𝛿</a:t>
                </a:r>
                <a:r>
                  <a:rPr lang="en-US" b="0" i="0" smtClean="0">
                    <a:latin typeface="Cambria Math"/>
                    <a:ea typeface="Cambria Math"/>
                  </a:rPr>
                  <a:t>[𝑛]</a:t>
                </a:r>
                <a:r>
                  <a:rPr lang="en-US" dirty="0" smtClean="0"/>
                  <a:t>, the</a:t>
                </a:r>
                <a:r>
                  <a:rPr lang="en-US" baseline="0" dirty="0" smtClean="0"/>
                  <a:t> output is: y1[n] = n</a:t>
                </a:r>
                <a:r>
                  <a:rPr lang="en-US" i="0" smtClean="0">
                    <a:latin typeface="Cambria Math"/>
                    <a:ea typeface="Cambria Math"/>
                  </a:rPr>
                  <a:t>𝛿</a:t>
                </a:r>
                <a:r>
                  <a:rPr lang="en-US" b="0" i="0" smtClean="0">
                    <a:latin typeface="Cambria Math"/>
                    <a:ea typeface="Cambria Math"/>
                  </a:rPr>
                  <a:t>[𝑛]</a:t>
                </a:r>
                <a:r>
                  <a:rPr lang="en-US" dirty="0" smtClean="0"/>
                  <a:t>. For x1[n] = </a:t>
                </a:r>
                <a:r>
                  <a:rPr lang="en-US" i="0" smtClean="0">
                    <a:latin typeface="Cambria Math"/>
                    <a:ea typeface="Cambria Math"/>
                  </a:rPr>
                  <a:t>𝛿</a:t>
                </a:r>
                <a:r>
                  <a:rPr lang="en-US" b="0" i="0" smtClean="0">
                    <a:latin typeface="Cambria Math"/>
                    <a:ea typeface="Cambria Math"/>
                  </a:rPr>
                  <a:t>[𝑛</a:t>
                </a:r>
                <a:r>
                  <a:rPr lang="en-US" b="0" i="0" smtClean="0">
                    <a:latin typeface="Cambria Math"/>
                    <a:ea typeface="Cambria Math"/>
                  </a:rPr>
                  <a:t>−1]</a:t>
                </a:r>
                <a:r>
                  <a:rPr lang="en-US" dirty="0" smtClean="0"/>
                  <a:t>, the output is:</a:t>
                </a:r>
                <a:r>
                  <a:rPr lang="en-US" baseline="0" dirty="0" smtClean="0"/>
                  <a:t> y2[n] = n</a:t>
                </a:r>
                <a:r>
                  <a:rPr lang="en-US" i="0" smtClean="0">
                    <a:latin typeface="Cambria Math"/>
                    <a:ea typeface="Cambria Math"/>
                  </a:rPr>
                  <a:t>𝛿</a:t>
                </a:r>
                <a:r>
                  <a:rPr lang="en-US" b="0" i="0" smtClean="0">
                    <a:latin typeface="Cambria Math"/>
                    <a:ea typeface="Cambria Math"/>
                  </a:rPr>
                  <a:t>[𝑛</a:t>
                </a:r>
                <a:r>
                  <a:rPr lang="en-US" b="0" i="0" smtClean="0">
                    <a:latin typeface="Cambria Math"/>
                    <a:ea typeface="Cambria Math"/>
                  </a:rPr>
                  <a:t>−1].</a:t>
                </a:r>
                <a:r>
                  <a:rPr lang="en-US" dirty="0" smtClean="0"/>
                  <a:t> But this is not the shifted</a:t>
                </a:r>
                <a:r>
                  <a:rPr lang="en-US" baseline="0" dirty="0" smtClean="0"/>
                  <a:t> version of y1[n] which is: y1[n-1] = (n-1)</a:t>
                </a:r>
                <a:r>
                  <a:rPr lang="en-US" dirty="0" smtClean="0">
                    <a:ea typeface="Cambria Math"/>
                  </a:rPr>
                  <a:t> </a:t>
                </a:r>
                <a:r>
                  <a:rPr lang="en-US" i="0" smtClean="0">
                    <a:latin typeface="Cambria Math"/>
                    <a:ea typeface="Cambria Math"/>
                  </a:rPr>
                  <a:t>𝛿</a:t>
                </a:r>
                <a:r>
                  <a:rPr lang="en-US" b="0" i="0" smtClean="0">
                    <a:latin typeface="Cambria Math"/>
                    <a:ea typeface="Cambria Math"/>
                  </a:rPr>
                  <a:t>[𝑛</a:t>
                </a:r>
                <a:r>
                  <a:rPr lang="en-US" b="0" i="0" smtClean="0">
                    <a:latin typeface="Cambria Math"/>
                    <a:ea typeface="Cambria Math"/>
                  </a:rPr>
                  <a:t>−1]</a:t>
                </a:r>
                <a:r>
                  <a:rPr lang="en-US" dirty="0" smtClean="0"/>
                  <a:t>. The system has a time varying gain, so it is not TI.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234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For x1(t), y1(t)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+1)</m:t>
                    </m:r>
                  </m:oMath>
                </a14:m>
                <a:r>
                  <a:rPr lang="en-US" dirty="0"/>
                  <a:t>. For x2(t) = x1(t-1),</a:t>
                </a:r>
                <a:r>
                  <a:rPr lang="en-US" baseline="0" dirty="0"/>
                  <a:t> y2(t)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y1(t-1). So the</a:t>
                </a:r>
                <a:r>
                  <a:rPr lang="en-US" baseline="0" dirty="0"/>
                  <a:t> system in Ex 1 is TI. </a:t>
                </a:r>
              </a:p>
              <a:p>
                <a:r>
                  <a:rPr lang="en-US" baseline="0" dirty="0"/>
                  <a:t>For Ex 2, let </a:t>
                </a:r>
                <a:r>
                  <a:rPr lang="en-US" dirty="0"/>
                  <a:t>x1[n] 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, then y1[n]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sup>
                    </m:sSup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 </m:t>
                    </m:r>
                    <m:r>
                      <a:rPr lang="en-US" b="0" i="1" smtClean="0">
                        <a:latin typeface="Cambria Math"/>
                      </a:rPr>
                      <m:t>𝐿𝑒𝑡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𝑡h𝑒𝑛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 </m:t>
                    </m:r>
                    <m:r>
                      <a:rPr lang="en-US" b="0" i="1" smtClean="0">
                        <a:latin typeface="Cambria Math"/>
                      </a:rPr>
                      <m:t>𝐵𝑢𝑡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𝑡h𝑖𝑠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𝑖𝑠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𝑛𝑜𝑡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𝑒𝑞𝑢𝑎𝑙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𝑡𝑜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</m:sup>
                    </m:sSup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. So Ex</a:t>
                </a:r>
                <a:r>
                  <a:rPr lang="en-US" baseline="0" dirty="0"/>
                  <a:t> 2 is not TI.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For x1(t), y1(t) = </a:t>
                </a:r>
                <a:r>
                  <a:rPr lang="en-US" i="0" smtClean="0">
                    <a:latin typeface="Cambria Math"/>
                  </a:rPr>
                  <a:t>〖</a:t>
                </a:r>
                <a:r>
                  <a:rPr lang="en-US" b="0" i="0" smtClean="0">
                    <a:latin typeface="Cambria Math"/>
                  </a:rPr>
                  <a:t>𝑥1〗^2 (𝑡+1)</a:t>
                </a:r>
                <a:r>
                  <a:rPr lang="en-US" dirty="0" smtClean="0"/>
                  <a:t>. For x2(t) = x1(t-1),</a:t>
                </a:r>
                <a:r>
                  <a:rPr lang="en-US" baseline="0" dirty="0" smtClean="0"/>
                  <a:t> y2(t) = </a:t>
                </a:r>
                <a:r>
                  <a:rPr lang="en-US" i="0" smtClean="0">
                    <a:latin typeface="Cambria Math"/>
                  </a:rPr>
                  <a:t>〖</a:t>
                </a:r>
                <a:r>
                  <a:rPr lang="en-US" b="0" i="0" smtClean="0">
                    <a:latin typeface="Cambria Math"/>
                  </a:rPr>
                  <a:t>𝑥</a:t>
                </a:r>
                <a:r>
                  <a:rPr lang="en-US" b="0" i="0" smtClean="0">
                    <a:latin typeface="Cambria Math"/>
                  </a:rPr>
                  <a:t>2〗^</a:t>
                </a:r>
                <a:r>
                  <a:rPr lang="en-US" b="0" i="0" smtClean="0">
                    <a:latin typeface="Cambria Math"/>
                  </a:rPr>
                  <a:t>2 (𝑡+1)</a:t>
                </a:r>
                <a:r>
                  <a:rPr lang="en-US" b="0" i="0" smtClean="0">
                    <a:latin typeface="Cambria Math"/>
                  </a:rPr>
                  <a:t>=</a:t>
                </a:r>
                <a:r>
                  <a:rPr lang="en-US" i="0" smtClean="0">
                    <a:latin typeface="Cambria Math"/>
                  </a:rPr>
                  <a:t>〖</a:t>
                </a:r>
                <a:r>
                  <a:rPr lang="en-US" b="0" i="0" smtClean="0">
                    <a:latin typeface="Cambria Math"/>
                  </a:rPr>
                  <a:t>𝑥1</a:t>
                </a:r>
                <a:r>
                  <a:rPr lang="en-US" b="0" i="0" smtClean="0">
                    <a:latin typeface="Cambria Math"/>
                  </a:rPr>
                  <a:t>〗^</a:t>
                </a:r>
                <a:r>
                  <a:rPr lang="en-US" b="0" i="0" smtClean="0">
                    <a:latin typeface="Cambria Math"/>
                  </a:rPr>
                  <a:t>2 (𝑡)</a:t>
                </a:r>
                <a:r>
                  <a:rPr lang="en-US" b="0" i="0" smtClean="0">
                    <a:latin typeface="Cambria Math"/>
                  </a:rPr>
                  <a:t>=</a:t>
                </a:r>
                <a:r>
                  <a:rPr lang="en-US" dirty="0" smtClean="0"/>
                  <a:t>y1(t-1). So the</a:t>
                </a:r>
                <a:r>
                  <a:rPr lang="en-US" baseline="0" dirty="0" smtClean="0"/>
                  <a:t> system in Ex 1 is TI. </a:t>
                </a:r>
              </a:p>
              <a:p>
                <a:r>
                  <a:rPr lang="en-US" baseline="0" dirty="0" smtClean="0"/>
                  <a:t>For Ex 2, let </a:t>
                </a:r>
                <a:r>
                  <a:rPr lang="en-US" dirty="0" smtClean="0"/>
                  <a:t>x1[n] = </a:t>
                </a:r>
                <a:r>
                  <a:rPr lang="en-US" i="0" smtClean="0">
                    <a:latin typeface="Cambria Math"/>
                    <a:ea typeface="Cambria Math"/>
                  </a:rPr>
                  <a:t>𝛿</a:t>
                </a:r>
                <a:r>
                  <a:rPr lang="en-US" b="0" i="0" smtClean="0">
                    <a:latin typeface="Cambria Math"/>
                    <a:ea typeface="Cambria Math"/>
                  </a:rPr>
                  <a:t>[𝑛]</a:t>
                </a:r>
                <a:r>
                  <a:rPr lang="en-US" dirty="0" smtClean="0"/>
                  <a:t>, then y1[n] = </a:t>
                </a:r>
                <a:r>
                  <a:rPr lang="en-US" i="0" smtClean="0">
                    <a:latin typeface="Cambria Math"/>
                  </a:rPr>
                  <a:t>〖</a:t>
                </a:r>
                <a:r>
                  <a:rPr lang="en-US" b="0" i="0" smtClean="0">
                    <a:latin typeface="Cambria Math"/>
                  </a:rPr>
                  <a:t>1/2〗^(𝑛+1) </a:t>
                </a:r>
                <a:r>
                  <a:rPr lang="en-US" b="0" i="0" smtClean="0">
                    <a:latin typeface="Cambria Math"/>
                    <a:ea typeface="Cambria Math"/>
                  </a:rPr>
                  <a:t>𝛿^</a:t>
                </a:r>
                <a:r>
                  <a:rPr lang="en-US" b="0" i="0" smtClean="0">
                    <a:latin typeface="Cambria Math"/>
                  </a:rPr>
                  <a:t>3 [𝑛−1]. 𝐿𝑒𝑡 𝑥2[𝑛]= </a:t>
                </a:r>
                <a:r>
                  <a:rPr lang="en-US" b="0" i="0" smtClean="0">
                    <a:latin typeface="Cambria Math"/>
                    <a:ea typeface="Cambria Math"/>
                  </a:rPr>
                  <a:t>𝛿[𝑛+1], 𝑡ℎ𝑒𝑛 𝑦2[𝑛]=</a:t>
                </a:r>
                <a:r>
                  <a:rPr lang="en-US" i="0" smtClean="0">
                    <a:latin typeface="Cambria Math"/>
                  </a:rPr>
                  <a:t>〖</a:t>
                </a:r>
                <a:r>
                  <a:rPr lang="en-US" b="0" i="0" smtClean="0">
                    <a:latin typeface="Cambria Math"/>
                  </a:rPr>
                  <a:t>1/2</a:t>
                </a:r>
                <a:r>
                  <a:rPr lang="en-US" b="0" i="0" smtClean="0">
                    <a:latin typeface="Cambria Math"/>
                  </a:rPr>
                  <a:t>〗^</a:t>
                </a:r>
                <a:r>
                  <a:rPr lang="en-US" b="0" i="0" smtClean="0">
                    <a:latin typeface="Cambria Math"/>
                  </a:rPr>
                  <a:t>𝑛 </a:t>
                </a:r>
                <a:r>
                  <a:rPr lang="en-US" b="0" i="0" smtClean="0">
                    <a:latin typeface="Cambria Math"/>
                    <a:ea typeface="Cambria Math"/>
                  </a:rPr>
                  <a:t>𝛿^</a:t>
                </a:r>
                <a:r>
                  <a:rPr lang="en-US" b="0" i="0" smtClean="0">
                    <a:latin typeface="Cambria Math"/>
                  </a:rPr>
                  <a:t>3 [𝑛]</a:t>
                </a:r>
                <a:r>
                  <a:rPr lang="en-US" b="0" i="0" smtClean="0">
                    <a:latin typeface="Cambria Math"/>
                  </a:rPr>
                  <a:t>. 𝐵𝑢𝑡 𝑡ℎ𝑖𝑠 𝑖𝑠 𝑛𝑜𝑡 𝑒𝑞𝑢𝑎𝑙 𝑡𝑜 𝑦2[𝑛]=𝑦1[𝑛+1]=</a:t>
                </a:r>
                <a:r>
                  <a:rPr lang="en-US" i="0" smtClean="0">
                    <a:latin typeface="Cambria Math"/>
                  </a:rPr>
                  <a:t>〖</a:t>
                </a:r>
                <a:r>
                  <a:rPr lang="en-US" b="0" i="0" smtClean="0">
                    <a:latin typeface="Cambria Math"/>
                  </a:rPr>
                  <a:t>1/2</a:t>
                </a:r>
                <a:r>
                  <a:rPr lang="en-US" b="0" i="0" smtClean="0">
                    <a:latin typeface="Cambria Math"/>
                  </a:rPr>
                  <a:t>〗^(</a:t>
                </a:r>
                <a:r>
                  <a:rPr lang="en-US" b="0" i="0" smtClean="0">
                    <a:latin typeface="Cambria Math"/>
                  </a:rPr>
                  <a:t>𝑛+</a:t>
                </a:r>
                <a:r>
                  <a:rPr lang="en-US" b="0" i="0" smtClean="0">
                    <a:latin typeface="Cambria Math"/>
                  </a:rPr>
                  <a:t>2) </a:t>
                </a:r>
                <a:r>
                  <a:rPr lang="en-US" b="0" i="0" smtClean="0">
                    <a:latin typeface="Cambria Math"/>
                    <a:ea typeface="Cambria Math"/>
                  </a:rPr>
                  <a:t>𝛿^</a:t>
                </a:r>
                <a:r>
                  <a:rPr lang="en-US" b="0" i="0" smtClean="0">
                    <a:latin typeface="Cambria Math"/>
                  </a:rPr>
                  <a:t>3 [𝑛]</a:t>
                </a:r>
                <a:r>
                  <a:rPr lang="en-US" dirty="0" smtClean="0"/>
                  <a:t>. So Ex</a:t>
                </a:r>
                <a:r>
                  <a:rPr lang="en-US" baseline="0" dirty="0" smtClean="0"/>
                  <a:t> 2 is not TI.</a:t>
                </a:r>
                <a:endParaRPr lang="en-US" dirty="0" smtClean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29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nonlinearity</a:t>
            </a:r>
            <a:r>
              <a:rPr lang="en-US" baseline="0" dirty="0"/>
              <a:t> can be proved by making x3[n] = ax1[n] + bx2[n], where x1[n] = 2 and x3[n] =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213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nonlinearity</a:t>
            </a:r>
            <a:r>
              <a:rPr lang="en-US" baseline="0" dirty="0"/>
              <a:t> can be proved by making x3[n] = ax1[n] + bx2[n], where x1[n] = 2 and x3[n] =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071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nonlinearity</a:t>
            </a:r>
            <a:r>
              <a:rPr lang="en-US" baseline="0" dirty="0"/>
              <a:t> can be proved by making x3[n] = ax1[n] + bx2[n], where x1[n] = 2 and x3[n] =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681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Let x3(t) =</a:t>
                </a:r>
                <a:r>
                  <a:rPr lang="en-US" baseline="0" dirty="0"/>
                  <a:t> ax1(t) + bx2(t). y3(t)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baseline="0" smtClean="0">
                            <a:latin typeface="Cambria Math"/>
                          </a:rPr>
                          <m:t>[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𝑎𝑥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1</m:t>
                        </m:r>
                        <m:d>
                          <m:dPr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baseline="0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b="0" i="1" baseline="0" smtClean="0">
                            <a:latin typeface="Cambria Math"/>
                          </a:rPr>
                          <m:t>+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𝑏𝑥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2(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𝑡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)]</m:t>
                        </m:r>
                      </m:e>
                      <m:sup>
                        <m:r>
                          <a:rPr lang="en-US" b="0" i="1" baseline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. This will not be the same as: y3(t) = ay1(t) + by2(t)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x3(t) =</a:t>
                </a:r>
                <a:r>
                  <a:rPr lang="en-US" baseline="0" dirty="0" smtClean="0"/>
                  <a:t> ax1(t) + bx2(t). y3(t) = </a:t>
                </a:r>
                <a:r>
                  <a:rPr lang="en-US" i="0" baseline="0" smtClean="0">
                    <a:latin typeface="Cambria Math"/>
                  </a:rPr>
                  <a:t>〖</a:t>
                </a:r>
                <a:r>
                  <a:rPr lang="en-US" b="0" i="0" baseline="0" smtClean="0">
                    <a:latin typeface="Cambria Math"/>
                  </a:rPr>
                  <a:t>[𝑎𝑥1(𝑡)+𝑏𝑥2(𝑡)]〗^2</a:t>
                </a:r>
                <a:r>
                  <a:rPr lang="en-US" dirty="0" smtClean="0"/>
                  <a:t>. This will not be the same as: y3(t) = ay1(t) + by2(t)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013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x1[n]</a:t>
            </a:r>
            <a:r>
              <a:rPr lang="en-US" baseline="0" dirty="0"/>
              <a:t>=2, x2[n]=3 and x3[n] = x1[n]+x2[n].This system will violate ADDITIVITY PROPERTY and is not linear.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942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628801"/>
            <a:ext cx="7772400" cy="1872208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Properties of Systems</a:t>
            </a: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467544" y="1268760"/>
            <a:ext cx="7776864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Trebuchet MS" pitchFamily="34" charset="0"/>
              </a:rPr>
              <a:t>Memory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Trebuchet MS" pitchFamily="34" charset="0"/>
              </a:rPr>
              <a:t>Invertible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Trebuchet MS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Trebuchet MS" pitchFamily="34" charset="0"/>
              </a:rPr>
              <a:t>Causal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FF0000"/>
              </a:solidFill>
              <a:latin typeface="Trebuchet MS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Stability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C00000"/>
              </a:solidFill>
              <a:latin typeface="Trebuchet MS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Time Variance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C00000"/>
              </a:solidFill>
              <a:latin typeface="Trebuchet MS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Linearity</a:t>
            </a:r>
          </a:p>
        </p:txBody>
      </p:sp>
    </p:spTree>
    <p:extLst>
      <p:ext uri="{BB962C8B-B14F-4D97-AF65-F5344CB8AC3E}">
        <p14:creationId xmlns:p14="http://schemas.microsoft.com/office/powerpoint/2010/main" val="146966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- Stability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075"/>
              <p:cNvSpPr txBox="1">
                <a:spLocks noChangeArrowheads="1"/>
              </p:cNvSpPr>
              <p:nvPr/>
            </p:nvSpPr>
            <p:spPr>
              <a:xfrm>
                <a:off x="107504" y="1124744"/>
                <a:ext cx="8928992" cy="51125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A system is said to be </a:t>
                </a:r>
                <a:r>
                  <a:rPr lang="en-GB" sz="2400" dirty="0">
                    <a:solidFill>
                      <a:srgbClr val="C00000"/>
                    </a:solidFill>
                  </a:rPr>
                  <a:t>bounded-input bounded-output</a:t>
                </a:r>
                <a:r>
                  <a:rPr lang="en-GB" sz="2400" dirty="0"/>
                  <a:t> stable (BIBO stable or just stable) if the output signal is bounded for all input signals that are bounded</a:t>
                </a: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400" dirty="0"/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Consider a discrete-time system with input </a:t>
                </a:r>
                <a:r>
                  <a:rPr lang="en-GB" sz="2400" i="1" dirty="0"/>
                  <a:t>x</a:t>
                </a:r>
                <a:r>
                  <a:rPr lang="en-GB" sz="2400" dirty="0"/>
                  <a:t> and output </a:t>
                </a:r>
                <a:r>
                  <a:rPr lang="en-GB" sz="2400" i="1" dirty="0"/>
                  <a:t>y</a:t>
                </a: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400" dirty="0"/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An input is bounded if there is a real number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𝑀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&lt;∞</m:t>
                    </m:r>
                  </m:oMath>
                </a14:m>
                <a:r>
                  <a:rPr lang="en-GB" sz="2400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GB" sz="24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𝑀</m:t>
                    </m:r>
                  </m:oMath>
                </a14:m>
                <a:r>
                  <a:rPr lang="en-GB" sz="2400" dirty="0"/>
                  <a:t>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𝐼𝑛𝑡𝑒𝑔𝑒𝑟𝑠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400" dirty="0"/>
              </a:p>
              <a:p>
                <a:pPr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An output is bounded if there is a real number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𝑁</m:t>
                    </m:r>
                    <m:r>
                      <a:rPr lang="en-US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&lt;∞</m:t>
                    </m:r>
                  </m:oMath>
                </a14:m>
                <a:r>
                  <a:rPr lang="en-GB" sz="2400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GB" sz="24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GB" sz="2400" dirty="0">
                    <a:solidFill>
                      <a:srgbClr val="C00000"/>
                    </a:solidFill>
                  </a:rPr>
                  <a:t> </a:t>
                </a:r>
                <a:r>
                  <a:rPr lang="en-GB" sz="2400" dirty="0"/>
                  <a:t>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𝐼𝑛𝑡𝑒𝑔𝑒𝑟𝑠</m:t>
                    </m:r>
                  </m:oMath>
                </a14:m>
                <a:r>
                  <a:rPr lang="en-GB" sz="2400" dirty="0"/>
                  <a:t>             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/>
              </a:p>
            </p:txBody>
          </p:sp>
        </mc:Choice>
        <mc:Fallback xmlns="">
          <p:sp>
            <p:nvSpPr>
              <p:cNvPr id="4" name="Rectangle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24744"/>
                <a:ext cx="8928992" cy="5112568"/>
              </a:xfrm>
              <a:prstGeom prst="rect">
                <a:avLst/>
              </a:prstGeom>
              <a:blipFill>
                <a:blip r:embed="rId3"/>
                <a:stretch>
                  <a:fillRect l="-956" t="-835" r="-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6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- Stability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908720"/>
            <a:ext cx="8640960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85" y="1627354"/>
            <a:ext cx="6857991" cy="4465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20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rebuchet MS" pitchFamily="34" charset="0"/>
              </a:rPr>
              <a:t>Stability – Example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908720"/>
            <a:ext cx="8640960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 descr="Speaker &amp; m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05" y="1124744"/>
            <a:ext cx="8410575" cy="51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84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908720"/>
            <a:ext cx="8640960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03" y="1340768"/>
            <a:ext cx="856187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840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842416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23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76946"/>
            <a:ext cx="8280920" cy="479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998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704" y="2348880"/>
            <a:ext cx="623862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68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Is the system time-variant?  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60848"/>
            <a:ext cx="357871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52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70037"/>
            <a:ext cx="9077325" cy="4903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506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43" y="1196753"/>
            <a:ext cx="7873273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270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Does the behaviour change with time?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Does the behaviour change with time?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322090"/>
            <a:ext cx="3871595" cy="88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304" y="3717031"/>
            <a:ext cx="4960024" cy="96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079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BA3CDB-55FC-800F-B113-DE0CAD6F6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56" y="1525688"/>
            <a:ext cx="8609524" cy="4666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24726D-24EC-4EB2-928F-662843361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146" y="3030492"/>
            <a:ext cx="6257143" cy="504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44F029-AB4B-B98D-FFCA-1D1543824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143" y="4277135"/>
            <a:ext cx="6285714" cy="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04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Superposition is combination of </a:t>
            </a:r>
            <a:r>
              <a:rPr lang="en-GB" sz="2400" dirty="0" err="1">
                <a:latin typeface="Trebuchet MS" pitchFamily="34" charset="0"/>
              </a:rPr>
              <a:t>Additivity</a:t>
            </a:r>
            <a:r>
              <a:rPr lang="en-GB" sz="2400" dirty="0">
                <a:latin typeface="Trebuchet MS" pitchFamily="34" charset="0"/>
              </a:rPr>
              <a:t> and Homogeneity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rgbClr val="FF0000"/>
                </a:solidFill>
                <a:latin typeface="Trebuchet MS" pitchFamily="34" charset="0"/>
              </a:rPr>
              <a:t>Additivity</a:t>
            </a:r>
            <a:r>
              <a:rPr lang="en-GB" sz="2400" dirty="0">
                <a:latin typeface="Trebuchet MS" pitchFamily="34" charset="0"/>
              </a:rPr>
              <a:t>:	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FF0000"/>
                </a:solidFill>
                <a:latin typeface="Trebuchet MS" pitchFamily="34" charset="0"/>
              </a:rPr>
              <a:t>Homogeneity</a:t>
            </a:r>
            <a:r>
              <a:rPr lang="en-GB" sz="2400" dirty="0">
                <a:latin typeface="Trebuchet MS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79825"/>
            <a:ext cx="6633047" cy="295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037052"/>
              </p:ext>
            </p:extLst>
          </p:nvPr>
        </p:nvGraphicFramePr>
        <p:xfrm>
          <a:off x="2843808" y="1844824"/>
          <a:ext cx="38798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4" imgW="1688367" imgH="215806" progId="Equation.3">
                  <p:embed/>
                </p:oleObj>
              </mc:Choice>
              <mc:Fallback>
                <p:oleObj name="Equation" r:id="rId4" imgW="1688367" imgH="2158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844824"/>
                        <a:ext cx="3879850" cy="512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547056"/>
              </p:ext>
            </p:extLst>
          </p:nvPr>
        </p:nvGraphicFramePr>
        <p:xfrm>
          <a:off x="3857228" y="2780928"/>
          <a:ext cx="1866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6" imgW="812447" imgH="203112" progId="Equation.3">
                  <p:embed/>
                </p:oleObj>
              </mc:Choice>
              <mc:Fallback>
                <p:oleObj name="Equation" r:id="rId6" imgW="812447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228" y="2780928"/>
                        <a:ext cx="1866900" cy="482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051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196752"/>
            <a:ext cx="8640960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Are the systems below linear or nonlinear? Are they time invariant?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C6E103-E427-ECB7-CDEF-6B64633D5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000" y="2276872"/>
            <a:ext cx="2000000" cy="619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197A08-0C9F-8962-2ECC-36C9EEFF7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571" y="3861048"/>
            <a:ext cx="1790476" cy="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67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FA528-87A4-749B-6112-CCBE7E2A9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524" y="2204864"/>
            <a:ext cx="6180952" cy="5904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6016A-15C5-9C55-6EFA-B681B1550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428" y="3946635"/>
            <a:ext cx="6657143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94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124744"/>
            <a:ext cx="8640960" cy="5544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Many systems are nonlinear, for example circuit elements such as diodes and transistors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However, in this course </a:t>
            </a: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we focus mainly on linear systems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WHY?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Linear models provide accurate representations of the behaviour of many systems such as resistors and capacitors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We can often linearize models to examine “</a:t>
            </a: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small signal</a:t>
            </a:r>
            <a:r>
              <a:rPr lang="en-GB" sz="2400" dirty="0">
                <a:latin typeface="Trebuchet MS" pitchFamily="34" charset="0"/>
              </a:rPr>
              <a:t>” perturbations around “operating points”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899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Problem-1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r>
              <a:rPr lang="en-GB" sz="2400" dirty="0">
                <a:latin typeface="Trebuchet MS" pitchFamily="34" charset="0"/>
              </a:rPr>
              <a:t>Is this system Linear? Prove your answer.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56900"/>
            <a:ext cx="7528720" cy="138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19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r>
              <a:rPr lang="en-GB" sz="2400" dirty="0">
                <a:latin typeface="Trebuchet MS" pitchFamily="34" charset="0"/>
              </a:rPr>
              <a:t>Is this system Linear? Prove your answer.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882" y="1700808"/>
            <a:ext cx="421035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451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358008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27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3676</TotalTime>
  <Words>523</Words>
  <Application>Microsoft Office PowerPoint</Application>
  <PresentationFormat>On-screen Show (4:3)</PresentationFormat>
  <Paragraphs>192</Paragraphs>
  <Slides>21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Trebuchet MS</vt:lpstr>
      <vt:lpstr>Wingdings</vt:lpstr>
      <vt:lpstr>Clarity</vt:lpstr>
      <vt:lpstr>Equation</vt:lpstr>
      <vt:lpstr>Properties of Systems</vt:lpstr>
      <vt:lpstr>System Properties</vt:lpstr>
      <vt:lpstr>System Properties - Stability</vt:lpstr>
      <vt:lpstr>System Properties - Stability</vt:lpstr>
      <vt:lpstr>Stability – Example </vt:lpstr>
      <vt:lpstr>System Properties – Time Invariance</vt:lpstr>
      <vt:lpstr>System Properties – Time Invariance </vt:lpstr>
      <vt:lpstr>System Properties – Time Invariance </vt:lpstr>
      <vt:lpstr>System Properties – Time Invariance </vt:lpstr>
      <vt:lpstr>System Properties – Time Invariance </vt:lpstr>
      <vt:lpstr>System Properties – Time Invariance </vt:lpstr>
      <vt:lpstr>System Properties – Time Invariance </vt:lpstr>
      <vt:lpstr>System Properties – Time Invariance </vt:lpstr>
      <vt:lpstr>System Properties – Linearity </vt:lpstr>
      <vt:lpstr>System Properties – Linearity </vt:lpstr>
      <vt:lpstr>System Properties – Linearity </vt:lpstr>
      <vt:lpstr>System Properties – Linearity </vt:lpstr>
      <vt:lpstr>System Properties – Linearity </vt:lpstr>
      <vt:lpstr>Problem-1 </vt:lpstr>
      <vt:lpstr>Problem-2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Properties</dc:title>
  <dc:creator>Salman</dc:creator>
  <cp:lastModifiedBy>dr sulman</cp:lastModifiedBy>
  <cp:revision>387</cp:revision>
  <cp:lastPrinted>2013-02-21T05:53:10Z</cp:lastPrinted>
  <dcterms:created xsi:type="dcterms:W3CDTF">2013-01-30T11:22:36Z</dcterms:created>
  <dcterms:modified xsi:type="dcterms:W3CDTF">2025-09-25T07:18:08Z</dcterms:modified>
</cp:coreProperties>
</file>