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88" r:id="rId3"/>
    <p:sldId id="289" r:id="rId4"/>
    <p:sldId id="293" r:id="rId5"/>
    <p:sldId id="290" r:id="rId6"/>
    <p:sldId id="291" r:id="rId7"/>
    <p:sldId id="294" r:id="rId8"/>
    <p:sldId id="295" r:id="rId9"/>
    <p:sldId id="296" r:id="rId10"/>
    <p:sldId id="29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77692"/>
            <a:ext cx="7772400" cy="1475308"/>
          </a:xfrm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ELECTRIC FIELDS DUE TO CONTINUOUS CHARGE DISTRIBUTIONS – </a:t>
            </a:r>
            <a:br>
              <a:rPr lang="en-GB" sz="5400" dirty="0">
                <a:solidFill>
                  <a:srgbClr val="C00000"/>
                </a:solidFill>
                <a:latin typeface="Trebuchet MS" pitchFamily="34" charset="0"/>
              </a:rPr>
            </a:br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LINE CHARGE</a:t>
            </a:r>
          </a:p>
        </p:txBody>
      </p:sp>
    </p:spTree>
    <p:extLst>
      <p:ext uri="{BB962C8B-B14F-4D97-AF65-F5344CB8AC3E}">
        <p14:creationId xmlns:p14="http://schemas.microsoft.com/office/powerpoint/2010/main" val="127966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Introduction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285" y="3095625"/>
            <a:ext cx="6768315" cy="292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So far we have only considered forces and electric fields due to point charges, which are essentially charges occupying very small physical space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It is also possible to have a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continuous charge distribution </a:t>
            </a:r>
            <a:r>
              <a:rPr lang="en-US" sz="2200" dirty="0">
                <a:latin typeface="Trebuchet MS" pitchFamily="34" charset="0"/>
              </a:rPr>
              <a:t>along a line, on a surface, or in a volume, as shown below: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907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It is customary to denote the line charge density, surface charge density, and volume charge density by </a:t>
            </a:r>
            <a:r>
              <a:rPr lang="en-US" sz="2200" i="1" dirty="0" err="1">
                <a:solidFill>
                  <a:srgbClr val="C00000"/>
                </a:solidFill>
                <a:latin typeface="Trebuchet MS" pitchFamily="34" charset="0"/>
              </a:rPr>
              <a:t>ρ</a:t>
            </a:r>
            <a:r>
              <a:rPr lang="en-US" sz="2200" i="1" baseline="-25000" dirty="0" err="1">
                <a:solidFill>
                  <a:srgbClr val="C00000"/>
                </a:solidFill>
                <a:latin typeface="Trebuchet MS" pitchFamily="34" charset="0"/>
              </a:rPr>
              <a:t>L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(in C/m), </a:t>
            </a:r>
            <a:r>
              <a:rPr lang="el-GR" sz="2200" i="1" dirty="0">
                <a:solidFill>
                  <a:srgbClr val="C00000"/>
                </a:solidFill>
                <a:latin typeface="Trebuchet MS" pitchFamily="34" charset="0"/>
              </a:rPr>
              <a:t>ρ</a:t>
            </a:r>
            <a:r>
              <a:rPr lang="en-US" sz="2200" i="1" baseline="-25000" dirty="0">
                <a:solidFill>
                  <a:srgbClr val="C00000"/>
                </a:solidFill>
                <a:latin typeface="Trebuchet MS" pitchFamily="34" charset="0"/>
              </a:rPr>
              <a:t>s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(in C/m</a:t>
            </a:r>
            <a:r>
              <a:rPr lang="en-US" sz="2200" baseline="30000" dirty="0">
                <a:solidFill>
                  <a:srgbClr val="C00000"/>
                </a:solidFill>
                <a:latin typeface="Trebuchet MS" pitchFamily="34" charset="0"/>
              </a:rPr>
              <a:t>2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), and </a:t>
            </a:r>
            <a:r>
              <a:rPr lang="en-US" sz="2200" i="1" dirty="0" err="1">
                <a:solidFill>
                  <a:srgbClr val="C00000"/>
                </a:solidFill>
                <a:latin typeface="Trebuchet MS" pitchFamily="34" charset="0"/>
              </a:rPr>
              <a:t>ρ</a:t>
            </a:r>
            <a:r>
              <a:rPr lang="en-US" sz="2200" i="1" baseline="-25000" dirty="0" err="1">
                <a:solidFill>
                  <a:srgbClr val="C00000"/>
                </a:solidFill>
                <a:latin typeface="Trebuchet MS" pitchFamily="34" charset="0"/>
              </a:rPr>
              <a:t>v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(in C/m</a:t>
            </a:r>
            <a:r>
              <a:rPr lang="en-US" sz="2200" baseline="30000" dirty="0">
                <a:solidFill>
                  <a:srgbClr val="C00000"/>
                </a:solidFill>
                <a:latin typeface="Trebuchet MS" pitchFamily="34" charset="0"/>
              </a:rPr>
              <a:t>3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)</a:t>
            </a:r>
            <a:r>
              <a:rPr lang="en-US" sz="2200" dirty="0">
                <a:latin typeface="Trebuchet MS" pitchFamily="34" charset="0"/>
              </a:rPr>
              <a:t>, respectively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These must not be confused with </a:t>
            </a:r>
            <a:r>
              <a:rPr lang="el-GR" sz="2200" i="1" dirty="0">
                <a:solidFill>
                  <a:srgbClr val="C00000"/>
                </a:solidFill>
                <a:latin typeface="Trebuchet MS" pitchFamily="34" charset="0"/>
              </a:rPr>
              <a:t>ρ</a:t>
            </a:r>
            <a:r>
              <a:rPr lang="en-US" sz="2200" dirty="0">
                <a:latin typeface="Trebuchet MS" pitchFamily="34" charset="0"/>
              </a:rPr>
              <a:t> (without subscript) used for radial distance in cylindrical coordinates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charge element </a:t>
            </a:r>
            <a:r>
              <a:rPr lang="en-US" sz="2200" i="1" dirty="0" err="1">
                <a:latin typeface="Trebuchet MS" pitchFamily="34" charset="0"/>
              </a:rPr>
              <a:t>dQ</a:t>
            </a:r>
            <a:r>
              <a:rPr lang="en-US" sz="2200" dirty="0">
                <a:latin typeface="Trebuchet MS" pitchFamily="34" charset="0"/>
              </a:rPr>
              <a:t> and the total charge </a:t>
            </a:r>
            <a:r>
              <a:rPr lang="en-US" sz="2200" i="1" dirty="0">
                <a:latin typeface="Trebuchet MS" pitchFamily="34" charset="0"/>
              </a:rPr>
              <a:t>Q</a:t>
            </a:r>
            <a:r>
              <a:rPr lang="en-US" sz="2200" dirty="0">
                <a:latin typeface="Trebuchet MS" pitchFamily="34" charset="0"/>
              </a:rPr>
              <a:t> due to line charge distribution is obtained as: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800600"/>
            <a:ext cx="636972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0242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Line Charge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Practical example of a line charge distribution is a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charged conductor</a:t>
            </a:r>
            <a:r>
              <a:rPr lang="en-US" sz="2200" dirty="0">
                <a:latin typeface="Trebuchet MS" pitchFamily="34" charset="0"/>
              </a:rPr>
              <a:t> of very small radius and a sharp beam in a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cathode-ray tube</a:t>
            </a:r>
            <a:r>
              <a:rPr lang="en-US" sz="2200" dirty="0">
                <a:latin typeface="Trebuchet MS" pitchFamily="34" charset="0"/>
              </a:rPr>
              <a:t> 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In the case of the electron beam, the charges are in motion, and it is true that we do not have an electrostatic problem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However, the electron beam may be considered as composed of stationary electrons: </a:t>
            </a:r>
          </a:p>
          <a:p>
            <a:pPr marL="457200" indent="-457200">
              <a:buClr>
                <a:srgbClr val="C00000"/>
              </a:buClr>
              <a:buFont typeface="+mj-lt"/>
              <a:buAutoNum type="arabicPeriod"/>
            </a:pPr>
            <a:r>
              <a:rPr lang="en-US" sz="2200" dirty="0">
                <a:latin typeface="Trebuchet MS" pitchFamily="34" charset="0"/>
              </a:rPr>
              <a:t>If the electron motion is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steady and uniform </a:t>
            </a:r>
            <a:r>
              <a:rPr lang="en-US" sz="2200" dirty="0">
                <a:latin typeface="Trebuchet MS" pitchFamily="34" charset="0"/>
              </a:rPr>
              <a:t>(a DC beam) and</a:t>
            </a:r>
          </a:p>
          <a:p>
            <a:pPr marL="457200" indent="-457200">
              <a:buClr>
                <a:srgbClr val="C00000"/>
              </a:buClr>
              <a:buFont typeface="+mj-lt"/>
              <a:buAutoNum type="arabicPeriod"/>
            </a:pPr>
            <a:r>
              <a:rPr lang="en-US" sz="2200" dirty="0">
                <a:latin typeface="Trebuchet MS" pitchFamily="34" charset="0"/>
              </a:rPr>
              <a:t>If we ignore for the moment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magnetic field </a:t>
            </a:r>
            <a:r>
              <a:rPr lang="en-US" sz="2200" dirty="0">
                <a:latin typeface="Trebuchet MS" pitchFamily="34" charset="0"/>
              </a:rPr>
              <a:t>which is produced</a:t>
            </a:r>
          </a:p>
          <a:p>
            <a:pPr marL="0" indent="0">
              <a:buClr>
                <a:srgbClr val="C00000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11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Line Charge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5626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equation for electric field due to point charge is: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electric field intensity due to line charge distribution </a:t>
            </a:r>
            <a:r>
              <a:rPr lang="en-US" sz="2200" i="1" dirty="0" err="1">
                <a:latin typeface="Trebuchet MS" pitchFamily="34" charset="0"/>
              </a:rPr>
              <a:t>ρ</a:t>
            </a:r>
            <a:r>
              <a:rPr lang="en-US" sz="2200" i="1" baseline="-25000" dirty="0" err="1">
                <a:latin typeface="Trebuchet MS" pitchFamily="34" charset="0"/>
              </a:rPr>
              <a:t>L</a:t>
            </a:r>
            <a:r>
              <a:rPr lang="en-US" sz="2200" dirty="0">
                <a:latin typeface="Trebuchet MS" pitchFamily="34" charset="0"/>
              </a:rPr>
              <a:t> may be regarded as the summation of the field contributed by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numerous point charges</a:t>
            </a:r>
            <a:r>
              <a:rPr lang="en-US" sz="2200" dirty="0">
                <a:latin typeface="Trebuchet MS" pitchFamily="34" charset="0"/>
              </a:rPr>
              <a:t> making up the charge distribution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Thus by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replacing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Q</a:t>
            </a:r>
            <a:r>
              <a:rPr lang="en-US" sz="2200" dirty="0">
                <a:latin typeface="Trebuchet MS" pitchFamily="34" charset="0"/>
              </a:rPr>
              <a:t> in the equation with charge element </a:t>
            </a:r>
            <a:r>
              <a:rPr lang="en-US" sz="2200" i="1" dirty="0" err="1">
                <a:solidFill>
                  <a:srgbClr val="C00000"/>
                </a:solidFill>
                <a:latin typeface="Trebuchet MS" pitchFamily="34" charset="0"/>
              </a:rPr>
              <a:t>dQ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= </a:t>
            </a:r>
            <a:r>
              <a:rPr lang="en-US" sz="2200" i="1" dirty="0" err="1">
                <a:solidFill>
                  <a:srgbClr val="C00000"/>
                </a:solidFill>
                <a:latin typeface="Trebuchet MS" pitchFamily="34" charset="0"/>
              </a:rPr>
              <a:t>ρ</a:t>
            </a:r>
            <a:r>
              <a:rPr lang="en-US" sz="2200" i="1" baseline="-25000" dirty="0" err="1">
                <a:solidFill>
                  <a:srgbClr val="C00000"/>
                </a:solidFill>
                <a:latin typeface="Trebuchet MS" pitchFamily="34" charset="0"/>
              </a:rPr>
              <a:t>L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dl</a:t>
            </a:r>
            <a:r>
              <a:rPr lang="en-US" sz="2200" dirty="0">
                <a:latin typeface="Trebuchet MS" pitchFamily="34" charset="0"/>
              </a:rPr>
              <a:t>, we get: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We shall now apply this formula to line charge distribution</a:t>
            </a:r>
            <a:endParaRPr lang="en-GB" sz="2200" dirty="0">
              <a:latin typeface="Trebuchet MS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857" y="1676400"/>
            <a:ext cx="4416543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953000"/>
            <a:ext cx="5201356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4199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Line Charge Distribution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25" y="1371600"/>
            <a:ext cx="5476875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3886200" cy="5334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Consider a line charge with uniform charge density </a:t>
            </a:r>
            <a:r>
              <a:rPr lang="en-US" sz="2200" i="1" dirty="0" err="1">
                <a:latin typeface="Trebuchet MS" pitchFamily="34" charset="0"/>
              </a:rPr>
              <a:t>ρ</a:t>
            </a:r>
            <a:r>
              <a:rPr lang="en-US" sz="2200" i="1" baseline="-25000" dirty="0" err="1">
                <a:latin typeface="Trebuchet MS" pitchFamily="34" charset="0"/>
              </a:rPr>
              <a:t>L</a:t>
            </a:r>
            <a:r>
              <a:rPr lang="en-US" sz="2200" dirty="0">
                <a:latin typeface="Trebuchet MS" pitchFamily="34" charset="0"/>
              </a:rPr>
              <a:t> extending from A to B along the z-axis as shown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Since the field does not vary with a variation in </a:t>
            </a:r>
            <a:r>
              <a:rPr lang="az-Cyrl-AZ" sz="2200" i="1" dirty="0">
                <a:latin typeface="Trebuchet MS" pitchFamily="34" charset="0"/>
              </a:rPr>
              <a:t>Φ</a:t>
            </a:r>
            <a:r>
              <a:rPr lang="en-US" sz="2200" dirty="0">
                <a:latin typeface="Trebuchet MS" pitchFamily="34" charset="0"/>
              </a:rPr>
              <a:t>, for simplicity, we choose an arbitrary point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P(0,y,z)</a:t>
            </a:r>
            <a:r>
              <a:rPr lang="en-US" sz="2200" dirty="0">
                <a:latin typeface="Trebuchet MS" pitchFamily="34" charset="0"/>
              </a:rPr>
              <a:t> to find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electric field intensity</a:t>
            </a:r>
            <a:endParaRPr lang="en-GB" sz="2200" dirty="0">
              <a:solidFill>
                <a:srgbClr val="C00000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514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Line Charge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334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Field point </a:t>
            </a:r>
            <a:r>
              <a:rPr lang="en-US" sz="2200" dirty="0">
                <a:latin typeface="Trebuchet MS" pitchFamily="34" charset="0"/>
              </a:rPr>
              <a:t>is denoted by (x, y, z) and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source point </a:t>
            </a:r>
            <a:r>
              <a:rPr lang="en-US" sz="2200" dirty="0">
                <a:latin typeface="Trebuchet MS" pitchFamily="34" charset="0"/>
              </a:rPr>
              <a:t>by (x', y', z')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We have from the figure: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Converting to cylindrical coordinates gives: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Therefore: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By substitution into the equation for </a:t>
            </a:r>
            <a:r>
              <a:rPr lang="en-GB" sz="2200" b="1" dirty="0">
                <a:latin typeface="Trebuchet MS" pitchFamily="34" charset="0"/>
              </a:rPr>
              <a:t>E</a:t>
            </a:r>
            <a:r>
              <a:rPr lang="en-GB" sz="2200" dirty="0">
                <a:latin typeface="Trebuchet MS" pitchFamily="34" charset="0"/>
              </a:rPr>
              <a:t>, we get: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2133600"/>
            <a:ext cx="10858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2724150"/>
            <a:ext cx="54483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853" y="3781425"/>
            <a:ext cx="2857500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405" y="4267200"/>
            <a:ext cx="433099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686425"/>
            <a:ext cx="5089793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1194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Line Charge Distribution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95400"/>
                <a:ext cx="8686800" cy="53340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To evaluate the integral, it is convenient to define </a:t>
                </a: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∝</m:t>
                    </m:r>
                  </m:oMath>
                </a14:m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∝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∝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>
                    <a:latin typeface="Trebuchet MS" pitchFamily="34" charset="0"/>
                  </a:rPr>
                  <a:t> shown in the figure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We get the following relations from the figure: 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By substitution, the integral becomes:</a:t>
                </a:r>
                <a:endParaRPr lang="en-GB" sz="2200" dirty="0">
                  <a:latin typeface="Trebuchet MS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95400"/>
                <a:ext cx="8686800" cy="5334000"/>
              </a:xfrm>
              <a:blipFill>
                <a:blip r:embed="rId2"/>
                <a:stretch>
                  <a:fillRect l="-491" t="-9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2952750"/>
            <a:ext cx="5429250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724400"/>
            <a:ext cx="5791200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1192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Line Charge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295400"/>
                <a:ext cx="8991600" cy="54864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Thus, for a finite line charge, we have: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As a special case, for an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infinite line charge</a:t>
                </a:r>
                <a:r>
                  <a:rPr lang="en-US" sz="2200" dirty="0">
                    <a:latin typeface="Trebuchet MS" pitchFamily="34" charset="0"/>
                  </a:rPr>
                  <a:t>, point B is at (0,0,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) and A at (0,0,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)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∝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∝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22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22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US" sz="22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200" dirty="0">
                    <a:latin typeface="Trebuchet MS" pitchFamily="34" charset="0"/>
                  </a:rPr>
                  <a:t> and the z-component vanishes (How?)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The above equation reduces to the equation below: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i="1" dirty="0">
                    <a:latin typeface="Trebuchet MS" pitchFamily="34" charset="0"/>
                  </a:rPr>
                  <a:t>ρ</a:t>
                </a:r>
                <a:r>
                  <a:rPr lang="en-US" sz="2200" dirty="0">
                    <a:latin typeface="Trebuchet MS" pitchFamily="34" charset="0"/>
                  </a:rPr>
                  <a:t> is the perpendicular distance from the line to the point of interest</a:t>
                </a:r>
                <a:endParaRPr lang="en-GB" sz="2200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295400"/>
                <a:ext cx="8991600" cy="5486400"/>
              </a:xfrm>
              <a:blipFill>
                <a:blip r:embed="rId2"/>
                <a:stretch>
                  <a:fillRect l="-475" t="-889" r="-5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" y="1981200"/>
            <a:ext cx="7067550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429021"/>
            <a:ext cx="2158083" cy="819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7907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Problem-1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 circular ring of radius </a:t>
            </a:r>
            <a:r>
              <a:rPr lang="en-US" sz="2200" i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carries a uniform charge </a:t>
            </a:r>
            <a:r>
              <a:rPr lang="en-US" sz="2200" i="1" dirty="0" err="1">
                <a:latin typeface="Trebuchet MS" pitchFamily="34" charset="0"/>
              </a:rPr>
              <a:t>ρ</a:t>
            </a:r>
            <a:r>
              <a:rPr lang="en-US" sz="2200" i="1" baseline="-25000" dirty="0" err="1">
                <a:latin typeface="Trebuchet MS" pitchFamily="34" charset="0"/>
              </a:rPr>
              <a:t>L</a:t>
            </a:r>
            <a:r>
              <a:rPr lang="en-US" sz="2200" dirty="0">
                <a:latin typeface="Trebuchet MS" pitchFamily="34" charset="0"/>
              </a:rPr>
              <a:t> C/m and is placed on the </a:t>
            </a:r>
            <a:r>
              <a:rPr lang="en-US" sz="2200" dirty="0" err="1">
                <a:latin typeface="Trebuchet MS" pitchFamily="34" charset="0"/>
              </a:rPr>
              <a:t>xy</a:t>
            </a:r>
            <a:r>
              <a:rPr lang="en-US" sz="2200" dirty="0">
                <a:latin typeface="Trebuchet MS" pitchFamily="34" charset="0"/>
              </a:rPr>
              <a:t>-plane with axis the same as the z-axis. Calculate the electric field intensity </a:t>
            </a:r>
            <a:r>
              <a:rPr lang="en-US" sz="2200" b="1" dirty="0">
                <a:latin typeface="Trebuchet MS" pitchFamily="34" charset="0"/>
              </a:rPr>
              <a:t>E</a:t>
            </a:r>
            <a:r>
              <a:rPr lang="en-US" sz="2200" dirty="0">
                <a:latin typeface="Trebuchet MS" pitchFamily="34" charset="0"/>
              </a:rPr>
              <a:t> on z-axis at a distance of </a:t>
            </a:r>
            <a:r>
              <a:rPr lang="en-US" sz="2200" i="1" dirty="0">
                <a:latin typeface="Trebuchet MS" pitchFamily="34" charset="0"/>
              </a:rPr>
              <a:t>h</a:t>
            </a:r>
            <a:r>
              <a:rPr lang="en-US" sz="2200" dirty="0">
                <a:latin typeface="Trebuchet MS" pitchFamily="34" charset="0"/>
              </a:rPr>
              <a:t> from the origin. </a:t>
            </a:r>
            <a:endParaRPr lang="en-GB" sz="22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1321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3956</TotalTime>
  <Words>579</Words>
  <Application>Microsoft Office PowerPoint</Application>
  <PresentationFormat>On-screen Show (4:3)</PresentationFormat>
  <Paragraphs>77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Cambria Math</vt:lpstr>
      <vt:lpstr>Trebuchet MS</vt:lpstr>
      <vt:lpstr>Wingdings</vt:lpstr>
      <vt:lpstr>Clarity</vt:lpstr>
      <vt:lpstr>ELECTRIC FIELDS DUE TO CONTINUOUS CHARGE DISTRIBUTIONS –  LINE CHARGE</vt:lpstr>
      <vt:lpstr>Introduction</vt:lpstr>
      <vt:lpstr>Introduction</vt:lpstr>
      <vt:lpstr>Line Charge Distribution</vt:lpstr>
      <vt:lpstr>Line Charge Distribution</vt:lpstr>
      <vt:lpstr>Line Charge Distribution</vt:lpstr>
      <vt:lpstr>Line Charge Distribution</vt:lpstr>
      <vt:lpstr>Line Charge Distribution</vt:lpstr>
      <vt:lpstr>Line Charge Distribution</vt:lpstr>
      <vt:lpstr>Problem-1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Lecture-7 Line Charge</dc:title>
  <dc:creator>Salman</dc:creator>
  <cp:lastModifiedBy>Salman Ghafoor</cp:lastModifiedBy>
  <cp:revision>510</cp:revision>
  <dcterms:created xsi:type="dcterms:W3CDTF">2006-08-16T00:00:00Z</dcterms:created>
  <dcterms:modified xsi:type="dcterms:W3CDTF">2026-02-11T05:58:36Z</dcterms:modified>
</cp:coreProperties>
</file>