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3"/>
  </p:notesMasterIdLst>
  <p:sldIdLst>
    <p:sldId id="257" r:id="rId2"/>
    <p:sldId id="290" r:id="rId3"/>
    <p:sldId id="295" r:id="rId4"/>
    <p:sldId id="293" r:id="rId5"/>
    <p:sldId id="294" r:id="rId6"/>
    <p:sldId id="296" r:id="rId7"/>
    <p:sldId id="308" r:id="rId8"/>
    <p:sldId id="297" r:id="rId9"/>
    <p:sldId id="298" r:id="rId10"/>
    <p:sldId id="313" r:id="rId11"/>
    <p:sldId id="309" r:id="rId12"/>
    <p:sldId id="299" r:id="rId13"/>
    <p:sldId id="301" r:id="rId14"/>
    <p:sldId id="305" r:id="rId15"/>
    <p:sldId id="304" r:id="rId16"/>
    <p:sldId id="306" r:id="rId17"/>
    <p:sldId id="303" r:id="rId18"/>
    <p:sldId id="311" r:id="rId19"/>
    <p:sldId id="310" r:id="rId20"/>
    <p:sldId id="312" r:id="rId21"/>
    <p:sldId id="307"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6567" autoAdjust="0"/>
  </p:normalViewPr>
  <p:slideViewPr>
    <p:cSldViewPr>
      <p:cViewPr varScale="1">
        <p:scale>
          <a:sx n="75" d="100"/>
          <a:sy n="75" d="100"/>
        </p:scale>
        <p:origin x="1666" y="53"/>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34A5050-649F-4F44-92E6-A8617D2FBDB2}" type="datetimeFigureOut">
              <a:rPr lang="en-GB" smtClean="0"/>
              <a:t>18/09/2025</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7F072A3-8C67-426E-BBEF-2E085BDA5FA7}" type="slidenum">
              <a:rPr lang="en-GB" smtClean="0"/>
              <a:t>‹#›</a:t>
            </a:fld>
            <a:endParaRPr lang="en-GB"/>
          </a:p>
        </p:txBody>
      </p:sp>
    </p:spTree>
    <p:extLst>
      <p:ext uri="{BB962C8B-B14F-4D97-AF65-F5344CB8AC3E}">
        <p14:creationId xmlns:p14="http://schemas.microsoft.com/office/powerpoint/2010/main" val="18237950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C00000"/>
                </a:solidFill>
              </a:rPr>
              <a:t>What is an example of a non-invertible electrical system? </a:t>
            </a:r>
            <a:r>
              <a:rPr lang="en-US" sz="1200" b="0" i="0" u="none" strike="noStrike" kern="1200" baseline="0" dirty="0">
                <a:solidFill>
                  <a:schemeClr val="tx1"/>
                </a:solidFill>
                <a:latin typeface="+mn-lt"/>
                <a:ea typeface="+mn-ea"/>
                <a:cs typeface="+mn-cs"/>
              </a:rPr>
              <a:t>a rectifier, specified by an equation </a:t>
            </a:r>
            <a:r>
              <a:rPr lang="en-US" sz="1200" b="0" i="1" u="none" strike="noStrike" kern="1200" baseline="0" dirty="0">
                <a:solidFill>
                  <a:schemeClr val="tx1"/>
                </a:solidFill>
                <a:latin typeface="+mn-lt"/>
                <a:ea typeface="+mn-ea"/>
                <a:cs typeface="+mn-cs"/>
              </a:rPr>
              <a:t>y</a:t>
            </a:r>
            <a:r>
              <a:rPr lang="en-US" sz="1200" b="0" i="0" u="none" strike="noStrike" kern="1200" baseline="0" dirty="0">
                <a:solidFill>
                  <a:schemeClr val="tx1"/>
                </a:solidFill>
                <a:latin typeface="+mn-lt"/>
                <a:ea typeface="+mn-ea"/>
                <a:cs typeface="+mn-cs"/>
              </a:rPr>
              <a:t>(</a:t>
            </a:r>
            <a:r>
              <a:rPr lang="en-US" sz="1200" b="0" i="1" u="none" strike="noStrike" kern="1200" baseline="0" dirty="0">
                <a:solidFill>
                  <a:schemeClr val="tx1"/>
                </a:solidFill>
                <a:latin typeface="+mn-lt"/>
                <a:ea typeface="+mn-ea"/>
                <a:cs typeface="+mn-cs"/>
              </a:rPr>
              <a:t>t</a:t>
            </a:r>
            <a:r>
              <a:rPr lang="en-US" sz="1200" b="0" i="0" u="none" strike="noStrike" kern="1200" baseline="0" dirty="0">
                <a:solidFill>
                  <a:schemeClr val="tx1"/>
                </a:solidFill>
                <a:latin typeface="+mn-lt"/>
                <a:ea typeface="+mn-ea"/>
                <a:cs typeface="+mn-cs"/>
              </a:rPr>
              <a:t>) = |</a:t>
            </a:r>
            <a:r>
              <a:rPr lang="en-US" sz="1200" b="0" i="1" u="none" strike="noStrike" kern="1200" baseline="0" dirty="0">
                <a:solidFill>
                  <a:schemeClr val="tx1"/>
                </a:solidFill>
                <a:latin typeface="+mn-lt"/>
                <a:ea typeface="+mn-ea"/>
                <a:cs typeface="+mn-cs"/>
              </a:rPr>
              <a:t>x</a:t>
            </a:r>
            <a:r>
              <a:rPr lang="en-US" sz="1200" b="0" i="0" u="none" strike="noStrike" kern="1200" baseline="0" dirty="0">
                <a:solidFill>
                  <a:schemeClr val="tx1"/>
                </a:solidFill>
                <a:latin typeface="+mn-lt"/>
                <a:ea typeface="+mn-ea"/>
                <a:cs typeface="+mn-cs"/>
              </a:rPr>
              <a:t>(</a:t>
            </a:r>
            <a:r>
              <a:rPr lang="en-US" sz="1200" b="0" i="1" u="none" strike="noStrike" kern="1200" baseline="0" dirty="0">
                <a:solidFill>
                  <a:schemeClr val="tx1"/>
                </a:solidFill>
                <a:latin typeface="+mn-lt"/>
                <a:ea typeface="+mn-ea"/>
                <a:cs typeface="+mn-cs"/>
              </a:rPr>
              <a:t>t</a:t>
            </a:r>
            <a:r>
              <a:rPr lang="en-US" sz="1200" b="0" i="0" u="none" strike="noStrike" kern="1200" baseline="0" dirty="0">
                <a:solidFill>
                  <a:schemeClr val="tx1"/>
                </a:solidFill>
                <a:latin typeface="+mn-lt"/>
                <a:ea typeface="+mn-ea"/>
                <a:cs typeface="+mn-cs"/>
              </a:rPr>
              <a:t>)|, is non-invertible because the rectification operation cannot be undone</a:t>
            </a:r>
            <a:endParaRPr lang="en-US" dirty="0">
              <a:solidFill>
                <a:srgbClr val="C00000"/>
              </a:solidFill>
            </a:endParaRPr>
          </a:p>
        </p:txBody>
      </p:sp>
      <p:sp>
        <p:nvSpPr>
          <p:cNvPr id="4" name="Slide Number Placeholder 3"/>
          <p:cNvSpPr>
            <a:spLocks noGrp="1"/>
          </p:cNvSpPr>
          <p:nvPr>
            <p:ph type="sldNum" sz="quarter" idx="10"/>
          </p:nvPr>
        </p:nvSpPr>
        <p:spPr/>
        <p:txBody>
          <a:bodyPr/>
          <a:lstStyle/>
          <a:p>
            <a:fld id="{17F072A3-8C67-426E-BBEF-2E085BDA5FA7}" type="slidenum">
              <a:rPr lang="en-GB" smtClean="0"/>
              <a:t>8</a:t>
            </a:fld>
            <a:endParaRPr lang="en-GB"/>
          </a:p>
        </p:txBody>
      </p:sp>
    </p:spTree>
    <p:extLst>
      <p:ext uri="{BB962C8B-B14F-4D97-AF65-F5344CB8AC3E}">
        <p14:creationId xmlns:p14="http://schemas.microsoft.com/office/powerpoint/2010/main" val="6490648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“The concept of invertibility is important in many contexts. One example arises in systems for encoding used in a wide variety of communications applications. In such a system, a signal that we wish to transmit is first applied as the input to a system known as an encoder. </a:t>
            </a:r>
          </a:p>
          <a:p>
            <a:r>
              <a:rPr lang="en-US" baseline="0" dirty="0"/>
              <a:t>There are many reasons for doing this, ranging from the desire to encrypt the original message for secure or private communications to the objective of providing some redundancy in the signal (for example, by adding what are known as parity bits) so that any errors that occur in transmission can be detected and possibly corrected. For lossless coding, the input to the encoder must be exactly recoverable from the output; i.e., the encoder must be invertible.</a:t>
            </a:r>
          </a:p>
        </p:txBody>
      </p:sp>
      <p:sp>
        <p:nvSpPr>
          <p:cNvPr id="4" name="Slide Number Placeholder 3"/>
          <p:cNvSpPr>
            <a:spLocks noGrp="1"/>
          </p:cNvSpPr>
          <p:nvPr>
            <p:ph type="sldNum" sz="quarter" idx="10"/>
          </p:nvPr>
        </p:nvSpPr>
        <p:spPr/>
        <p:txBody>
          <a:bodyPr/>
          <a:lstStyle/>
          <a:p>
            <a:fld id="{17F072A3-8C67-426E-BBEF-2E085BDA5FA7}" type="slidenum">
              <a:rPr lang="en-GB" smtClean="0"/>
              <a:t>9</a:t>
            </a:fld>
            <a:endParaRPr lang="en-GB"/>
          </a:p>
        </p:txBody>
      </p:sp>
    </p:spTree>
    <p:extLst>
      <p:ext uri="{BB962C8B-B14F-4D97-AF65-F5344CB8AC3E}">
        <p14:creationId xmlns:p14="http://schemas.microsoft.com/office/powerpoint/2010/main" val="34854006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“The concept of invertibility is important in many contexts. One example arises in systems for encoding used in a wide variety of communications applications. In such a system, a signal that we wish to transmit is first applied as the input to a system known as an encoder. </a:t>
            </a:r>
          </a:p>
          <a:p>
            <a:r>
              <a:rPr lang="en-US" baseline="0" dirty="0"/>
              <a:t>There are many reasons for doing this, ranging from the desire to encrypt the original message for secure or private communications to the objective of providing some redundancy in the signal (for example, by adding what are known as parity bits) so that any errors that occur in transmission can be detected and possibly corrected. For lossless coding, the input to the encoder must be exactly recoverable from the output; i.e., the encoder must be invertible.</a:t>
            </a:r>
          </a:p>
        </p:txBody>
      </p:sp>
      <p:sp>
        <p:nvSpPr>
          <p:cNvPr id="4" name="Slide Number Placeholder 3"/>
          <p:cNvSpPr>
            <a:spLocks noGrp="1"/>
          </p:cNvSpPr>
          <p:nvPr>
            <p:ph type="sldNum" sz="quarter" idx="10"/>
          </p:nvPr>
        </p:nvSpPr>
        <p:spPr/>
        <p:txBody>
          <a:bodyPr/>
          <a:lstStyle/>
          <a:p>
            <a:fld id="{17F072A3-8C67-426E-BBEF-2E085BDA5FA7}" type="slidenum">
              <a:rPr lang="en-GB" smtClean="0"/>
              <a:t>10</a:t>
            </a:fld>
            <a:endParaRPr lang="en-GB"/>
          </a:p>
        </p:txBody>
      </p:sp>
    </p:spTree>
    <p:extLst>
      <p:ext uri="{BB962C8B-B14F-4D97-AF65-F5344CB8AC3E}">
        <p14:creationId xmlns:p14="http://schemas.microsoft.com/office/powerpoint/2010/main" val="35203562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Both are</a:t>
            </a:r>
            <a:r>
              <a:rPr lang="en-US" baseline="0" dirty="0"/>
              <a:t> non-invertible</a:t>
            </a:r>
            <a:endParaRPr lang="en-US" dirty="0"/>
          </a:p>
        </p:txBody>
      </p:sp>
      <p:sp>
        <p:nvSpPr>
          <p:cNvPr id="4" name="Slide Number Placeholder 3"/>
          <p:cNvSpPr>
            <a:spLocks noGrp="1"/>
          </p:cNvSpPr>
          <p:nvPr>
            <p:ph type="sldNum" sz="quarter" idx="10"/>
          </p:nvPr>
        </p:nvSpPr>
        <p:spPr/>
        <p:txBody>
          <a:bodyPr/>
          <a:lstStyle/>
          <a:p>
            <a:fld id="{17F072A3-8C67-426E-BBEF-2E085BDA5FA7}" type="slidenum">
              <a:rPr lang="en-GB" smtClean="0"/>
              <a:t>11</a:t>
            </a:fld>
            <a:endParaRPr lang="en-GB"/>
          </a:p>
        </p:txBody>
      </p:sp>
    </p:spTree>
    <p:extLst>
      <p:ext uri="{BB962C8B-B14F-4D97-AF65-F5344CB8AC3E}">
        <p14:creationId xmlns:p14="http://schemas.microsoft.com/office/powerpoint/2010/main" val="34854006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a:t>
            </a:r>
            <a:r>
              <a:rPr lang="en-US" baseline="0" dirty="0"/>
              <a:t> are practical examples of electrical causal and non-causal systems? Recorded data</a:t>
            </a:r>
            <a:endParaRPr lang="en-US" dirty="0"/>
          </a:p>
        </p:txBody>
      </p:sp>
      <p:sp>
        <p:nvSpPr>
          <p:cNvPr id="4" name="Slide Number Placeholder 3"/>
          <p:cNvSpPr>
            <a:spLocks noGrp="1"/>
          </p:cNvSpPr>
          <p:nvPr>
            <p:ph type="sldNum" sz="quarter" idx="10"/>
          </p:nvPr>
        </p:nvSpPr>
        <p:spPr/>
        <p:txBody>
          <a:bodyPr/>
          <a:lstStyle/>
          <a:p>
            <a:fld id="{17F072A3-8C67-426E-BBEF-2E085BDA5FA7}" type="slidenum">
              <a:rPr lang="en-GB" smtClean="0"/>
              <a:t>12</a:t>
            </a:fld>
            <a:endParaRPr lang="en-GB"/>
          </a:p>
        </p:txBody>
      </p:sp>
    </p:spTree>
    <p:extLst>
      <p:ext uri="{BB962C8B-B14F-4D97-AF65-F5344CB8AC3E}">
        <p14:creationId xmlns:p14="http://schemas.microsoft.com/office/powerpoint/2010/main" val="6602269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Cos(t+1) is not the input, it’s a factor</a:t>
            </a:r>
            <a:r>
              <a:rPr lang="en-US" baseline="0" dirty="0"/>
              <a:t> that is being multiplied by the system</a:t>
            </a:r>
            <a:endParaRPr lang="en-US" dirty="0"/>
          </a:p>
        </p:txBody>
      </p:sp>
      <p:sp>
        <p:nvSpPr>
          <p:cNvPr id="4" name="Slide Number Placeholder 3"/>
          <p:cNvSpPr>
            <a:spLocks noGrp="1"/>
          </p:cNvSpPr>
          <p:nvPr>
            <p:ph type="sldNum" sz="quarter" idx="10"/>
          </p:nvPr>
        </p:nvSpPr>
        <p:spPr/>
        <p:txBody>
          <a:bodyPr/>
          <a:lstStyle/>
          <a:p>
            <a:fld id="{17F072A3-8C67-426E-BBEF-2E085BDA5FA7}" type="slidenum">
              <a:rPr lang="en-GB" smtClean="0"/>
              <a:t>15</a:t>
            </a:fld>
            <a:endParaRPr lang="en-GB"/>
          </a:p>
        </p:txBody>
      </p:sp>
    </p:spTree>
    <p:extLst>
      <p:ext uri="{BB962C8B-B14F-4D97-AF65-F5344CB8AC3E}">
        <p14:creationId xmlns:p14="http://schemas.microsoft.com/office/powerpoint/2010/main" val="25170426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Cos(t+1) is not the input, it’s a factor</a:t>
            </a:r>
            <a:r>
              <a:rPr lang="en-US" baseline="0" dirty="0"/>
              <a:t> that is being multiplied by the system</a:t>
            </a:r>
            <a:endParaRPr lang="en-US" dirty="0"/>
          </a:p>
        </p:txBody>
      </p:sp>
      <p:sp>
        <p:nvSpPr>
          <p:cNvPr id="4" name="Slide Number Placeholder 3"/>
          <p:cNvSpPr>
            <a:spLocks noGrp="1"/>
          </p:cNvSpPr>
          <p:nvPr>
            <p:ph type="sldNum" sz="quarter" idx="10"/>
          </p:nvPr>
        </p:nvSpPr>
        <p:spPr/>
        <p:txBody>
          <a:bodyPr/>
          <a:lstStyle/>
          <a:p>
            <a:fld id="{17F072A3-8C67-426E-BBEF-2E085BDA5FA7}" type="slidenum">
              <a:rPr lang="en-GB" smtClean="0"/>
              <a:t>16</a:t>
            </a:fld>
            <a:endParaRPr lang="en-GB"/>
          </a:p>
        </p:txBody>
      </p:sp>
    </p:spTree>
    <p:extLst>
      <p:ext uri="{BB962C8B-B14F-4D97-AF65-F5344CB8AC3E}">
        <p14:creationId xmlns:p14="http://schemas.microsoft.com/office/powerpoint/2010/main" val="25170426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a:t>
            </a:r>
            <a:endParaRPr lang="en-US" dirty="0"/>
          </a:p>
        </p:txBody>
      </p:sp>
      <p:sp>
        <p:nvSpPr>
          <p:cNvPr id="4" name="Slide Number Placeholder 3"/>
          <p:cNvSpPr>
            <a:spLocks noGrp="1"/>
          </p:cNvSpPr>
          <p:nvPr>
            <p:ph type="sldNum" sz="quarter" idx="10"/>
          </p:nvPr>
        </p:nvSpPr>
        <p:spPr/>
        <p:txBody>
          <a:bodyPr/>
          <a:lstStyle/>
          <a:p>
            <a:fld id="{17F072A3-8C67-426E-BBEF-2E085BDA5FA7}" type="slidenum">
              <a:rPr lang="en-GB" smtClean="0"/>
              <a:t>21</a:t>
            </a:fld>
            <a:endParaRPr lang="en-GB"/>
          </a:p>
        </p:txBody>
      </p:sp>
    </p:spTree>
    <p:extLst>
      <p:ext uri="{BB962C8B-B14F-4D97-AF65-F5344CB8AC3E}">
        <p14:creationId xmlns:p14="http://schemas.microsoft.com/office/powerpoint/2010/main" val="25170426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2A76790-EB5D-4C4D-A00D-6250CB7B18F0}" type="datetimeFigureOut">
              <a:rPr lang="en-GB" smtClean="0"/>
              <a:t>18/09/2025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2445AE2-D8B1-4736-BB1B-2B71B2A57B1D}" type="slidenum">
              <a:rPr lang="en-GB" smtClean="0"/>
              <a:t>‹#›</a:t>
            </a:fld>
            <a:endParaRPr lang="en-GB"/>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2A76790-EB5D-4C4D-A00D-6250CB7B18F0}" type="datetimeFigureOut">
              <a:rPr lang="en-GB" smtClean="0"/>
              <a:t>18/09/2025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2445AE2-D8B1-4736-BB1B-2B71B2A57B1D}"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2A76790-EB5D-4C4D-A00D-6250CB7B18F0}" type="datetimeFigureOut">
              <a:rPr lang="en-GB" smtClean="0"/>
              <a:t>18/09/2025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2445AE2-D8B1-4736-BB1B-2B71B2A57B1D}" type="slidenum">
              <a:rPr lang="en-GB" smtClean="0"/>
              <a:t>‹#›</a:t>
            </a:fld>
            <a:endParaRPr lang="en-GB"/>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2A76790-EB5D-4C4D-A00D-6250CB7B18F0}" type="datetimeFigureOut">
              <a:rPr lang="en-GB" smtClean="0"/>
              <a:t>18/09/2025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2445AE2-D8B1-4736-BB1B-2B71B2A57B1D}"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2A76790-EB5D-4C4D-A00D-6250CB7B18F0}" type="datetimeFigureOut">
              <a:rPr lang="en-GB" smtClean="0"/>
              <a:t>18/09/2025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2445AE2-D8B1-4736-BB1B-2B71B2A57B1D}" type="slidenum">
              <a:rPr lang="en-GB" smtClean="0"/>
              <a:t>‹#›</a:t>
            </a:fld>
            <a:endParaRPr lang="en-GB"/>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2A76790-EB5D-4C4D-A00D-6250CB7B18F0}" type="datetimeFigureOut">
              <a:rPr lang="en-GB" smtClean="0"/>
              <a:t>18/09/2025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2445AE2-D8B1-4736-BB1B-2B71B2A57B1D}"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A76790-EB5D-4C4D-A00D-6250CB7B18F0}" type="datetimeFigureOut">
              <a:rPr lang="en-GB" smtClean="0"/>
              <a:t>18/09/2025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2445AE2-D8B1-4736-BB1B-2B71B2A57B1D}"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2A76790-EB5D-4C4D-A00D-6250CB7B18F0}" type="datetimeFigureOut">
              <a:rPr lang="en-GB" smtClean="0"/>
              <a:t>18/09/2025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2445AE2-D8B1-4736-BB1B-2B71B2A57B1D}" type="slidenum">
              <a:rPr lang="en-GB" smtClean="0"/>
              <a:t>‹#›</a:t>
            </a:fld>
            <a:endParaRPr lang="en-GB"/>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2A76790-EB5D-4C4D-A00D-6250CB7B18F0}" type="datetimeFigureOut">
              <a:rPr lang="en-GB" smtClean="0"/>
              <a:t>18/09/2025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2445AE2-D8B1-4736-BB1B-2B71B2A57B1D}"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2A76790-EB5D-4C4D-A00D-6250CB7B18F0}" type="datetimeFigureOut">
              <a:rPr lang="en-GB" smtClean="0"/>
              <a:t>18/09/2025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2445AE2-D8B1-4736-BB1B-2B71B2A57B1D}"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2A76790-EB5D-4C4D-A00D-6250CB7B18F0}" type="datetimeFigureOut">
              <a:rPr lang="en-GB" smtClean="0"/>
              <a:t>18/09/2025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2445AE2-D8B1-4736-BB1B-2B71B2A57B1D}"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F2A76790-EB5D-4C4D-A00D-6250CB7B18F0}" type="datetimeFigureOut">
              <a:rPr lang="en-GB" smtClean="0"/>
              <a:t>18/09/2025</a:t>
            </a:fld>
            <a:endParaRPr lang="en-GB"/>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en-GB"/>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F2445AE2-D8B1-4736-BB1B-2B71B2A57B1D}"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6.wmf"/><Relationship Id="rId4" Type="http://schemas.openxmlformats.org/officeDocument/2006/relationships/oleObject" Target="../embeddings/oleObject1.bin"/></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9552" y="836712"/>
            <a:ext cx="8064896" cy="3528392"/>
          </a:xfrm>
        </p:spPr>
        <p:txBody>
          <a:bodyPr>
            <a:noAutofit/>
          </a:bodyPr>
          <a:lstStyle/>
          <a:p>
            <a:r>
              <a:rPr lang="en-GB" sz="5400" dirty="0">
                <a:solidFill>
                  <a:srgbClr val="C00000"/>
                </a:solidFill>
                <a:latin typeface="Trebuchet MS" pitchFamily="34" charset="0"/>
              </a:rPr>
              <a:t>Introduction to System </a:t>
            </a:r>
            <a:r>
              <a:rPr lang="en-GB" sz="5400">
                <a:solidFill>
                  <a:srgbClr val="C00000"/>
                </a:solidFill>
                <a:latin typeface="Trebuchet MS" pitchFamily="34" charset="0"/>
              </a:rPr>
              <a:t>and </a:t>
            </a:r>
            <a:r>
              <a:rPr lang="en-GB">
                <a:solidFill>
                  <a:srgbClr val="C00000"/>
                </a:solidFill>
                <a:latin typeface="Trebuchet MS" pitchFamily="34" charset="0"/>
              </a:rPr>
              <a:t>properties</a:t>
            </a:r>
            <a:r>
              <a:rPr lang="en-GB" sz="5400">
                <a:solidFill>
                  <a:srgbClr val="C00000"/>
                </a:solidFill>
                <a:latin typeface="Trebuchet MS" pitchFamily="34" charset="0"/>
              </a:rPr>
              <a:t> </a:t>
            </a:r>
            <a:r>
              <a:rPr lang="en-GB" sz="5400" dirty="0">
                <a:solidFill>
                  <a:srgbClr val="C00000"/>
                </a:solidFill>
                <a:latin typeface="Trebuchet MS" pitchFamily="34" charset="0"/>
              </a:rPr>
              <a:t>of Systems</a:t>
            </a:r>
          </a:p>
        </p:txBody>
      </p:sp>
    </p:spTree>
    <p:extLst>
      <p:ext uri="{BB962C8B-B14F-4D97-AF65-F5344CB8AC3E}">
        <p14:creationId xmlns:p14="http://schemas.microsoft.com/office/powerpoint/2010/main" val="16390890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3074"/>
          <p:cNvSpPr>
            <a:spLocks noGrp="1" noChangeArrowheads="1"/>
          </p:cNvSpPr>
          <p:nvPr>
            <p:ph type="title"/>
          </p:nvPr>
        </p:nvSpPr>
        <p:spPr>
          <a:xfrm>
            <a:off x="457200" y="269776"/>
            <a:ext cx="8229600" cy="926976"/>
          </a:xfrm>
        </p:spPr>
        <p:txBody>
          <a:bodyPr>
            <a:normAutofit/>
          </a:bodyPr>
          <a:lstStyle/>
          <a:p>
            <a:pPr algn="ctr"/>
            <a:r>
              <a:rPr lang="en-US" sz="3600" dirty="0">
                <a:solidFill>
                  <a:srgbClr val="C00000"/>
                </a:solidFill>
                <a:latin typeface="Trebuchet MS" pitchFamily="34" charset="0"/>
              </a:rPr>
              <a:t>System</a:t>
            </a:r>
            <a:endParaRPr lang="en-GB" sz="3600" dirty="0">
              <a:solidFill>
                <a:srgbClr val="C00000"/>
              </a:solidFill>
              <a:latin typeface="Trebuchet MS" pitchFamily="34" charset="0"/>
            </a:endParaRPr>
          </a:p>
        </p:txBody>
      </p:sp>
      <p:sp>
        <p:nvSpPr>
          <p:cNvPr id="4" name="Rectangle 3075"/>
          <p:cNvSpPr txBox="1">
            <a:spLocks noChangeArrowheads="1"/>
          </p:cNvSpPr>
          <p:nvPr/>
        </p:nvSpPr>
        <p:spPr>
          <a:xfrm>
            <a:off x="179512" y="908720"/>
            <a:ext cx="8712968" cy="576064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pPr>
            <a:endParaRPr lang="en-GB" sz="2400" dirty="0">
              <a:latin typeface="Trebuchet MS" pitchFamily="34" charset="0"/>
            </a:endParaRPr>
          </a:p>
          <a:p>
            <a:pPr>
              <a:lnSpc>
                <a:spcPct val="90000"/>
              </a:lnSpc>
              <a:buClr>
                <a:srgbClr val="C00000"/>
              </a:buClr>
              <a:buFont typeface="Wingdings" panose="05000000000000000000" pitchFamily="2" charset="2"/>
              <a:buChar char="Ø"/>
            </a:pPr>
            <a:r>
              <a:rPr lang="en-GB" sz="2200" dirty="0">
                <a:latin typeface="Trebuchet MS" pitchFamily="34" charset="0"/>
              </a:rPr>
              <a:t>System processes input signals to produce output signals</a:t>
            </a: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endParaRPr lang="en-GB" sz="2200" dirty="0">
              <a:latin typeface="Trebuchet MS" pitchFamily="34"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4932" y="2060848"/>
            <a:ext cx="6555420" cy="36724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78736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3074"/>
          <p:cNvSpPr>
            <a:spLocks noGrp="1" noChangeArrowheads="1"/>
          </p:cNvSpPr>
          <p:nvPr>
            <p:ph type="title"/>
          </p:nvPr>
        </p:nvSpPr>
        <p:spPr>
          <a:xfrm>
            <a:off x="457200" y="269776"/>
            <a:ext cx="8229600" cy="926976"/>
          </a:xfrm>
        </p:spPr>
        <p:txBody>
          <a:bodyPr>
            <a:normAutofit/>
          </a:bodyPr>
          <a:lstStyle/>
          <a:p>
            <a:pPr algn="ctr"/>
            <a:r>
              <a:rPr lang="en-GB" sz="3600" dirty="0">
                <a:solidFill>
                  <a:srgbClr val="C00000"/>
                </a:solidFill>
                <a:latin typeface="Trebuchet MS" pitchFamily="34" charset="0"/>
              </a:rPr>
              <a:t>How Are Signal &amp; Systems Related</a:t>
            </a:r>
          </a:p>
        </p:txBody>
      </p:sp>
      <p:sp>
        <p:nvSpPr>
          <p:cNvPr id="4" name="Rectangle 3075"/>
          <p:cNvSpPr txBox="1">
            <a:spLocks noChangeArrowheads="1"/>
          </p:cNvSpPr>
          <p:nvPr/>
        </p:nvSpPr>
        <p:spPr>
          <a:xfrm>
            <a:off x="179512" y="1052736"/>
            <a:ext cx="8712968" cy="561662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buClr>
                <a:srgbClr val="C00000"/>
              </a:buClr>
              <a:buFont typeface="Wingdings" panose="05000000000000000000" pitchFamily="2" charset="2"/>
              <a:buChar char="Ø"/>
            </a:pPr>
            <a:r>
              <a:rPr lang="en-GB" sz="2200" dirty="0">
                <a:latin typeface="Trebuchet MS" pitchFamily="34" charset="0"/>
              </a:rPr>
              <a:t>How to design a system to process a signal in particular ways?</a:t>
            </a:r>
          </a:p>
          <a:p>
            <a:pPr>
              <a:lnSpc>
                <a:spcPct val="90000"/>
              </a:lnSpc>
              <a:buClr>
                <a:srgbClr val="C00000"/>
              </a:buClr>
              <a:buFont typeface="Wingdings" panose="05000000000000000000" pitchFamily="2" charset="2"/>
              <a:buChar char="Ø"/>
            </a:pPr>
            <a:endParaRPr lang="en-GB" sz="2200" dirty="0">
              <a:latin typeface="Trebuchet MS" pitchFamily="34" charset="0"/>
            </a:endParaRPr>
          </a:p>
          <a:p>
            <a:pPr>
              <a:lnSpc>
                <a:spcPct val="90000"/>
              </a:lnSpc>
              <a:buClr>
                <a:srgbClr val="C00000"/>
              </a:buClr>
              <a:buFont typeface="Wingdings" panose="05000000000000000000" pitchFamily="2" charset="2"/>
              <a:buChar char="Ø"/>
            </a:pPr>
            <a:r>
              <a:rPr lang="en-GB" sz="2200" dirty="0">
                <a:latin typeface="Trebuchet MS" pitchFamily="34" charset="0"/>
              </a:rPr>
              <a:t>Design a system to restore or enhance a particular signal</a:t>
            </a:r>
          </a:p>
          <a:p>
            <a:pPr lvl="1">
              <a:lnSpc>
                <a:spcPct val="90000"/>
              </a:lnSpc>
              <a:buClr>
                <a:srgbClr val="C00000"/>
              </a:buClr>
              <a:buFont typeface="Wingdings" panose="05000000000000000000" pitchFamily="2" charset="2"/>
              <a:buChar char="Ø"/>
            </a:pPr>
            <a:r>
              <a:rPr lang="en-GB" sz="2200" dirty="0">
                <a:latin typeface="Trebuchet MS" pitchFamily="34" charset="0"/>
              </a:rPr>
              <a:t>Remove </a:t>
            </a:r>
            <a:r>
              <a:rPr lang="en-GB" sz="2200" b="1" dirty="0">
                <a:latin typeface="Trebuchet MS" pitchFamily="34" charset="0"/>
              </a:rPr>
              <a:t>high frequency</a:t>
            </a:r>
            <a:r>
              <a:rPr lang="en-GB" sz="2200" dirty="0">
                <a:latin typeface="Trebuchet MS" pitchFamily="34" charset="0"/>
              </a:rPr>
              <a:t> background communication noise</a:t>
            </a:r>
          </a:p>
          <a:p>
            <a:pPr lvl="1">
              <a:lnSpc>
                <a:spcPct val="90000"/>
              </a:lnSpc>
              <a:buClr>
                <a:srgbClr val="C00000"/>
              </a:buClr>
              <a:buFont typeface="Wingdings" panose="05000000000000000000" pitchFamily="2" charset="2"/>
              <a:buChar char="Ø"/>
            </a:pPr>
            <a:endParaRPr lang="en-GB" sz="2200" dirty="0">
              <a:latin typeface="Trebuchet MS" pitchFamily="34" charset="0"/>
            </a:endParaRPr>
          </a:p>
          <a:p>
            <a:pPr>
              <a:lnSpc>
                <a:spcPct val="90000"/>
              </a:lnSpc>
              <a:buClr>
                <a:srgbClr val="C00000"/>
              </a:buClr>
              <a:buFont typeface="Wingdings" panose="05000000000000000000" pitchFamily="2" charset="2"/>
              <a:buChar char="Ø"/>
            </a:pPr>
            <a:r>
              <a:rPr lang="en-GB" sz="2200" dirty="0">
                <a:latin typeface="Trebuchet MS" pitchFamily="34" charset="0"/>
              </a:rPr>
              <a:t>Assume a signal is represented as</a:t>
            </a:r>
          </a:p>
          <a:p>
            <a:pPr marL="457200" lvl="1" indent="0" algn="ctr">
              <a:lnSpc>
                <a:spcPct val="90000"/>
              </a:lnSpc>
              <a:buClr>
                <a:srgbClr val="C00000"/>
              </a:buClr>
              <a:buNone/>
            </a:pPr>
            <a:r>
              <a:rPr lang="en-GB" sz="2400" dirty="0">
                <a:latin typeface="Trebuchet MS" pitchFamily="34" charset="0"/>
              </a:rPr>
              <a:t>x(</a:t>
            </a:r>
            <a:r>
              <a:rPr lang="en-GB" sz="2400" i="1" dirty="0">
                <a:latin typeface="Trebuchet MS" pitchFamily="34" charset="0"/>
              </a:rPr>
              <a:t>t</a:t>
            </a:r>
            <a:r>
              <a:rPr lang="en-GB" sz="2400" dirty="0">
                <a:latin typeface="Trebuchet MS" pitchFamily="34" charset="0"/>
              </a:rPr>
              <a:t>) = </a:t>
            </a:r>
            <a:r>
              <a:rPr lang="en-GB" sz="2400" i="1" dirty="0">
                <a:latin typeface="Trebuchet MS" pitchFamily="34" charset="0"/>
              </a:rPr>
              <a:t>d</a:t>
            </a:r>
            <a:r>
              <a:rPr lang="en-GB" sz="2400" dirty="0">
                <a:latin typeface="Trebuchet MS" pitchFamily="34" charset="0"/>
              </a:rPr>
              <a:t>(</a:t>
            </a:r>
            <a:r>
              <a:rPr lang="en-GB" sz="2400" i="1" dirty="0">
                <a:latin typeface="Trebuchet MS" pitchFamily="34" charset="0"/>
              </a:rPr>
              <a:t>t</a:t>
            </a:r>
            <a:r>
              <a:rPr lang="en-GB" sz="2400" dirty="0">
                <a:latin typeface="Trebuchet MS" pitchFamily="34" charset="0"/>
              </a:rPr>
              <a:t>) + </a:t>
            </a:r>
            <a:r>
              <a:rPr lang="en-GB" sz="2400" i="1" dirty="0">
                <a:latin typeface="Trebuchet MS" pitchFamily="34" charset="0"/>
              </a:rPr>
              <a:t>n</a:t>
            </a:r>
            <a:r>
              <a:rPr lang="en-GB" sz="2400" dirty="0">
                <a:latin typeface="Trebuchet MS" pitchFamily="34" charset="0"/>
              </a:rPr>
              <a:t>(</a:t>
            </a:r>
            <a:r>
              <a:rPr lang="en-GB" sz="2400" i="1" dirty="0">
                <a:latin typeface="Trebuchet MS" pitchFamily="34" charset="0"/>
              </a:rPr>
              <a:t>t</a:t>
            </a:r>
            <a:r>
              <a:rPr lang="en-GB" sz="2400" dirty="0">
                <a:latin typeface="Trebuchet MS" pitchFamily="34" charset="0"/>
              </a:rPr>
              <a:t>)</a:t>
            </a:r>
          </a:p>
          <a:p>
            <a:pPr lvl="1" algn="ctr">
              <a:lnSpc>
                <a:spcPct val="90000"/>
              </a:lnSpc>
              <a:buClr>
                <a:srgbClr val="C00000"/>
              </a:buClr>
              <a:buFont typeface="Wingdings" panose="05000000000000000000" pitchFamily="2" charset="2"/>
              <a:buChar char="Ø"/>
            </a:pPr>
            <a:endParaRPr lang="en-GB" sz="2200" dirty="0">
              <a:latin typeface="Trebuchet MS" pitchFamily="34" charset="0"/>
            </a:endParaRPr>
          </a:p>
          <a:p>
            <a:pPr>
              <a:lnSpc>
                <a:spcPct val="90000"/>
              </a:lnSpc>
              <a:buClr>
                <a:srgbClr val="C00000"/>
              </a:buClr>
              <a:buFont typeface="Wingdings" panose="05000000000000000000" pitchFamily="2" charset="2"/>
              <a:buChar char="Ø"/>
            </a:pPr>
            <a:r>
              <a:rPr lang="en-GB" sz="2200" dirty="0">
                <a:latin typeface="Trebuchet MS" pitchFamily="34" charset="0"/>
              </a:rPr>
              <a:t>Design a system to remove the unknown “noise” component </a:t>
            </a:r>
            <a:r>
              <a:rPr lang="en-GB" sz="2200" i="1" dirty="0">
                <a:latin typeface="Trebuchet MS" pitchFamily="34" charset="0"/>
              </a:rPr>
              <a:t>n</a:t>
            </a:r>
            <a:r>
              <a:rPr lang="en-GB" sz="2200" dirty="0">
                <a:latin typeface="Trebuchet MS" pitchFamily="34" charset="0"/>
              </a:rPr>
              <a:t>(</a:t>
            </a:r>
            <a:r>
              <a:rPr lang="en-GB" sz="2200" i="1" dirty="0">
                <a:latin typeface="Trebuchet MS" pitchFamily="34" charset="0"/>
              </a:rPr>
              <a:t>t</a:t>
            </a:r>
            <a:r>
              <a:rPr lang="en-GB" sz="2200" dirty="0">
                <a:latin typeface="Trebuchet MS" pitchFamily="34" charset="0"/>
              </a:rPr>
              <a:t>), so that </a:t>
            </a:r>
            <a:r>
              <a:rPr lang="en-GB" sz="2200" i="1" dirty="0">
                <a:latin typeface="Trebuchet MS" pitchFamily="34" charset="0"/>
              </a:rPr>
              <a:t>y</a:t>
            </a:r>
            <a:r>
              <a:rPr lang="en-GB" sz="2200" dirty="0">
                <a:latin typeface="Trebuchet MS" pitchFamily="34" charset="0"/>
              </a:rPr>
              <a:t>(</a:t>
            </a:r>
            <a:r>
              <a:rPr lang="en-GB" sz="2200" i="1" dirty="0">
                <a:latin typeface="Trebuchet MS" pitchFamily="34" charset="0"/>
              </a:rPr>
              <a:t>t</a:t>
            </a:r>
            <a:r>
              <a:rPr lang="en-GB" sz="2200" dirty="0">
                <a:latin typeface="Trebuchet MS" pitchFamily="34" charset="0"/>
              </a:rPr>
              <a:t>) </a:t>
            </a:r>
            <a:r>
              <a:rPr lang="en-GB" sz="2200" dirty="0">
                <a:latin typeface="Trebuchet MS" pitchFamily="34" charset="0"/>
                <a:sym typeface="Symbol" pitchFamily="18" charset="2"/>
              </a:rPr>
              <a:t></a:t>
            </a:r>
            <a:r>
              <a:rPr lang="en-GB" sz="2200" dirty="0">
                <a:latin typeface="Trebuchet MS" pitchFamily="34" charset="0"/>
              </a:rPr>
              <a:t> </a:t>
            </a:r>
            <a:r>
              <a:rPr lang="en-GB" sz="2200" i="1" dirty="0">
                <a:latin typeface="Trebuchet MS" pitchFamily="34" charset="0"/>
              </a:rPr>
              <a:t>d</a:t>
            </a:r>
            <a:r>
              <a:rPr lang="en-GB" sz="2200" dirty="0">
                <a:latin typeface="Trebuchet MS" pitchFamily="34" charset="0"/>
              </a:rPr>
              <a:t>(</a:t>
            </a:r>
            <a:r>
              <a:rPr lang="en-GB" sz="2200" i="1" dirty="0">
                <a:latin typeface="Trebuchet MS" pitchFamily="34" charset="0"/>
              </a:rPr>
              <a:t>t</a:t>
            </a:r>
            <a:r>
              <a:rPr lang="en-GB" sz="2200" dirty="0">
                <a:latin typeface="Trebuchet MS" pitchFamily="34" charset="0"/>
              </a:rPr>
              <a:t>)</a:t>
            </a: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endParaRPr lang="en-GB" sz="2200" dirty="0">
              <a:latin typeface="Trebuchet MS" pitchFamily="34" charset="0"/>
            </a:endParaRPr>
          </a:p>
        </p:txBody>
      </p:sp>
      <p:sp>
        <p:nvSpPr>
          <p:cNvPr id="5" name="Rectangle 4"/>
          <p:cNvSpPr>
            <a:spLocks noChangeArrowheads="1"/>
          </p:cNvSpPr>
          <p:nvPr/>
        </p:nvSpPr>
        <p:spPr bwMode="auto">
          <a:xfrm>
            <a:off x="3527425" y="5322912"/>
            <a:ext cx="1752600" cy="914400"/>
          </a:xfrm>
          <a:prstGeom prst="rect">
            <a:avLst/>
          </a:prstGeom>
          <a:solidFill>
            <a:srgbClr val="C0C0C0"/>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buFontTx/>
              <a:buNone/>
            </a:pPr>
            <a:r>
              <a:rPr lang="en-GB" sz="2400" i="0" dirty="0"/>
              <a:t>System</a:t>
            </a:r>
          </a:p>
          <a:p>
            <a:pPr algn="ctr">
              <a:buFontTx/>
              <a:buNone/>
            </a:pPr>
            <a:r>
              <a:rPr lang="en-GB" sz="2400" i="0" dirty="0"/>
              <a:t>?</a:t>
            </a:r>
          </a:p>
        </p:txBody>
      </p:sp>
      <p:cxnSp>
        <p:nvCxnSpPr>
          <p:cNvPr id="6" name="AutoShape 5"/>
          <p:cNvCxnSpPr>
            <a:cxnSpLocks noChangeShapeType="1"/>
          </p:cNvCxnSpPr>
          <p:nvPr/>
        </p:nvCxnSpPr>
        <p:spPr bwMode="auto">
          <a:xfrm>
            <a:off x="1209675" y="5733256"/>
            <a:ext cx="2308225" cy="14287"/>
          </a:xfrm>
          <a:prstGeom prst="straightConnector1">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 name="Text Box 6"/>
          <p:cNvSpPr txBox="1">
            <a:spLocks noChangeArrowheads="1"/>
          </p:cNvSpPr>
          <p:nvPr/>
        </p:nvSpPr>
        <p:spPr bwMode="auto">
          <a:xfrm>
            <a:off x="1143000" y="5276056"/>
            <a:ext cx="22304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FontTx/>
              <a:buNone/>
            </a:pPr>
            <a:r>
              <a:rPr lang="en-GB" sz="2400" dirty="0"/>
              <a:t>x</a:t>
            </a:r>
            <a:r>
              <a:rPr lang="en-GB" sz="2400" i="0" dirty="0"/>
              <a:t>(</a:t>
            </a:r>
            <a:r>
              <a:rPr lang="en-GB" sz="2400" dirty="0"/>
              <a:t>t</a:t>
            </a:r>
            <a:r>
              <a:rPr lang="en-GB" sz="2400" i="0" dirty="0"/>
              <a:t>) = </a:t>
            </a:r>
            <a:r>
              <a:rPr lang="en-GB" sz="2400" dirty="0"/>
              <a:t>d</a:t>
            </a:r>
            <a:r>
              <a:rPr lang="en-GB" sz="2400" i="0" dirty="0"/>
              <a:t>(</a:t>
            </a:r>
            <a:r>
              <a:rPr lang="en-GB" sz="2400" dirty="0"/>
              <a:t>t</a:t>
            </a:r>
            <a:r>
              <a:rPr lang="en-GB" sz="2400" i="0" dirty="0"/>
              <a:t>) + </a:t>
            </a:r>
            <a:r>
              <a:rPr lang="en-GB" sz="2400" dirty="0"/>
              <a:t>n</a:t>
            </a:r>
            <a:r>
              <a:rPr lang="en-GB" sz="2400" i="0" dirty="0"/>
              <a:t>(</a:t>
            </a:r>
            <a:r>
              <a:rPr lang="en-GB" sz="2400" dirty="0"/>
              <a:t>t</a:t>
            </a:r>
            <a:r>
              <a:rPr lang="en-GB" sz="2400" i="0" dirty="0"/>
              <a:t>)</a:t>
            </a:r>
          </a:p>
        </p:txBody>
      </p:sp>
      <p:cxnSp>
        <p:nvCxnSpPr>
          <p:cNvPr id="8" name="AutoShape 8"/>
          <p:cNvCxnSpPr>
            <a:cxnSpLocks noChangeShapeType="1"/>
          </p:cNvCxnSpPr>
          <p:nvPr/>
        </p:nvCxnSpPr>
        <p:spPr bwMode="auto">
          <a:xfrm>
            <a:off x="5289550" y="5733256"/>
            <a:ext cx="1743075" cy="0"/>
          </a:xfrm>
          <a:prstGeom prst="straightConnector1">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 name="Text Box 7"/>
          <p:cNvSpPr txBox="1">
            <a:spLocks noChangeArrowheads="1"/>
          </p:cNvSpPr>
          <p:nvPr/>
        </p:nvSpPr>
        <p:spPr bwMode="auto">
          <a:xfrm>
            <a:off x="5494338" y="5276056"/>
            <a:ext cx="14160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FontTx/>
              <a:buNone/>
            </a:pPr>
            <a:r>
              <a:rPr lang="en-GB" sz="2400" dirty="0"/>
              <a:t>y</a:t>
            </a:r>
            <a:r>
              <a:rPr lang="en-GB" sz="2400" i="0" dirty="0"/>
              <a:t>(</a:t>
            </a:r>
            <a:r>
              <a:rPr lang="en-GB" sz="2400" dirty="0"/>
              <a:t>t</a:t>
            </a:r>
            <a:r>
              <a:rPr lang="en-GB" sz="2400" i="0" dirty="0"/>
              <a:t>) </a:t>
            </a:r>
            <a:r>
              <a:rPr lang="en-GB" sz="2400" i="0" dirty="0">
                <a:sym typeface="Symbol" pitchFamily="18" charset="2"/>
              </a:rPr>
              <a:t></a:t>
            </a:r>
            <a:r>
              <a:rPr lang="en-GB" sz="2400" i="0" dirty="0"/>
              <a:t> </a:t>
            </a:r>
            <a:r>
              <a:rPr lang="en-GB" sz="2400" dirty="0"/>
              <a:t>d</a:t>
            </a:r>
            <a:r>
              <a:rPr lang="en-GB" sz="2400" i="0" dirty="0"/>
              <a:t>(</a:t>
            </a:r>
            <a:r>
              <a:rPr lang="en-GB" sz="2400" dirty="0"/>
              <a:t>t</a:t>
            </a:r>
            <a:r>
              <a:rPr lang="en-GB" sz="2400" i="0" dirty="0"/>
              <a:t>)</a:t>
            </a:r>
          </a:p>
        </p:txBody>
      </p:sp>
    </p:spTree>
    <p:extLst>
      <p:ext uri="{BB962C8B-B14F-4D97-AF65-F5344CB8AC3E}">
        <p14:creationId xmlns:p14="http://schemas.microsoft.com/office/powerpoint/2010/main" val="23720771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3074"/>
          <p:cNvSpPr>
            <a:spLocks noGrp="1" noChangeArrowheads="1"/>
          </p:cNvSpPr>
          <p:nvPr>
            <p:ph type="title"/>
          </p:nvPr>
        </p:nvSpPr>
        <p:spPr>
          <a:xfrm>
            <a:off x="457200" y="269776"/>
            <a:ext cx="8229600" cy="926976"/>
          </a:xfrm>
        </p:spPr>
        <p:txBody>
          <a:bodyPr>
            <a:normAutofit/>
          </a:bodyPr>
          <a:lstStyle/>
          <a:p>
            <a:pPr algn="ctr"/>
            <a:r>
              <a:rPr lang="en-US" sz="3600" dirty="0">
                <a:solidFill>
                  <a:srgbClr val="C00000"/>
                </a:solidFill>
                <a:latin typeface="Trebuchet MS" pitchFamily="34" charset="0"/>
              </a:rPr>
              <a:t>CT System Example</a:t>
            </a:r>
            <a:endParaRPr lang="en-GB" sz="3600" dirty="0">
              <a:solidFill>
                <a:srgbClr val="C00000"/>
              </a:solidFill>
              <a:latin typeface="Trebuchet MS" pitchFamily="34" charset="0"/>
            </a:endParaRPr>
          </a:p>
        </p:txBody>
      </p:sp>
      <p:sp>
        <p:nvSpPr>
          <p:cNvPr id="4" name="Rectangle 3075"/>
          <p:cNvSpPr txBox="1">
            <a:spLocks noChangeArrowheads="1"/>
          </p:cNvSpPr>
          <p:nvPr/>
        </p:nvSpPr>
        <p:spPr>
          <a:xfrm>
            <a:off x="179512" y="1052736"/>
            <a:ext cx="8712968" cy="561662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buFont typeface="Wingdings" panose="05000000000000000000" pitchFamily="2" charset="2"/>
              <a:buChar char="Ø"/>
            </a:pPr>
            <a:r>
              <a:rPr lang="en-GB" sz="2200" dirty="0">
                <a:latin typeface="Trebuchet MS" pitchFamily="34" charset="0"/>
              </a:rPr>
              <a:t>Figure below shows an example of a continuous-time system</a:t>
            </a: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r>
              <a:rPr lang="en-GB" sz="2200" dirty="0">
                <a:latin typeface="Trebuchet MS" pitchFamily="34" charset="0"/>
              </a:rPr>
              <a:t>The system is an operational amplifier, so the output is a scaled version of the input signal </a:t>
            </a: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p:txBody>
      </p:sp>
      <p:pic>
        <p:nvPicPr>
          <p:cNvPr id="3" name="Picture 2">
            <a:extLst>
              <a:ext uri="{FF2B5EF4-FFF2-40B4-BE49-F238E27FC236}">
                <a16:creationId xmlns:a16="http://schemas.microsoft.com/office/drawing/2014/main" id="{D7D89E9B-A752-0AB7-E0D8-10407E77BA0B}"/>
              </a:ext>
            </a:extLst>
          </p:cNvPr>
          <p:cNvPicPr>
            <a:picLocks noChangeAspect="1"/>
          </p:cNvPicPr>
          <p:nvPr/>
        </p:nvPicPr>
        <p:blipFill>
          <a:blip r:embed="rId2"/>
          <a:stretch>
            <a:fillRect/>
          </a:stretch>
        </p:blipFill>
        <p:spPr>
          <a:xfrm>
            <a:off x="2483768" y="2636912"/>
            <a:ext cx="4006713" cy="3631084"/>
          </a:xfrm>
          <a:prstGeom prst="rect">
            <a:avLst/>
          </a:prstGeom>
          <a:ln>
            <a:solidFill>
              <a:schemeClr val="accent1"/>
            </a:solidFill>
          </a:ln>
          <a:effectLst>
            <a:softEdge rad="0"/>
          </a:effectLst>
        </p:spPr>
      </p:pic>
    </p:spTree>
    <p:extLst>
      <p:ext uri="{BB962C8B-B14F-4D97-AF65-F5344CB8AC3E}">
        <p14:creationId xmlns:p14="http://schemas.microsoft.com/office/powerpoint/2010/main" val="7905558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3074"/>
          <p:cNvSpPr>
            <a:spLocks noGrp="1" noChangeArrowheads="1"/>
          </p:cNvSpPr>
          <p:nvPr>
            <p:ph type="title"/>
          </p:nvPr>
        </p:nvSpPr>
        <p:spPr>
          <a:xfrm>
            <a:off x="457200" y="269776"/>
            <a:ext cx="8229600" cy="926976"/>
          </a:xfrm>
        </p:spPr>
        <p:txBody>
          <a:bodyPr>
            <a:normAutofit/>
          </a:bodyPr>
          <a:lstStyle/>
          <a:p>
            <a:pPr algn="ctr"/>
            <a:r>
              <a:rPr lang="en-US" sz="3600" dirty="0">
                <a:solidFill>
                  <a:srgbClr val="C00000"/>
                </a:solidFill>
                <a:latin typeface="Trebuchet MS" pitchFamily="34" charset="0"/>
              </a:rPr>
              <a:t>DT System Example</a:t>
            </a:r>
            <a:endParaRPr lang="en-GB" sz="3600" dirty="0">
              <a:solidFill>
                <a:srgbClr val="C00000"/>
              </a:solidFill>
              <a:latin typeface="Trebuchet MS" pitchFamily="34" charset="0"/>
            </a:endParaRPr>
          </a:p>
        </p:txBody>
      </p:sp>
      <p:sp>
        <p:nvSpPr>
          <p:cNvPr id="4" name="Rectangle 3075"/>
          <p:cNvSpPr txBox="1">
            <a:spLocks noChangeArrowheads="1"/>
          </p:cNvSpPr>
          <p:nvPr/>
        </p:nvSpPr>
        <p:spPr>
          <a:xfrm>
            <a:off x="179512" y="1052736"/>
            <a:ext cx="8712968" cy="561662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buFont typeface="Wingdings" panose="05000000000000000000" pitchFamily="2" charset="2"/>
              <a:buChar char="Ø"/>
            </a:pPr>
            <a:r>
              <a:rPr lang="en-GB" sz="2200" dirty="0">
                <a:latin typeface="Trebuchet MS" pitchFamily="34" charset="0"/>
              </a:rPr>
              <a:t>Figure below shows an example of a discrete-time system</a:t>
            </a:r>
          </a:p>
          <a:p>
            <a:pPr>
              <a:lnSpc>
                <a:spcPct val="90000"/>
              </a:lnSpc>
              <a:buFont typeface="Wingdings" panose="05000000000000000000" pitchFamily="2" charset="2"/>
              <a:buChar char="Ø"/>
            </a:pPr>
            <a:endParaRPr lang="en-GB" sz="2200" dirty="0">
              <a:latin typeface="Trebuchet MS" pitchFamily="34" charset="0"/>
            </a:endParaRPr>
          </a:p>
          <a:p>
            <a:pPr>
              <a:lnSpc>
                <a:spcPct val="90000"/>
              </a:lnSpc>
              <a:buFont typeface="Wingdings" panose="05000000000000000000" pitchFamily="2" charset="2"/>
              <a:buChar char="Ø"/>
            </a:pPr>
            <a:r>
              <a:rPr lang="en-GB" sz="2200" dirty="0">
                <a:latin typeface="Trebuchet MS" pitchFamily="34" charset="0"/>
              </a:rPr>
              <a:t>The system is a digital system and is called a </a:t>
            </a:r>
            <a:r>
              <a:rPr lang="en-GB" sz="2200" dirty="0">
                <a:solidFill>
                  <a:srgbClr val="C00000"/>
                </a:solidFill>
                <a:latin typeface="Trebuchet MS" pitchFamily="34" charset="0"/>
              </a:rPr>
              <a:t>moving average filter</a:t>
            </a:r>
            <a:r>
              <a:rPr lang="en-GB" sz="2200" dirty="0">
                <a:latin typeface="Trebuchet MS" pitchFamily="34" charset="0"/>
              </a:rPr>
              <a:t> (running average), so the output is an average of the current and previous two inputs </a:t>
            </a:r>
          </a:p>
          <a:p>
            <a:pPr>
              <a:lnSpc>
                <a:spcPct val="90000"/>
              </a:lnSpc>
            </a:pPr>
            <a:endParaRPr lang="en-GB" sz="2000" dirty="0">
              <a:latin typeface="Trebuchet MS" pitchFamily="34" charset="0"/>
            </a:endParaRPr>
          </a:p>
          <a:p>
            <a:pPr>
              <a:lnSpc>
                <a:spcPct val="90000"/>
              </a:lnSpc>
            </a:pPr>
            <a:endParaRPr lang="en-GB" sz="2000" dirty="0">
              <a:latin typeface="Trebuchet MS" pitchFamily="34" charset="0"/>
            </a:endParaRPr>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3896" y="3159485"/>
            <a:ext cx="8050552" cy="27897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30087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3074"/>
          <p:cNvSpPr>
            <a:spLocks noGrp="1" noChangeArrowheads="1"/>
          </p:cNvSpPr>
          <p:nvPr>
            <p:ph type="title"/>
          </p:nvPr>
        </p:nvSpPr>
        <p:spPr>
          <a:xfrm>
            <a:off x="457200" y="269776"/>
            <a:ext cx="8229600" cy="926976"/>
          </a:xfrm>
        </p:spPr>
        <p:txBody>
          <a:bodyPr>
            <a:normAutofit/>
          </a:bodyPr>
          <a:lstStyle/>
          <a:p>
            <a:pPr algn="ctr"/>
            <a:r>
              <a:rPr lang="en-US" sz="3600" dirty="0">
                <a:solidFill>
                  <a:srgbClr val="C00000"/>
                </a:solidFill>
                <a:latin typeface="Trebuchet MS" pitchFamily="34" charset="0"/>
              </a:rPr>
              <a:t>System Properties - Memory</a:t>
            </a:r>
            <a:endParaRPr lang="en-GB" sz="3600" dirty="0">
              <a:solidFill>
                <a:srgbClr val="C00000"/>
              </a:solidFill>
              <a:latin typeface="Trebuchet MS" pitchFamily="34" charset="0"/>
            </a:endParaRPr>
          </a:p>
        </p:txBody>
      </p:sp>
      <p:sp>
        <p:nvSpPr>
          <p:cNvPr id="4" name="Rectangle 3075"/>
          <p:cNvSpPr txBox="1">
            <a:spLocks noChangeArrowheads="1"/>
          </p:cNvSpPr>
          <p:nvPr/>
        </p:nvSpPr>
        <p:spPr>
          <a:xfrm>
            <a:off x="179512" y="908720"/>
            <a:ext cx="8712968" cy="576064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90000"/>
              </a:lnSpc>
              <a:buNone/>
            </a:pPr>
            <a:endParaRPr lang="en-GB" sz="2000" dirty="0">
              <a:latin typeface="Trebuchet MS" pitchFamily="34" charset="0"/>
            </a:endParaRPr>
          </a:p>
          <a:p>
            <a:pPr>
              <a:lnSpc>
                <a:spcPct val="90000"/>
              </a:lnSpc>
            </a:pPr>
            <a:endParaRPr lang="en-GB" sz="2000" dirty="0">
              <a:latin typeface="Trebuchet MS" pitchFamily="34"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268760"/>
            <a:ext cx="8656392" cy="12851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3674" y="3007914"/>
            <a:ext cx="5856651" cy="6480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1176" y="4304058"/>
            <a:ext cx="8507288" cy="8059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875903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3074"/>
          <p:cNvSpPr>
            <a:spLocks noGrp="1" noChangeArrowheads="1"/>
          </p:cNvSpPr>
          <p:nvPr>
            <p:ph type="title"/>
          </p:nvPr>
        </p:nvSpPr>
        <p:spPr>
          <a:xfrm>
            <a:off x="457200" y="269776"/>
            <a:ext cx="8229600" cy="926976"/>
          </a:xfrm>
        </p:spPr>
        <p:txBody>
          <a:bodyPr>
            <a:normAutofit/>
          </a:bodyPr>
          <a:lstStyle/>
          <a:p>
            <a:pPr algn="ctr"/>
            <a:r>
              <a:rPr lang="en-US" sz="3600" dirty="0">
                <a:solidFill>
                  <a:srgbClr val="C00000"/>
                </a:solidFill>
                <a:latin typeface="Trebuchet MS" pitchFamily="34" charset="0"/>
              </a:rPr>
              <a:t>System Properties - Memory</a:t>
            </a:r>
            <a:endParaRPr lang="en-GB" sz="3600" dirty="0">
              <a:solidFill>
                <a:srgbClr val="C00000"/>
              </a:solidFill>
              <a:latin typeface="Trebuchet MS" pitchFamily="34" charset="0"/>
            </a:endParaRPr>
          </a:p>
        </p:txBody>
      </p:sp>
      <p:sp>
        <p:nvSpPr>
          <p:cNvPr id="4" name="Rectangle 3075"/>
          <p:cNvSpPr txBox="1">
            <a:spLocks noChangeArrowheads="1"/>
          </p:cNvSpPr>
          <p:nvPr/>
        </p:nvSpPr>
        <p:spPr>
          <a:xfrm>
            <a:off x="179512" y="908720"/>
            <a:ext cx="8712968" cy="576064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90000"/>
              </a:lnSpc>
              <a:buNone/>
            </a:pPr>
            <a:endParaRPr lang="en-GB" sz="2000" dirty="0">
              <a:latin typeface="Trebuchet MS" pitchFamily="34" charset="0"/>
            </a:endParaRPr>
          </a:p>
          <a:p>
            <a:pPr>
              <a:lnSpc>
                <a:spcPct val="90000"/>
              </a:lnSpc>
            </a:pPr>
            <a:endParaRPr lang="en-GB" sz="2000" dirty="0">
              <a:latin typeface="Trebuchet MS" pitchFamily="34"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412776"/>
            <a:ext cx="5861900" cy="14401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6907" y="3573016"/>
            <a:ext cx="8587581" cy="17551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407764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3074"/>
          <p:cNvSpPr>
            <a:spLocks noGrp="1" noChangeArrowheads="1"/>
          </p:cNvSpPr>
          <p:nvPr>
            <p:ph type="title"/>
          </p:nvPr>
        </p:nvSpPr>
        <p:spPr>
          <a:xfrm>
            <a:off x="457200" y="269776"/>
            <a:ext cx="8229600" cy="926976"/>
          </a:xfrm>
        </p:spPr>
        <p:txBody>
          <a:bodyPr>
            <a:normAutofit/>
          </a:bodyPr>
          <a:lstStyle/>
          <a:p>
            <a:pPr algn="ctr"/>
            <a:r>
              <a:rPr lang="en-US" sz="3600" dirty="0">
                <a:solidFill>
                  <a:srgbClr val="C00000"/>
                </a:solidFill>
                <a:latin typeface="Trebuchet MS" pitchFamily="34" charset="0"/>
              </a:rPr>
              <a:t>System Properties - Invertible</a:t>
            </a:r>
            <a:endParaRPr lang="en-GB" sz="3600" dirty="0">
              <a:solidFill>
                <a:srgbClr val="C00000"/>
              </a:solidFill>
              <a:latin typeface="Trebuchet MS" pitchFamily="34" charset="0"/>
            </a:endParaRPr>
          </a:p>
        </p:txBody>
      </p:sp>
      <p:sp>
        <p:nvSpPr>
          <p:cNvPr id="4" name="Rectangle 3075"/>
          <p:cNvSpPr txBox="1">
            <a:spLocks noChangeArrowheads="1"/>
          </p:cNvSpPr>
          <p:nvPr/>
        </p:nvSpPr>
        <p:spPr>
          <a:xfrm>
            <a:off x="179512" y="908720"/>
            <a:ext cx="8712968" cy="576064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90000"/>
              </a:lnSpc>
              <a:buNone/>
            </a:pPr>
            <a:endParaRPr lang="en-GB" sz="2000" dirty="0">
              <a:latin typeface="Trebuchet MS" pitchFamily="34" charset="0"/>
            </a:endParaRPr>
          </a:p>
          <a:p>
            <a:pPr>
              <a:lnSpc>
                <a:spcPct val="90000"/>
              </a:lnSpc>
            </a:pPr>
            <a:endParaRPr lang="en-GB" sz="2000" dirty="0">
              <a:latin typeface="Trebuchet MS" pitchFamily="34" charset="0"/>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1196752"/>
            <a:ext cx="7648575" cy="847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528" y="2276872"/>
            <a:ext cx="7343775" cy="1685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a:extLst>
              <a:ext uri="{FF2B5EF4-FFF2-40B4-BE49-F238E27FC236}">
                <a16:creationId xmlns:a16="http://schemas.microsoft.com/office/drawing/2014/main" id="{A899CD00-9F5C-50DF-350A-F173FF48F59B}"/>
              </a:ext>
            </a:extLst>
          </p:cNvPr>
          <p:cNvPicPr>
            <a:picLocks noChangeAspect="1"/>
          </p:cNvPicPr>
          <p:nvPr/>
        </p:nvPicPr>
        <p:blipFill>
          <a:blip r:embed="rId5"/>
          <a:stretch>
            <a:fillRect/>
          </a:stretch>
        </p:blipFill>
        <p:spPr>
          <a:xfrm>
            <a:off x="251520" y="4221088"/>
            <a:ext cx="7029450" cy="523875"/>
          </a:xfrm>
          <a:prstGeom prst="rect">
            <a:avLst/>
          </a:prstGeom>
        </p:spPr>
      </p:pic>
      <p:pic>
        <p:nvPicPr>
          <p:cNvPr id="6" name="Picture 5">
            <a:extLst>
              <a:ext uri="{FF2B5EF4-FFF2-40B4-BE49-F238E27FC236}">
                <a16:creationId xmlns:a16="http://schemas.microsoft.com/office/drawing/2014/main" id="{608D66EE-A102-8021-0374-88B1EDE126FC}"/>
              </a:ext>
            </a:extLst>
          </p:cNvPr>
          <p:cNvPicPr>
            <a:picLocks noChangeAspect="1"/>
          </p:cNvPicPr>
          <p:nvPr/>
        </p:nvPicPr>
        <p:blipFill>
          <a:blip r:embed="rId6"/>
          <a:stretch>
            <a:fillRect/>
          </a:stretch>
        </p:blipFill>
        <p:spPr>
          <a:xfrm>
            <a:off x="251520" y="4797152"/>
            <a:ext cx="8466262" cy="885361"/>
          </a:xfrm>
          <a:prstGeom prst="rect">
            <a:avLst/>
          </a:prstGeom>
        </p:spPr>
      </p:pic>
      <p:sp>
        <p:nvSpPr>
          <p:cNvPr id="2" name="TextBox 1"/>
          <p:cNvSpPr txBox="1"/>
          <p:nvPr/>
        </p:nvSpPr>
        <p:spPr>
          <a:xfrm>
            <a:off x="307832" y="5897949"/>
            <a:ext cx="8347157" cy="461665"/>
          </a:xfrm>
          <a:prstGeom prst="rect">
            <a:avLst/>
          </a:prstGeom>
          <a:noFill/>
        </p:spPr>
        <p:txBody>
          <a:bodyPr wrap="none" rtlCol="0">
            <a:spAutoFit/>
          </a:bodyPr>
          <a:lstStyle/>
          <a:p>
            <a:r>
              <a:rPr lang="en-US" sz="2400" dirty="0" smtClean="0">
                <a:solidFill>
                  <a:srgbClr val="C00000"/>
                </a:solidFill>
              </a:rPr>
              <a:t>- What </a:t>
            </a:r>
            <a:r>
              <a:rPr lang="en-US" sz="2400" dirty="0">
                <a:solidFill>
                  <a:srgbClr val="C00000"/>
                </a:solidFill>
              </a:rPr>
              <a:t>is an example of a non-invertible </a:t>
            </a:r>
            <a:r>
              <a:rPr lang="en-US" sz="2400" b="1" dirty="0">
                <a:solidFill>
                  <a:srgbClr val="C00000"/>
                </a:solidFill>
              </a:rPr>
              <a:t>electrical</a:t>
            </a:r>
            <a:r>
              <a:rPr lang="en-US" sz="2400" dirty="0">
                <a:solidFill>
                  <a:srgbClr val="C00000"/>
                </a:solidFill>
              </a:rPr>
              <a:t> system? </a:t>
            </a:r>
            <a:endParaRPr lang="en-GB" sz="2400" dirty="0"/>
          </a:p>
        </p:txBody>
      </p:sp>
    </p:spTree>
    <p:extLst>
      <p:ext uri="{BB962C8B-B14F-4D97-AF65-F5344CB8AC3E}">
        <p14:creationId xmlns:p14="http://schemas.microsoft.com/office/powerpoint/2010/main" val="23302714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3074"/>
          <p:cNvSpPr>
            <a:spLocks noGrp="1" noChangeArrowheads="1"/>
          </p:cNvSpPr>
          <p:nvPr>
            <p:ph type="title"/>
          </p:nvPr>
        </p:nvSpPr>
        <p:spPr>
          <a:xfrm>
            <a:off x="457200" y="269776"/>
            <a:ext cx="8229600" cy="926976"/>
          </a:xfrm>
        </p:spPr>
        <p:txBody>
          <a:bodyPr>
            <a:normAutofit/>
          </a:bodyPr>
          <a:lstStyle/>
          <a:p>
            <a:pPr algn="ctr"/>
            <a:r>
              <a:rPr lang="en-US" sz="3600" dirty="0">
                <a:solidFill>
                  <a:srgbClr val="C00000"/>
                </a:solidFill>
                <a:latin typeface="Trebuchet MS" pitchFamily="34" charset="0"/>
              </a:rPr>
              <a:t>System Properties - Invertible</a:t>
            </a:r>
            <a:endParaRPr lang="en-GB" sz="3600" dirty="0">
              <a:solidFill>
                <a:srgbClr val="C00000"/>
              </a:solidFill>
              <a:latin typeface="Trebuchet MS" pitchFamily="34" charset="0"/>
            </a:endParaRPr>
          </a:p>
        </p:txBody>
      </p:sp>
      <p:sp>
        <p:nvSpPr>
          <p:cNvPr id="4" name="Rectangle 3075"/>
          <p:cNvSpPr txBox="1">
            <a:spLocks noChangeArrowheads="1"/>
          </p:cNvSpPr>
          <p:nvPr/>
        </p:nvSpPr>
        <p:spPr>
          <a:xfrm>
            <a:off x="179512" y="908720"/>
            <a:ext cx="8712968" cy="576064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90000"/>
              </a:lnSpc>
              <a:buNone/>
            </a:pPr>
            <a:endParaRPr lang="en-GB" sz="2000" dirty="0">
              <a:latin typeface="Trebuchet MS" pitchFamily="34" charset="0"/>
            </a:endParaRPr>
          </a:p>
          <a:p>
            <a:pPr>
              <a:lnSpc>
                <a:spcPct val="90000"/>
              </a:lnSpc>
            </a:pPr>
            <a:endParaRPr lang="en-GB" sz="2000" dirty="0">
              <a:latin typeface="Trebuchet MS" pitchFamily="34" charset="0"/>
            </a:endParaRPr>
          </a:p>
        </p:txBody>
      </p:sp>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1268760"/>
            <a:ext cx="8717742" cy="53194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233389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3074"/>
          <p:cNvSpPr>
            <a:spLocks noGrp="1" noChangeArrowheads="1"/>
          </p:cNvSpPr>
          <p:nvPr>
            <p:ph type="title"/>
          </p:nvPr>
        </p:nvSpPr>
        <p:spPr>
          <a:xfrm>
            <a:off x="457200" y="269776"/>
            <a:ext cx="8229600" cy="926976"/>
          </a:xfrm>
        </p:spPr>
        <p:txBody>
          <a:bodyPr>
            <a:normAutofit/>
          </a:bodyPr>
          <a:lstStyle/>
          <a:p>
            <a:pPr algn="ctr"/>
            <a:r>
              <a:rPr lang="en-US" sz="3600" dirty="0">
                <a:solidFill>
                  <a:srgbClr val="C00000"/>
                </a:solidFill>
                <a:latin typeface="Trebuchet MS" pitchFamily="34" charset="0"/>
              </a:rPr>
              <a:t>System Properties - Invertible</a:t>
            </a:r>
            <a:endParaRPr lang="en-GB" sz="3600" dirty="0">
              <a:solidFill>
                <a:srgbClr val="C00000"/>
              </a:solidFill>
              <a:latin typeface="Trebuchet MS" pitchFamily="34" charset="0"/>
            </a:endParaRPr>
          </a:p>
        </p:txBody>
      </p:sp>
      <p:sp>
        <p:nvSpPr>
          <p:cNvPr id="4" name="Rectangle 3075"/>
          <p:cNvSpPr txBox="1">
            <a:spLocks noChangeArrowheads="1"/>
          </p:cNvSpPr>
          <p:nvPr/>
        </p:nvSpPr>
        <p:spPr>
          <a:xfrm>
            <a:off x="179512" y="908720"/>
            <a:ext cx="8712968" cy="576064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90000"/>
              </a:lnSpc>
              <a:buNone/>
            </a:pPr>
            <a:endParaRPr lang="en-GB" sz="2000" dirty="0">
              <a:latin typeface="Trebuchet MS" pitchFamily="34" charset="0"/>
            </a:endParaRPr>
          </a:p>
          <a:p>
            <a:pPr>
              <a:lnSpc>
                <a:spcPct val="90000"/>
              </a:lnSpc>
            </a:pPr>
            <a:endParaRPr lang="en-GB" sz="2000" dirty="0">
              <a:latin typeface="Trebuchet MS" pitchFamily="34" charset="0"/>
            </a:endParaRPr>
          </a:p>
        </p:txBody>
      </p:sp>
      <p:pic>
        <p:nvPicPr>
          <p:cNvPr id="2050" name="Picture 2" descr="Symmetric key algorithms help achieve confidentiality using private (secret) ke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786" y="1052736"/>
            <a:ext cx="7709404" cy="4608512"/>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4535488" y="6597352"/>
            <a:ext cx="4608512" cy="276999"/>
          </a:xfrm>
          <a:prstGeom prst="rect">
            <a:avLst/>
          </a:prstGeom>
        </p:spPr>
        <p:txBody>
          <a:bodyPr wrap="square">
            <a:spAutoFit/>
          </a:bodyPr>
          <a:lstStyle/>
          <a:p>
            <a:r>
              <a:rPr lang="en-GB" sz="1200" dirty="0"/>
              <a:t>https://www.analog.com/en/resources/glossary/cryptography.html</a:t>
            </a:r>
          </a:p>
        </p:txBody>
      </p:sp>
      <p:sp>
        <p:nvSpPr>
          <p:cNvPr id="5" name="Rectangle 4"/>
          <p:cNvSpPr>
            <a:spLocks noChangeArrowheads="1"/>
          </p:cNvSpPr>
          <p:nvPr/>
        </p:nvSpPr>
        <p:spPr bwMode="auto">
          <a:xfrm>
            <a:off x="107504" y="5590981"/>
            <a:ext cx="7536037"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smtClean="0">
                <a:ln>
                  <a:noFill/>
                </a:ln>
                <a:solidFill>
                  <a:schemeClr val="tx1"/>
                </a:solidFill>
                <a:effectLst/>
                <a:latin typeface="Arial" panose="020B0604020202020204" pitchFamily="34" charset="0"/>
              </a:rPr>
              <a:t>Encrypted signals are outputs of a system (the encryption algorithm).</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smtClean="0">
                <a:ln>
                  <a:noFill/>
                </a:ln>
                <a:solidFill>
                  <a:schemeClr val="tx1"/>
                </a:solidFill>
                <a:effectLst/>
                <a:latin typeface="Arial" panose="020B0604020202020204" pitchFamily="34" charset="0"/>
              </a:rPr>
              <a:t>To decrypt, we need the </a:t>
            </a:r>
            <a:r>
              <a:rPr kumimoji="0" lang="en-US" altLang="en-US" sz="1800" b="1" i="0" u="none" strike="noStrike" cap="none" normalizeH="0" baseline="0" dirty="0" smtClean="0">
                <a:ln>
                  <a:noFill/>
                </a:ln>
                <a:solidFill>
                  <a:schemeClr val="tx1"/>
                </a:solidFill>
                <a:effectLst/>
                <a:latin typeface="Arial" panose="020B0604020202020204" pitchFamily="34" charset="0"/>
              </a:rPr>
              <a:t>inverse system</a:t>
            </a:r>
            <a:r>
              <a:rPr kumimoji="0" lang="en-US" altLang="en-US" sz="1800" b="0" i="0" u="none" strike="noStrike" cap="none" normalizeH="0" baseline="0" dirty="0" smtClean="0">
                <a:ln>
                  <a:noFill/>
                </a:ln>
                <a:solidFill>
                  <a:schemeClr val="tx1"/>
                </a:solidFill>
                <a:effectLst/>
                <a:latin typeface="Arial" panose="020B0604020202020204" pitchFamily="34" charset="0"/>
              </a:rPr>
              <a:t>.</a:t>
            </a:r>
          </a:p>
        </p:txBody>
      </p:sp>
    </p:spTree>
    <p:extLst>
      <p:ext uri="{BB962C8B-B14F-4D97-AF65-F5344CB8AC3E}">
        <p14:creationId xmlns:p14="http://schemas.microsoft.com/office/powerpoint/2010/main" val="5281448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79513" y="1340768"/>
            <a:ext cx="8712968" cy="3785652"/>
          </a:xfrm>
          <a:prstGeom prst="rect">
            <a:avLst/>
          </a:prstGeom>
          <a:noFill/>
        </p:spPr>
        <p:txBody>
          <a:bodyPr wrap="square" rtlCol="0">
            <a:spAutoFit/>
          </a:bodyPr>
          <a:lstStyle/>
          <a:p>
            <a:pPr marL="457200" indent="-457200">
              <a:buClr>
                <a:srgbClr val="C00000"/>
              </a:buClr>
              <a:buFont typeface="Wingdings" panose="05000000000000000000" pitchFamily="2" charset="2"/>
              <a:buChar char="Ø"/>
            </a:pPr>
            <a:r>
              <a:rPr lang="en-US" sz="2400" dirty="0">
                <a:latin typeface="Trebuchet MS" panose="020B0603020202020204" pitchFamily="34" charset="0"/>
              </a:rPr>
              <a:t>Are the systems mentioned below Invertible or Non-invertible?</a:t>
            </a:r>
          </a:p>
          <a:p>
            <a:pPr marL="457200" indent="-457200">
              <a:buClr>
                <a:srgbClr val="C00000"/>
              </a:buClr>
              <a:buFont typeface="Wingdings" panose="05000000000000000000" pitchFamily="2" charset="2"/>
              <a:buChar char="Ø"/>
            </a:pPr>
            <a:endParaRPr lang="en-US" sz="2400" dirty="0">
              <a:latin typeface="Trebuchet MS" panose="020B0603020202020204" pitchFamily="34" charset="0"/>
            </a:endParaRPr>
          </a:p>
          <a:p>
            <a:pPr marL="457200" indent="-457200">
              <a:buClr>
                <a:srgbClr val="C00000"/>
              </a:buClr>
              <a:buFont typeface="Wingdings" panose="05000000000000000000" pitchFamily="2" charset="2"/>
              <a:buChar char="Ø"/>
            </a:pPr>
            <a:endParaRPr lang="en-US" sz="2400" dirty="0">
              <a:latin typeface="Trebuchet MS" panose="020B0603020202020204" pitchFamily="34" charset="0"/>
            </a:endParaRPr>
          </a:p>
          <a:p>
            <a:pPr marL="457200" indent="-457200">
              <a:buClr>
                <a:srgbClr val="C00000"/>
              </a:buClr>
              <a:buFont typeface="Wingdings" panose="05000000000000000000" pitchFamily="2" charset="2"/>
              <a:buChar char="Ø"/>
            </a:pPr>
            <a:r>
              <a:rPr lang="en-US" sz="2400" dirty="0">
                <a:latin typeface="Trebuchet MS" panose="020B0603020202020204" pitchFamily="34" charset="0"/>
              </a:rPr>
              <a:t>System-1:</a:t>
            </a:r>
          </a:p>
          <a:p>
            <a:pPr marL="457200" indent="-457200">
              <a:buClr>
                <a:srgbClr val="C00000"/>
              </a:buClr>
              <a:buFont typeface="Wingdings" panose="05000000000000000000" pitchFamily="2" charset="2"/>
              <a:buChar char="Ø"/>
            </a:pPr>
            <a:endParaRPr lang="en-US" sz="2400" dirty="0">
              <a:latin typeface="Trebuchet MS" panose="020B0603020202020204" pitchFamily="34" charset="0"/>
            </a:endParaRPr>
          </a:p>
          <a:p>
            <a:pPr marL="457200" indent="-457200">
              <a:buClr>
                <a:srgbClr val="C00000"/>
              </a:buClr>
              <a:buFont typeface="Wingdings" panose="05000000000000000000" pitchFamily="2" charset="2"/>
              <a:buChar char="Ø"/>
            </a:pPr>
            <a:endParaRPr lang="en-US" sz="2400" dirty="0">
              <a:latin typeface="Trebuchet MS" panose="020B0603020202020204" pitchFamily="34" charset="0"/>
            </a:endParaRPr>
          </a:p>
          <a:p>
            <a:pPr marL="457200" indent="-457200">
              <a:buClr>
                <a:srgbClr val="C00000"/>
              </a:buClr>
              <a:buFont typeface="Wingdings" panose="05000000000000000000" pitchFamily="2" charset="2"/>
              <a:buChar char="Ø"/>
            </a:pPr>
            <a:r>
              <a:rPr lang="en-US" sz="2400" dirty="0">
                <a:latin typeface="Trebuchet MS" panose="020B0603020202020204" pitchFamily="34" charset="0"/>
              </a:rPr>
              <a:t>System-2:</a:t>
            </a:r>
          </a:p>
          <a:p>
            <a:pPr marL="457200" indent="-457200">
              <a:buClr>
                <a:srgbClr val="C00000"/>
              </a:buClr>
              <a:buFont typeface="Wingdings" panose="05000000000000000000" pitchFamily="2" charset="2"/>
              <a:buChar char="Ø"/>
            </a:pPr>
            <a:endParaRPr lang="en-US" sz="2400" dirty="0">
              <a:latin typeface="Trebuchet MS" panose="020B0603020202020204" pitchFamily="34" charset="0"/>
            </a:endParaRPr>
          </a:p>
          <a:p>
            <a:pPr>
              <a:buClr>
                <a:srgbClr val="C00000"/>
              </a:buClr>
            </a:pPr>
            <a:endParaRPr lang="en-US" sz="2400" dirty="0">
              <a:latin typeface="Trebuchet MS" panose="020B0603020202020204" pitchFamily="34" charset="0"/>
            </a:endParaRPr>
          </a:p>
        </p:txBody>
      </p:sp>
      <p:sp>
        <p:nvSpPr>
          <p:cNvPr id="96258" name="Rectangle 3074"/>
          <p:cNvSpPr>
            <a:spLocks noGrp="1" noChangeArrowheads="1"/>
          </p:cNvSpPr>
          <p:nvPr>
            <p:ph type="title"/>
          </p:nvPr>
        </p:nvSpPr>
        <p:spPr>
          <a:xfrm>
            <a:off x="457200" y="269776"/>
            <a:ext cx="8229600" cy="926976"/>
          </a:xfrm>
        </p:spPr>
        <p:txBody>
          <a:bodyPr>
            <a:normAutofit/>
          </a:bodyPr>
          <a:lstStyle/>
          <a:p>
            <a:pPr algn="ctr"/>
            <a:r>
              <a:rPr lang="en-US" sz="3600" dirty="0">
                <a:solidFill>
                  <a:srgbClr val="C00000"/>
                </a:solidFill>
                <a:latin typeface="Trebuchet MS" pitchFamily="34" charset="0"/>
              </a:rPr>
              <a:t>System Properties - Invertible</a:t>
            </a:r>
            <a:endParaRPr lang="en-GB" sz="3600" dirty="0">
              <a:solidFill>
                <a:srgbClr val="C00000"/>
              </a:solidFill>
              <a:latin typeface="Trebuchet MS" pitchFamily="34" charset="0"/>
            </a:endParaRPr>
          </a:p>
        </p:txBody>
      </p:sp>
      <p:sp>
        <p:nvSpPr>
          <p:cNvPr id="4" name="Rectangle 3075"/>
          <p:cNvSpPr txBox="1">
            <a:spLocks noChangeArrowheads="1"/>
          </p:cNvSpPr>
          <p:nvPr/>
        </p:nvSpPr>
        <p:spPr>
          <a:xfrm>
            <a:off x="179512" y="908720"/>
            <a:ext cx="8712968" cy="576064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90000"/>
              </a:lnSpc>
              <a:buNone/>
            </a:pPr>
            <a:endParaRPr lang="en-GB" sz="2000" dirty="0">
              <a:latin typeface="Trebuchet MS" pitchFamily="34" charset="0"/>
            </a:endParaRPr>
          </a:p>
          <a:p>
            <a:pPr>
              <a:lnSpc>
                <a:spcPct val="90000"/>
              </a:lnSpc>
            </a:pPr>
            <a:endParaRPr lang="en-GB" sz="2000" dirty="0">
              <a:latin typeface="Trebuchet MS" pitchFamily="34" charset="0"/>
            </a:endParaRPr>
          </a:p>
        </p:txBody>
      </p:sp>
      <p:graphicFrame>
        <p:nvGraphicFramePr>
          <p:cNvPr id="2" name="Object 1"/>
          <p:cNvGraphicFramePr>
            <a:graphicFrameLocks noChangeAspect="1"/>
          </p:cNvGraphicFramePr>
          <p:nvPr>
            <p:extLst>
              <p:ext uri="{D42A27DB-BD31-4B8C-83A1-F6EECF244321}">
                <p14:modId xmlns:p14="http://schemas.microsoft.com/office/powerpoint/2010/main" val="838599095"/>
              </p:ext>
            </p:extLst>
          </p:nvPr>
        </p:nvGraphicFramePr>
        <p:xfrm>
          <a:off x="3610209" y="2708920"/>
          <a:ext cx="1825887" cy="1728192"/>
        </p:xfrm>
        <a:graphic>
          <a:graphicData uri="http://schemas.openxmlformats.org/presentationml/2006/ole">
            <mc:AlternateContent xmlns:mc="http://schemas.openxmlformats.org/markup-compatibility/2006">
              <mc:Choice xmlns:v="urn:schemas-microsoft-com:vml" Requires="v">
                <p:oleObj spid="_x0000_s1033" name="Equation" r:id="rId4" imgW="749160" imgH="685800" progId="Equation.3">
                  <p:embed/>
                </p:oleObj>
              </mc:Choice>
              <mc:Fallback>
                <p:oleObj name="Equation" r:id="rId4" imgW="749160" imgH="685800" progId="Equation.3">
                  <p:embed/>
                  <p:pic>
                    <p:nvPicPr>
                      <p:cNvPr id="0" name="Object 2"/>
                      <p:cNvPicPr>
                        <a:picLocks noChangeAspect="1" noChangeArrowheads="1"/>
                      </p:cNvPicPr>
                      <p:nvPr/>
                    </p:nvPicPr>
                    <p:blipFill>
                      <a:blip r:embed="rId5"/>
                      <a:srcRect/>
                      <a:stretch>
                        <a:fillRect/>
                      </a:stretch>
                    </p:blipFill>
                    <p:spPr bwMode="auto">
                      <a:xfrm>
                        <a:off x="3610209" y="2708920"/>
                        <a:ext cx="1825887" cy="1728192"/>
                      </a:xfrm>
                      <a:prstGeom prst="rect">
                        <a:avLst/>
                      </a:prstGeom>
                      <a:solidFill>
                        <a:schemeClr val="bg1"/>
                      </a:solidFill>
                      <a:ln>
                        <a:noFill/>
                      </a:ln>
                      <a:effectLst/>
                    </p:spPr>
                  </p:pic>
                </p:oleObj>
              </mc:Fallback>
            </mc:AlternateContent>
          </a:graphicData>
        </a:graphic>
      </p:graphicFrame>
    </p:spTree>
    <p:extLst>
      <p:ext uri="{BB962C8B-B14F-4D97-AF65-F5344CB8AC3E}">
        <p14:creationId xmlns:p14="http://schemas.microsoft.com/office/powerpoint/2010/main" val="17248623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3074"/>
          <p:cNvSpPr>
            <a:spLocks noGrp="1" noChangeArrowheads="1"/>
          </p:cNvSpPr>
          <p:nvPr>
            <p:ph type="title"/>
          </p:nvPr>
        </p:nvSpPr>
        <p:spPr>
          <a:xfrm>
            <a:off x="457200" y="269776"/>
            <a:ext cx="8229600" cy="926976"/>
          </a:xfrm>
        </p:spPr>
        <p:txBody>
          <a:bodyPr>
            <a:normAutofit/>
          </a:bodyPr>
          <a:lstStyle/>
          <a:p>
            <a:pPr algn="ctr"/>
            <a:r>
              <a:rPr lang="en-US" sz="3600" dirty="0">
                <a:solidFill>
                  <a:srgbClr val="C00000"/>
                </a:solidFill>
                <a:latin typeface="Trebuchet MS" pitchFamily="34" charset="0"/>
              </a:rPr>
              <a:t>System Properties - Causality</a:t>
            </a:r>
            <a:endParaRPr lang="en-GB" sz="3600" dirty="0">
              <a:solidFill>
                <a:srgbClr val="C00000"/>
              </a:solidFill>
              <a:latin typeface="Trebuchet MS" pitchFamily="34" charset="0"/>
            </a:endParaRPr>
          </a:p>
        </p:txBody>
      </p:sp>
      <p:sp>
        <p:nvSpPr>
          <p:cNvPr id="4" name="Rectangle 3075"/>
          <p:cNvSpPr txBox="1">
            <a:spLocks noChangeArrowheads="1"/>
          </p:cNvSpPr>
          <p:nvPr/>
        </p:nvSpPr>
        <p:spPr>
          <a:xfrm>
            <a:off x="179512" y="1196752"/>
            <a:ext cx="8712968" cy="547260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Clr>
                <a:srgbClr val="C00000"/>
              </a:buClr>
              <a:buFont typeface="Wingdings" panose="05000000000000000000" pitchFamily="2" charset="2"/>
              <a:buChar char="Ø"/>
            </a:pPr>
            <a:r>
              <a:rPr lang="en-GB" sz="2200" dirty="0">
                <a:latin typeface="Trebuchet MS" pitchFamily="34" charset="0"/>
              </a:rPr>
              <a:t>A system is </a:t>
            </a:r>
            <a:r>
              <a:rPr lang="en-GB" sz="2200" b="1" dirty="0">
                <a:solidFill>
                  <a:srgbClr val="C00000"/>
                </a:solidFill>
                <a:latin typeface="Trebuchet MS" pitchFamily="34" charset="0"/>
              </a:rPr>
              <a:t>causal</a:t>
            </a:r>
            <a:r>
              <a:rPr lang="en-GB" sz="2200" b="1" dirty="0">
                <a:latin typeface="Trebuchet MS" pitchFamily="34" charset="0"/>
              </a:rPr>
              <a:t> </a:t>
            </a:r>
            <a:r>
              <a:rPr lang="en-GB" sz="2200" dirty="0">
                <a:latin typeface="Trebuchet MS" pitchFamily="34" charset="0"/>
              </a:rPr>
              <a:t>if the output does not anticipate future values of the input</a:t>
            </a:r>
          </a:p>
          <a:p>
            <a:pPr>
              <a:buClr>
                <a:srgbClr val="C00000"/>
              </a:buClr>
              <a:buFont typeface="Wingdings" panose="05000000000000000000" pitchFamily="2" charset="2"/>
              <a:buChar char="Ø"/>
            </a:pPr>
            <a:endParaRPr lang="en-GB" sz="2200" dirty="0">
              <a:latin typeface="Trebuchet MS" pitchFamily="34" charset="0"/>
            </a:endParaRPr>
          </a:p>
          <a:p>
            <a:pPr>
              <a:buClr>
                <a:srgbClr val="C00000"/>
              </a:buClr>
              <a:buFont typeface="Wingdings" panose="05000000000000000000" pitchFamily="2" charset="2"/>
              <a:buChar char="Ø"/>
            </a:pPr>
            <a:r>
              <a:rPr lang="en-GB" sz="2200" dirty="0">
                <a:latin typeface="Trebuchet MS" pitchFamily="34" charset="0"/>
              </a:rPr>
              <a:t>Or in a Causal system, </a:t>
            </a:r>
            <a:r>
              <a:rPr lang="en-GB" sz="2200" dirty="0">
                <a:solidFill>
                  <a:srgbClr val="C00000"/>
                </a:solidFill>
                <a:latin typeface="Trebuchet MS" pitchFamily="34" charset="0"/>
              </a:rPr>
              <a:t>the output at any time depends only on the past and present values of the input</a:t>
            </a:r>
            <a:endParaRPr lang="en-GB" sz="2200" dirty="0">
              <a:latin typeface="Trebuchet MS" pitchFamily="34" charset="0"/>
            </a:endParaRPr>
          </a:p>
          <a:p>
            <a:pPr>
              <a:buClr>
                <a:srgbClr val="C00000"/>
              </a:buClr>
              <a:buFont typeface="Wingdings" panose="05000000000000000000" pitchFamily="2" charset="2"/>
              <a:buChar char="Ø"/>
            </a:pPr>
            <a:endParaRPr lang="en-GB" sz="2200" b="1" dirty="0">
              <a:latin typeface="Trebuchet MS" pitchFamily="34" charset="0"/>
            </a:endParaRPr>
          </a:p>
          <a:p>
            <a:pPr>
              <a:buClr>
                <a:srgbClr val="C00000"/>
              </a:buClr>
              <a:buFont typeface="Wingdings" panose="05000000000000000000" pitchFamily="2" charset="2"/>
              <a:buChar char="Ø"/>
            </a:pPr>
            <a:r>
              <a:rPr lang="en-GB" sz="2200" b="1" dirty="0">
                <a:latin typeface="Trebuchet MS" pitchFamily="34" charset="0"/>
              </a:rPr>
              <a:t>All </a:t>
            </a:r>
            <a:r>
              <a:rPr lang="en-GB" sz="2200" dirty="0">
                <a:latin typeface="Trebuchet MS" pitchFamily="34" charset="0"/>
              </a:rPr>
              <a:t>real-time physical systems are </a:t>
            </a:r>
            <a:r>
              <a:rPr lang="en-GB" sz="2200" b="1" dirty="0">
                <a:latin typeface="Trebuchet MS" pitchFamily="34" charset="0"/>
              </a:rPr>
              <a:t>causal</a:t>
            </a:r>
            <a:r>
              <a:rPr lang="en-GB" sz="2200" dirty="0">
                <a:latin typeface="Trebuchet MS" pitchFamily="34" charset="0"/>
              </a:rPr>
              <a:t>, because time only moves forward, effect occurs after cause</a:t>
            </a:r>
          </a:p>
          <a:p>
            <a:pPr>
              <a:buClr>
                <a:srgbClr val="C00000"/>
              </a:buClr>
              <a:buFont typeface="Wingdings" panose="05000000000000000000" pitchFamily="2" charset="2"/>
              <a:buChar char="Ø"/>
            </a:pPr>
            <a:endParaRPr lang="en-GB" sz="2200" dirty="0">
              <a:latin typeface="Trebuchet MS" pitchFamily="34" charset="0"/>
            </a:endParaRPr>
          </a:p>
          <a:p>
            <a:pPr>
              <a:buClr>
                <a:srgbClr val="C00000"/>
              </a:buClr>
              <a:buFont typeface="Wingdings" panose="05000000000000000000" pitchFamily="2" charset="2"/>
              <a:buChar char="Ø"/>
            </a:pPr>
            <a:r>
              <a:rPr lang="en-GB" sz="2200" dirty="0">
                <a:latin typeface="Trebuchet MS" pitchFamily="34" charset="0"/>
              </a:rPr>
              <a:t>Causality does not apply to systems processing recorded signals, e.g. taped sports games vs. live broadcast</a:t>
            </a:r>
          </a:p>
          <a:p>
            <a:pPr>
              <a:lnSpc>
                <a:spcPct val="90000"/>
              </a:lnSpc>
              <a:buClr>
                <a:srgbClr val="C00000"/>
              </a:buClr>
              <a:buFont typeface="Wingdings" panose="05000000000000000000" pitchFamily="2" charset="2"/>
              <a:buChar char="Ø"/>
            </a:pPr>
            <a:endParaRPr lang="en-GB" sz="2200" dirty="0">
              <a:latin typeface="Trebuchet MS" pitchFamily="34" charset="0"/>
            </a:endParaRPr>
          </a:p>
        </p:txBody>
      </p:sp>
    </p:spTree>
    <p:extLst>
      <p:ext uri="{BB962C8B-B14F-4D97-AF65-F5344CB8AC3E}">
        <p14:creationId xmlns:p14="http://schemas.microsoft.com/office/powerpoint/2010/main" val="7537306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3074"/>
          <p:cNvSpPr>
            <a:spLocks noGrp="1" noChangeArrowheads="1"/>
          </p:cNvSpPr>
          <p:nvPr>
            <p:ph type="title"/>
          </p:nvPr>
        </p:nvSpPr>
        <p:spPr>
          <a:xfrm>
            <a:off x="457200" y="269776"/>
            <a:ext cx="8229600" cy="926976"/>
          </a:xfrm>
        </p:spPr>
        <p:txBody>
          <a:bodyPr>
            <a:normAutofit/>
          </a:bodyPr>
          <a:lstStyle/>
          <a:p>
            <a:pPr algn="ctr"/>
            <a:r>
              <a:rPr lang="en-US" sz="3600" dirty="0">
                <a:solidFill>
                  <a:srgbClr val="C00000"/>
                </a:solidFill>
                <a:latin typeface="Trebuchet MS" pitchFamily="34" charset="0"/>
              </a:rPr>
              <a:t>System Properties - Causality</a:t>
            </a:r>
            <a:endParaRPr lang="en-GB" sz="3600" dirty="0">
              <a:solidFill>
                <a:srgbClr val="C00000"/>
              </a:solidFill>
              <a:latin typeface="Trebuchet MS" pitchFamily="34" charset="0"/>
            </a:endParaRPr>
          </a:p>
        </p:txBody>
      </p:sp>
      <p:sp>
        <p:nvSpPr>
          <p:cNvPr id="4" name="Rectangle 3075"/>
          <p:cNvSpPr txBox="1">
            <a:spLocks noChangeArrowheads="1"/>
          </p:cNvSpPr>
          <p:nvPr/>
        </p:nvSpPr>
        <p:spPr>
          <a:xfrm>
            <a:off x="179512" y="1052736"/>
            <a:ext cx="8712968" cy="561662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GB" sz="2000" dirty="0">
              <a:latin typeface="Trebuchet MS" pitchFamily="34" charset="0"/>
            </a:endParaRPr>
          </a:p>
        </p:txBody>
      </p:sp>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5856" y="3140968"/>
            <a:ext cx="2294986" cy="6654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251520" y="1556792"/>
            <a:ext cx="8640960" cy="830997"/>
          </a:xfrm>
          <a:prstGeom prst="rect">
            <a:avLst/>
          </a:prstGeom>
          <a:noFill/>
        </p:spPr>
        <p:txBody>
          <a:bodyPr wrap="square" rtlCol="0">
            <a:spAutoFit/>
          </a:bodyPr>
          <a:lstStyle/>
          <a:p>
            <a:pPr marL="342900" indent="-342900">
              <a:buClr>
                <a:srgbClr val="C00000"/>
              </a:buClr>
              <a:buFont typeface="Wingdings" panose="05000000000000000000" pitchFamily="2" charset="2"/>
              <a:buChar char="Ø"/>
            </a:pPr>
            <a:r>
              <a:rPr lang="en-US" sz="2400" dirty="0">
                <a:latin typeface="Trebuchet MS" panose="020B0603020202020204" pitchFamily="34" charset="0"/>
              </a:rPr>
              <a:t>Is the system defined by the equation below a Causal or Non-Causal?</a:t>
            </a:r>
            <a:r>
              <a:rPr lang="en-US" dirty="0"/>
              <a:t> </a:t>
            </a:r>
          </a:p>
        </p:txBody>
      </p:sp>
    </p:spTree>
    <p:extLst>
      <p:ext uri="{BB962C8B-B14F-4D97-AF65-F5344CB8AC3E}">
        <p14:creationId xmlns:p14="http://schemas.microsoft.com/office/powerpoint/2010/main" val="25034311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3074"/>
          <p:cNvSpPr>
            <a:spLocks noGrp="1" noChangeArrowheads="1"/>
          </p:cNvSpPr>
          <p:nvPr>
            <p:ph type="title"/>
          </p:nvPr>
        </p:nvSpPr>
        <p:spPr>
          <a:xfrm>
            <a:off x="457200" y="269776"/>
            <a:ext cx="8229600" cy="926976"/>
          </a:xfrm>
        </p:spPr>
        <p:txBody>
          <a:bodyPr>
            <a:normAutofit/>
          </a:bodyPr>
          <a:lstStyle/>
          <a:p>
            <a:pPr algn="ctr"/>
            <a:r>
              <a:rPr lang="en-US" sz="3600" dirty="0">
                <a:solidFill>
                  <a:srgbClr val="C00000"/>
                </a:solidFill>
                <a:latin typeface="Trebuchet MS" pitchFamily="34" charset="0"/>
              </a:rPr>
              <a:t>System Properties - Causality</a:t>
            </a:r>
            <a:endParaRPr lang="en-GB" sz="3600" dirty="0">
              <a:solidFill>
                <a:srgbClr val="C00000"/>
              </a:solidFill>
              <a:latin typeface="Trebuchet MS" pitchFamily="34" charset="0"/>
            </a:endParaRPr>
          </a:p>
        </p:txBody>
      </p:sp>
      <p:sp>
        <p:nvSpPr>
          <p:cNvPr id="4" name="Rectangle 3075"/>
          <p:cNvSpPr txBox="1">
            <a:spLocks noChangeArrowheads="1"/>
          </p:cNvSpPr>
          <p:nvPr/>
        </p:nvSpPr>
        <p:spPr>
          <a:xfrm>
            <a:off x="179512" y="1052736"/>
            <a:ext cx="8712968" cy="561662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GB" sz="2000" dirty="0">
              <a:latin typeface="Trebuchet MS" pitchFamily="34" charset="0"/>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844824"/>
            <a:ext cx="8629650" cy="857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3354313"/>
            <a:ext cx="9039225" cy="866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28963" y="4982691"/>
            <a:ext cx="2886075" cy="390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7" name="Straight Connector 6"/>
          <p:cNvCxnSpPr/>
          <p:nvPr/>
        </p:nvCxnSpPr>
        <p:spPr>
          <a:xfrm>
            <a:off x="2108131" y="2204864"/>
            <a:ext cx="2031821" cy="0"/>
          </a:xfrm>
          <a:prstGeom prst="line">
            <a:avLst/>
          </a:prstGeom>
          <a:ln w="4762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2267744" y="3717032"/>
            <a:ext cx="2031821" cy="0"/>
          </a:xfrm>
          <a:prstGeom prst="line">
            <a:avLst/>
          </a:prstGeom>
          <a:ln w="47625">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940507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3074"/>
          <p:cNvSpPr>
            <a:spLocks noGrp="1" noChangeArrowheads="1"/>
          </p:cNvSpPr>
          <p:nvPr>
            <p:ph type="title"/>
          </p:nvPr>
        </p:nvSpPr>
        <p:spPr>
          <a:xfrm>
            <a:off x="457200" y="269776"/>
            <a:ext cx="8229600" cy="926976"/>
          </a:xfrm>
        </p:spPr>
        <p:txBody>
          <a:bodyPr>
            <a:normAutofit/>
          </a:bodyPr>
          <a:lstStyle/>
          <a:p>
            <a:pPr algn="ctr"/>
            <a:r>
              <a:rPr lang="en-US" sz="3600" dirty="0">
                <a:solidFill>
                  <a:srgbClr val="C00000"/>
                </a:solidFill>
                <a:latin typeface="Trebuchet MS" pitchFamily="34" charset="0"/>
              </a:rPr>
              <a:t>System Properties - Causality</a:t>
            </a:r>
            <a:endParaRPr lang="en-GB" sz="3600" dirty="0">
              <a:solidFill>
                <a:srgbClr val="C00000"/>
              </a:solidFill>
              <a:latin typeface="Trebuchet MS" pitchFamily="34" charset="0"/>
            </a:endParaRPr>
          </a:p>
        </p:txBody>
      </p:sp>
      <p:sp>
        <p:nvSpPr>
          <p:cNvPr id="4" name="Rectangle 3075"/>
          <p:cNvSpPr txBox="1">
            <a:spLocks noChangeArrowheads="1"/>
          </p:cNvSpPr>
          <p:nvPr/>
        </p:nvSpPr>
        <p:spPr>
          <a:xfrm>
            <a:off x="179512" y="1052736"/>
            <a:ext cx="8712968" cy="561662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GB" sz="2000" dirty="0">
              <a:latin typeface="Trebuchet MS" pitchFamily="34" charset="0"/>
            </a:endParaRPr>
          </a:p>
        </p:txBody>
      </p:sp>
      <p:sp>
        <p:nvSpPr>
          <p:cNvPr id="5" name="TextBox 4"/>
          <p:cNvSpPr txBox="1"/>
          <p:nvPr/>
        </p:nvSpPr>
        <p:spPr>
          <a:xfrm>
            <a:off x="251520" y="1556792"/>
            <a:ext cx="8640960" cy="830997"/>
          </a:xfrm>
          <a:prstGeom prst="rect">
            <a:avLst/>
          </a:prstGeom>
          <a:noFill/>
        </p:spPr>
        <p:txBody>
          <a:bodyPr wrap="square" rtlCol="0">
            <a:spAutoFit/>
          </a:bodyPr>
          <a:lstStyle/>
          <a:p>
            <a:pPr marL="342900" indent="-342900">
              <a:buClr>
                <a:srgbClr val="C00000"/>
              </a:buClr>
              <a:buFont typeface="Wingdings" panose="05000000000000000000" pitchFamily="2" charset="2"/>
              <a:buChar char="Ø"/>
            </a:pPr>
            <a:r>
              <a:rPr lang="en-US" sz="2400" dirty="0">
                <a:latin typeface="Trebuchet MS" panose="020B0603020202020204" pitchFamily="34" charset="0"/>
              </a:rPr>
              <a:t>Is the system defined by the equation below a Causal or Non-Causal?</a:t>
            </a:r>
            <a:r>
              <a:rPr lang="en-US" dirty="0"/>
              <a:t> </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3808" y="3252788"/>
            <a:ext cx="3715318" cy="6082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639593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3074"/>
          <p:cNvSpPr>
            <a:spLocks noGrp="1" noChangeArrowheads="1"/>
          </p:cNvSpPr>
          <p:nvPr>
            <p:ph type="title"/>
          </p:nvPr>
        </p:nvSpPr>
        <p:spPr>
          <a:xfrm>
            <a:off x="457200" y="269776"/>
            <a:ext cx="8229600" cy="926976"/>
          </a:xfrm>
        </p:spPr>
        <p:txBody>
          <a:bodyPr>
            <a:normAutofit/>
          </a:bodyPr>
          <a:lstStyle/>
          <a:p>
            <a:pPr algn="ctr"/>
            <a:r>
              <a:rPr lang="en-US" sz="3600" dirty="0">
                <a:solidFill>
                  <a:srgbClr val="C00000"/>
                </a:solidFill>
                <a:latin typeface="Trebuchet MS" pitchFamily="34" charset="0"/>
              </a:rPr>
              <a:t>System Properties - Causality</a:t>
            </a:r>
            <a:endParaRPr lang="en-GB" sz="3600" dirty="0">
              <a:solidFill>
                <a:srgbClr val="C00000"/>
              </a:solidFill>
              <a:latin typeface="Trebuchet MS" pitchFamily="34" charset="0"/>
            </a:endParaRPr>
          </a:p>
        </p:txBody>
      </p:sp>
      <p:sp>
        <p:nvSpPr>
          <p:cNvPr id="4" name="Rectangle 3075"/>
          <p:cNvSpPr txBox="1">
            <a:spLocks noChangeArrowheads="1"/>
          </p:cNvSpPr>
          <p:nvPr/>
        </p:nvSpPr>
        <p:spPr>
          <a:xfrm>
            <a:off x="179512" y="1052736"/>
            <a:ext cx="8712968" cy="561662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GB" sz="2000" dirty="0">
              <a:latin typeface="Trebuchet MS" pitchFamily="34" charset="0"/>
            </a:endParaRP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1772816"/>
            <a:ext cx="8640960" cy="7372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3535" y="3158325"/>
            <a:ext cx="5518745" cy="8467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4"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504" y="4653136"/>
            <a:ext cx="9029700" cy="752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3" name="Straight Connector 2"/>
          <p:cNvCxnSpPr/>
          <p:nvPr/>
        </p:nvCxnSpPr>
        <p:spPr>
          <a:xfrm>
            <a:off x="5004048" y="5405611"/>
            <a:ext cx="3456384" cy="0"/>
          </a:xfrm>
          <a:prstGeom prst="line">
            <a:avLst/>
          </a:prstGeom>
          <a:ln w="47625">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388014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3074"/>
          <p:cNvSpPr>
            <a:spLocks noGrp="1" noChangeArrowheads="1"/>
          </p:cNvSpPr>
          <p:nvPr>
            <p:ph type="title"/>
          </p:nvPr>
        </p:nvSpPr>
        <p:spPr>
          <a:xfrm>
            <a:off x="457200" y="269776"/>
            <a:ext cx="8229600" cy="926976"/>
          </a:xfrm>
        </p:spPr>
        <p:txBody>
          <a:bodyPr>
            <a:normAutofit/>
          </a:bodyPr>
          <a:lstStyle/>
          <a:p>
            <a:pPr algn="ctr"/>
            <a:r>
              <a:rPr lang="en-US" sz="3600" dirty="0">
                <a:solidFill>
                  <a:srgbClr val="C00000"/>
                </a:solidFill>
                <a:latin typeface="Trebuchet MS" pitchFamily="34" charset="0"/>
              </a:rPr>
              <a:t>System Properties – Causality Examples</a:t>
            </a:r>
            <a:endParaRPr lang="en-GB" sz="3600" dirty="0">
              <a:solidFill>
                <a:srgbClr val="C00000"/>
              </a:solidFill>
              <a:latin typeface="Trebuchet MS" pitchFamily="34" charset="0"/>
            </a:endParaRPr>
          </a:p>
        </p:txBody>
      </p:sp>
      <p:sp>
        <p:nvSpPr>
          <p:cNvPr id="4" name="Rectangle 3075"/>
          <p:cNvSpPr txBox="1">
            <a:spLocks noChangeArrowheads="1"/>
          </p:cNvSpPr>
          <p:nvPr/>
        </p:nvSpPr>
        <p:spPr>
          <a:xfrm>
            <a:off x="179512" y="1052736"/>
            <a:ext cx="8712968" cy="561662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GB" sz="2000" dirty="0">
              <a:latin typeface="Trebuchet MS" pitchFamily="34" charset="0"/>
            </a:endParaRPr>
          </a:p>
        </p:txBody>
      </p:sp>
      <p:pic>
        <p:nvPicPr>
          <p:cNvPr id="5" name="Picture 4">
            <a:extLst>
              <a:ext uri="{FF2B5EF4-FFF2-40B4-BE49-F238E27FC236}">
                <a16:creationId xmlns:a16="http://schemas.microsoft.com/office/drawing/2014/main" id="{1CF71876-AA76-E6A2-B8C7-5D88D5D8C77A}"/>
              </a:ext>
            </a:extLst>
          </p:cNvPr>
          <p:cNvPicPr>
            <a:picLocks noChangeAspect="1"/>
          </p:cNvPicPr>
          <p:nvPr/>
        </p:nvPicPr>
        <p:blipFill>
          <a:blip r:embed="rId2"/>
          <a:stretch>
            <a:fillRect/>
          </a:stretch>
        </p:blipFill>
        <p:spPr>
          <a:xfrm>
            <a:off x="2123728" y="1484784"/>
            <a:ext cx="4390476" cy="704762"/>
          </a:xfrm>
          <a:prstGeom prst="rect">
            <a:avLst/>
          </a:prstGeom>
        </p:spPr>
      </p:pic>
      <p:pic>
        <p:nvPicPr>
          <p:cNvPr id="7" name="Picture 6">
            <a:extLst>
              <a:ext uri="{FF2B5EF4-FFF2-40B4-BE49-F238E27FC236}">
                <a16:creationId xmlns:a16="http://schemas.microsoft.com/office/drawing/2014/main" id="{CE27A620-A824-12ED-69C8-6E942880D5FC}"/>
              </a:ext>
            </a:extLst>
          </p:cNvPr>
          <p:cNvPicPr>
            <a:picLocks noChangeAspect="1"/>
          </p:cNvPicPr>
          <p:nvPr/>
        </p:nvPicPr>
        <p:blipFill>
          <a:blip r:embed="rId3"/>
          <a:stretch>
            <a:fillRect/>
          </a:stretch>
        </p:blipFill>
        <p:spPr>
          <a:xfrm>
            <a:off x="2093640" y="3861048"/>
            <a:ext cx="4190476" cy="657143"/>
          </a:xfrm>
          <a:prstGeom prst="rect">
            <a:avLst/>
          </a:prstGeom>
        </p:spPr>
      </p:pic>
    </p:spTree>
    <p:extLst>
      <p:ext uri="{BB962C8B-B14F-4D97-AF65-F5344CB8AC3E}">
        <p14:creationId xmlns:p14="http://schemas.microsoft.com/office/powerpoint/2010/main" val="9208935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3074"/>
          <p:cNvSpPr>
            <a:spLocks noGrp="1" noChangeArrowheads="1"/>
          </p:cNvSpPr>
          <p:nvPr>
            <p:ph type="title"/>
          </p:nvPr>
        </p:nvSpPr>
        <p:spPr>
          <a:xfrm>
            <a:off x="457200" y="269776"/>
            <a:ext cx="8229600" cy="926976"/>
          </a:xfrm>
        </p:spPr>
        <p:txBody>
          <a:bodyPr>
            <a:normAutofit/>
          </a:bodyPr>
          <a:lstStyle/>
          <a:p>
            <a:pPr algn="ctr"/>
            <a:r>
              <a:rPr lang="en-US" sz="3600" dirty="0">
                <a:solidFill>
                  <a:srgbClr val="C00000"/>
                </a:solidFill>
                <a:latin typeface="Trebuchet MS" pitchFamily="34" charset="0"/>
              </a:rPr>
              <a:t>System Properties – Causality Examples</a:t>
            </a:r>
            <a:endParaRPr lang="en-GB" sz="3600" dirty="0">
              <a:solidFill>
                <a:srgbClr val="C00000"/>
              </a:solidFill>
              <a:latin typeface="Trebuchet MS" pitchFamily="34" charset="0"/>
            </a:endParaRPr>
          </a:p>
        </p:txBody>
      </p:sp>
      <p:sp>
        <p:nvSpPr>
          <p:cNvPr id="4" name="Rectangle 3075"/>
          <p:cNvSpPr txBox="1">
            <a:spLocks noChangeArrowheads="1"/>
          </p:cNvSpPr>
          <p:nvPr/>
        </p:nvSpPr>
        <p:spPr>
          <a:xfrm>
            <a:off x="179512" y="1052736"/>
            <a:ext cx="8712968" cy="561662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GB" sz="2000" dirty="0">
              <a:latin typeface="Trebuchet MS" pitchFamily="34" charset="0"/>
            </a:endParaRPr>
          </a:p>
        </p:txBody>
      </p:sp>
      <p:pic>
        <p:nvPicPr>
          <p:cNvPr id="5" name="Picture 4">
            <a:extLst>
              <a:ext uri="{FF2B5EF4-FFF2-40B4-BE49-F238E27FC236}">
                <a16:creationId xmlns:a16="http://schemas.microsoft.com/office/drawing/2014/main" id="{1CF71876-AA76-E6A2-B8C7-5D88D5D8C77A}"/>
              </a:ext>
            </a:extLst>
          </p:cNvPr>
          <p:cNvPicPr>
            <a:picLocks noChangeAspect="1"/>
          </p:cNvPicPr>
          <p:nvPr/>
        </p:nvPicPr>
        <p:blipFill>
          <a:blip r:embed="rId2"/>
          <a:stretch>
            <a:fillRect/>
          </a:stretch>
        </p:blipFill>
        <p:spPr>
          <a:xfrm>
            <a:off x="2123728" y="1484784"/>
            <a:ext cx="4390476" cy="704762"/>
          </a:xfrm>
          <a:prstGeom prst="rect">
            <a:avLst/>
          </a:prstGeom>
        </p:spPr>
      </p:pic>
      <p:pic>
        <p:nvPicPr>
          <p:cNvPr id="7" name="Picture 6">
            <a:extLst>
              <a:ext uri="{FF2B5EF4-FFF2-40B4-BE49-F238E27FC236}">
                <a16:creationId xmlns:a16="http://schemas.microsoft.com/office/drawing/2014/main" id="{CE27A620-A824-12ED-69C8-6E942880D5FC}"/>
              </a:ext>
            </a:extLst>
          </p:cNvPr>
          <p:cNvPicPr>
            <a:picLocks noChangeAspect="1"/>
          </p:cNvPicPr>
          <p:nvPr/>
        </p:nvPicPr>
        <p:blipFill>
          <a:blip r:embed="rId3"/>
          <a:stretch>
            <a:fillRect/>
          </a:stretch>
        </p:blipFill>
        <p:spPr>
          <a:xfrm>
            <a:off x="2093640" y="3861048"/>
            <a:ext cx="4190476" cy="657143"/>
          </a:xfrm>
          <a:prstGeom prst="rect">
            <a:avLst/>
          </a:prstGeom>
        </p:spPr>
      </p:pic>
      <p:pic>
        <p:nvPicPr>
          <p:cNvPr id="3" name="Picture 2">
            <a:extLst>
              <a:ext uri="{FF2B5EF4-FFF2-40B4-BE49-F238E27FC236}">
                <a16:creationId xmlns:a16="http://schemas.microsoft.com/office/drawing/2014/main" id="{05B036A5-322E-F916-98A9-8F4CB565589A}"/>
              </a:ext>
            </a:extLst>
          </p:cNvPr>
          <p:cNvPicPr>
            <a:picLocks noChangeAspect="1"/>
          </p:cNvPicPr>
          <p:nvPr/>
        </p:nvPicPr>
        <p:blipFill>
          <a:blip r:embed="rId4"/>
          <a:stretch>
            <a:fillRect/>
          </a:stretch>
        </p:blipFill>
        <p:spPr>
          <a:xfrm>
            <a:off x="1731234" y="2693349"/>
            <a:ext cx="5609524" cy="447619"/>
          </a:xfrm>
          <a:prstGeom prst="rect">
            <a:avLst/>
          </a:prstGeom>
        </p:spPr>
      </p:pic>
      <p:pic>
        <p:nvPicPr>
          <p:cNvPr id="8" name="Picture 7">
            <a:extLst>
              <a:ext uri="{FF2B5EF4-FFF2-40B4-BE49-F238E27FC236}">
                <a16:creationId xmlns:a16="http://schemas.microsoft.com/office/drawing/2014/main" id="{BB05DBB0-18A6-8E37-4A5A-38D817F933E6}"/>
              </a:ext>
            </a:extLst>
          </p:cNvPr>
          <p:cNvPicPr>
            <a:picLocks noChangeAspect="1"/>
          </p:cNvPicPr>
          <p:nvPr/>
        </p:nvPicPr>
        <p:blipFill>
          <a:blip r:embed="rId5"/>
          <a:stretch>
            <a:fillRect/>
          </a:stretch>
        </p:blipFill>
        <p:spPr>
          <a:xfrm>
            <a:off x="969329" y="5053842"/>
            <a:ext cx="7133333" cy="466667"/>
          </a:xfrm>
          <a:prstGeom prst="rect">
            <a:avLst/>
          </a:prstGeom>
        </p:spPr>
      </p:pic>
    </p:spTree>
    <p:extLst>
      <p:ext uri="{BB962C8B-B14F-4D97-AF65-F5344CB8AC3E}">
        <p14:creationId xmlns:p14="http://schemas.microsoft.com/office/powerpoint/2010/main" val="160156448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3074"/>
          <p:cNvSpPr>
            <a:spLocks noGrp="1" noChangeArrowheads="1"/>
          </p:cNvSpPr>
          <p:nvPr>
            <p:ph type="title"/>
          </p:nvPr>
        </p:nvSpPr>
        <p:spPr>
          <a:xfrm>
            <a:off x="457200" y="269776"/>
            <a:ext cx="8229600" cy="926976"/>
          </a:xfrm>
        </p:spPr>
        <p:txBody>
          <a:bodyPr>
            <a:normAutofit/>
          </a:bodyPr>
          <a:lstStyle/>
          <a:p>
            <a:pPr algn="ctr"/>
            <a:r>
              <a:rPr lang="en-US" sz="3600" dirty="0">
                <a:solidFill>
                  <a:srgbClr val="C00000"/>
                </a:solidFill>
                <a:latin typeface="Trebuchet MS" pitchFamily="34" charset="0"/>
              </a:rPr>
              <a:t>System Properties – Causality Examples</a:t>
            </a:r>
            <a:endParaRPr lang="en-GB" sz="3600" dirty="0">
              <a:solidFill>
                <a:srgbClr val="C00000"/>
              </a:solidFill>
              <a:latin typeface="Trebuchet MS" pitchFamily="34" charset="0"/>
            </a:endParaRPr>
          </a:p>
        </p:txBody>
      </p:sp>
      <p:sp>
        <p:nvSpPr>
          <p:cNvPr id="4" name="Rectangle 3075"/>
          <p:cNvSpPr txBox="1">
            <a:spLocks noChangeArrowheads="1"/>
          </p:cNvSpPr>
          <p:nvPr/>
        </p:nvSpPr>
        <p:spPr>
          <a:xfrm>
            <a:off x="179512" y="1052736"/>
            <a:ext cx="8712968" cy="561662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GB" sz="2000" dirty="0">
              <a:latin typeface="Trebuchet MS" pitchFamily="34" charset="0"/>
            </a:endParaRPr>
          </a:p>
        </p:txBody>
      </p:sp>
      <p:pic>
        <p:nvPicPr>
          <p:cNvPr id="5" name="Picture 4">
            <a:extLst>
              <a:ext uri="{FF2B5EF4-FFF2-40B4-BE49-F238E27FC236}">
                <a16:creationId xmlns:a16="http://schemas.microsoft.com/office/drawing/2014/main" id="{EA75D76C-E9FD-B7C6-112D-BE956B72A369}"/>
              </a:ext>
            </a:extLst>
          </p:cNvPr>
          <p:cNvPicPr>
            <a:picLocks noChangeAspect="1"/>
          </p:cNvPicPr>
          <p:nvPr/>
        </p:nvPicPr>
        <p:blipFill>
          <a:blip r:embed="rId2"/>
          <a:stretch>
            <a:fillRect/>
          </a:stretch>
        </p:blipFill>
        <p:spPr>
          <a:xfrm>
            <a:off x="2800571" y="1627331"/>
            <a:ext cx="3542857" cy="704762"/>
          </a:xfrm>
          <a:prstGeom prst="rect">
            <a:avLst/>
          </a:prstGeom>
        </p:spPr>
      </p:pic>
      <p:pic>
        <p:nvPicPr>
          <p:cNvPr id="7" name="Picture 6">
            <a:extLst>
              <a:ext uri="{FF2B5EF4-FFF2-40B4-BE49-F238E27FC236}">
                <a16:creationId xmlns:a16="http://schemas.microsoft.com/office/drawing/2014/main" id="{B6F048B2-2AAE-16F0-1375-C1865037AB64}"/>
              </a:ext>
            </a:extLst>
          </p:cNvPr>
          <p:cNvPicPr>
            <a:picLocks noChangeAspect="1"/>
          </p:cNvPicPr>
          <p:nvPr/>
        </p:nvPicPr>
        <p:blipFill>
          <a:blip r:embed="rId3"/>
          <a:stretch>
            <a:fillRect/>
          </a:stretch>
        </p:blipFill>
        <p:spPr>
          <a:xfrm>
            <a:off x="1991046" y="3843583"/>
            <a:ext cx="5161905" cy="657143"/>
          </a:xfrm>
          <a:prstGeom prst="rect">
            <a:avLst/>
          </a:prstGeom>
        </p:spPr>
      </p:pic>
    </p:spTree>
    <p:extLst>
      <p:ext uri="{BB962C8B-B14F-4D97-AF65-F5344CB8AC3E}">
        <p14:creationId xmlns:p14="http://schemas.microsoft.com/office/powerpoint/2010/main" val="150964080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3074"/>
          <p:cNvSpPr>
            <a:spLocks noGrp="1" noChangeArrowheads="1"/>
          </p:cNvSpPr>
          <p:nvPr>
            <p:ph type="title"/>
          </p:nvPr>
        </p:nvSpPr>
        <p:spPr>
          <a:xfrm>
            <a:off x="457200" y="269776"/>
            <a:ext cx="8229600" cy="926976"/>
          </a:xfrm>
        </p:spPr>
        <p:txBody>
          <a:bodyPr>
            <a:normAutofit/>
          </a:bodyPr>
          <a:lstStyle/>
          <a:p>
            <a:pPr algn="ctr"/>
            <a:r>
              <a:rPr lang="en-US" sz="3600" dirty="0">
                <a:solidFill>
                  <a:srgbClr val="C00000"/>
                </a:solidFill>
                <a:latin typeface="Trebuchet MS" pitchFamily="34" charset="0"/>
              </a:rPr>
              <a:t>System Properties – Causality Examples</a:t>
            </a:r>
            <a:endParaRPr lang="en-GB" sz="3600" dirty="0">
              <a:solidFill>
                <a:srgbClr val="C00000"/>
              </a:solidFill>
              <a:latin typeface="Trebuchet MS" pitchFamily="34" charset="0"/>
            </a:endParaRPr>
          </a:p>
        </p:txBody>
      </p:sp>
      <p:sp>
        <p:nvSpPr>
          <p:cNvPr id="4" name="Rectangle 3075"/>
          <p:cNvSpPr txBox="1">
            <a:spLocks noChangeArrowheads="1"/>
          </p:cNvSpPr>
          <p:nvPr/>
        </p:nvSpPr>
        <p:spPr>
          <a:xfrm>
            <a:off x="179512" y="1052736"/>
            <a:ext cx="8712968" cy="561662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GB" sz="2000" dirty="0">
              <a:latin typeface="Trebuchet MS" pitchFamily="34" charset="0"/>
            </a:endParaRPr>
          </a:p>
        </p:txBody>
      </p:sp>
      <p:pic>
        <p:nvPicPr>
          <p:cNvPr id="5" name="Picture 4">
            <a:extLst>
              <a:ext uri="{FF2B5EF4-FFF2-40B4-BE49-F238E27FC236}">
                <a16:creationId xmlns:a16="http://schemas.microsoft.com/office/drawing/2014/main" id="{EA75D76C-E9FD-B7C6-112D-BE956B72A369}"/>
              </a:ext>
            </a:extLst>
          </p:cNvPr>
          <p:cNvPicPr>
            <a:picLocks noChangeAspect="1"/>
          </p:cNvPicPr>
          <p:nvPr/>
        </p:nvPicPr>
        <p:blipFill>
          <a:blip r:embed="rId2"/>
          <a:stretch>
            <a:fillRect/>
          </a:stretch>
        </p:blipFill>
        <p:spPr>
          <a:xfrm>
            <a:off x="2800571" y="1627331"/>
            <a:ext cx="3542857" cy="704762"/>
          </a:xfrm>
          <a:prstGeom prst="rect">
            <a:avLst/>
          </a:prstGeom>
        </p:spPr>
      </p:pic>
      <p:pic>
        <p:nvPicPr>
          <p:cNvPr id="7" name="Picture 6">
            <a:extLst>
              <a:ext uri="{FF2B5EF4-FFF2-40B4-BE49-F238E27FC236}">
                <a16:creationId xmlns:a16="http://schemas.microsoft.com/office/drawing/2014/main" id="{B6F048B2-2AAE-16F0-1375-C1865037AB64}"/>
              </a:ext>
            </a:extLst>
          </p:cNvPr>
          <p:cNvPicPr>
            <a:picLocks noChangeAspect="1"/>
          </p:cNvPicPr>
          <p:nvPr/>
        </p:nvPicPr>
        <p:blipFill>
          <a:blip r:embed="rId3"/>
          <a:stretch>
            <a:fillRect/>
          </a:stretch>
        </p:blipFill>
        <p:spPr>
          <a:xfrm>
            <a:off x="1991046" y="3995993"/>
            <a:ext cx="5161905" cy="657143"/>
          </a:xfrm>
          <a:prstGeom prst="rect">
            <a:avLst/>
          </a:prstGeom>
        </p:spPr>
      </p:pic>
      <p:pic>
        <p:nvPicPr>
          <p:cNvPr id="3" name="Picture 2">
            <a:extLst>
              <a:ext uri="{FF2B5EF4-FFF2-40B4-BE49-F238E27FC236}">
                <a16:creationId xmlns:a16="http://schemas.microsoft.com/office/drawing/2014/main" id="{EE8C857F-EABE-EE9D-397D-EE077B91DEB5}"/>
              </a:ext>
            </a:extLst>
          </p:cNvPr>
          <p:cNvPicPr>
            <a:picLocks noChangeAspect="1"/>
          </p:cNvPicPr>
          <p:nvPr/>
        </p:nvPicPr>
        <p:blipFill>
          <a:blip r:embed="rId4"/>
          <a:stretch>
            <a:fillRect/>
          </a:stretch>
        </p:blipFill>
        <p:spPr>
          <a:xfrm>
            <a:off x="1115616" y="2559308"/>
            <a:ext cx="7409524" cy="933333"/>
          </a:xfrm>
          <a:prstGeom prst="rect">
            <a:avLst/>
          </a:prstGeom>
        </p:spPr>
      </p:pic>
      <p:pic>
        <p:nvPicPr>
          <p:cNvPr id="8" name="Picture 7">
            <a:extLst>
              <a:ext uri="{FF2B5EF4-FFF2-40B4-BE49-F238E27FC236}">
                <a16:creationId xmlns:a16="http://schemas.microsoft.com/office/drawing/2014/main" id="{9073DEF3-D6AB-68BD-E851-4605FF7479A0}"/>
              </a:ext>
            </a:extLst>
          </p:cNvPr>
          <p:cNvPicPr>
            <a:picLocks noChangeAspect="1"/>
          </p:cNvPicPr>
          <p:nvPr/>
        </p:nvPicPr>
        <p:blipFill>
          <a:blip r:embed="rId5"/>
          <a:stretch>
            <a:fillRect/>
          </a:stretch>
        </p:blipFill>
        <p:spPr>
          <a:xfrm>
            <a:off x="1848188" y="5230669"/>
            <a:ext cx="5447619" cy="485714"/>
          </a:xfrm>
          <a:prstGeom prst="rect">
            <a:avLst/>
          </a:prstGeom>
        </p:spPr>
      </p:pic>
    </p:spTree>
    <p:extLst>
      <p:ext uri="{BB962C8B-B14F-4D97-AF65-F5344CB8AC3E}">
        <p14:creationId xmlns:p14="http://schemas.microsoft.com/office/powerpoint/2010/main" val="118909146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3074"/>
          <p:cNvSpPr>
            <a:spLocks noGrp="1" noChangeArrowheads="1"/>
          </p:cNvSpPr>
          <p:nvPr>
            <p:ph type="title"/>
          </p:nvPr>
        </p:nvSpPr>
        <p:spPr>
          <a:xfrm>
            <a:off x="457200" y="2286000"/>
            <a:ext cx="8229600" cy="926976"/>
          </a:xfrm>
        </p:spPr>
        <p:txBody>
          <a:bodyPr>
            <a:normAutofit/>
          </a:bodyPr>
          <a:lstStyle/>
          <a:p>
            <a:pPr algn="ctr"/>
            <a:r>
              <a:rPr lang="en-US" dirty="0">
                <a:solidFill>
                  <a:srgbClr val="C00000"/>
                </a:solidFill>
                <a:latin typeface="Trebuchet MS" pitchFamily="34" charset="0"/>
              </a:rPr>
              <a:t>END</a:t>
            </a:r>
            <a:endParaRPr lang="en-GB" dirty="0">
              <a:solidFill>
                <a:srgbClr val="C00000"/>
              </a:solidFill>
              <a:latin typeface="Trebuchet MS" pitchFamily="34" charset="0"/>
            </a:endParaRPr>
          </a:p>
        </p:txBody>
      </p:sp>
      <p:sp>
        <p:nvSpPr>
          <p:cNvPr id="4" name="Rectangle 3075"/>
          <p:cNvSpPr txBox="1">
            <a:spLocks noChangeArrowheads="1"/>
          </p:cNvSpPr>
          <p:nvPr/>
        </p:nvSpPr>
        <p:spPr>
          <a:xfrm>
            <a:off x="179512" y="1052736"/>
            <a:ext cx="8712968" cy="561662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GB" sz="2000" dirty="0">
              <a:latin typeface="Trebuchet MS" pitchFamily="34" charset="0"/>
            </a:endParaRPr>
          </a:p>
        </p:txBody>
      </p:sp>
    </p:spTree>
    <p:extLst>
      <p:ext uri="{BB962C8B-B14F-4D97-AF65-F5344CB8AC3E}">
        <p14:creationId xmlns:p14="http://schemas.microsoft.com/office/powerpoint/2010/main" val="178106961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2919</TotalTime>
  <Words>750</Words>
  <Application>Microsoft Office PowerPoint</Application>
  <PresentationFormat>On-screen Show (4:3)</PresentationFormat>
  <Paragraphs>81</Paragraphs>
  <Slides>21</Slides>
  <Notes>8</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21</vt:i4>
      </vt:variant>
    </vt:vector>
  </HeadingPairs>
  <TitlesOfParts>
    <vt:vector size="28" baseType="lpstr">
      <vt:lpstr>Arial</vt:lpstr>
      <vt:lpstr>Calibri</vt:lpstr>
      <vt:lpstr>Symbol</vt:lpstr>
      <vt:lpstr>Trebuchet MS</vt:lpstr>
      <vt:lpstr>Wingdings</vt:lpstr>
      <vt:lpstr>Clarity</vt:lpstr>
      <vt:lpstr>Equation</vt:lpstr>
      <vt:lpstr>Introduction to System and properties of Systems</vt:lpstr>
      <vt:lpstr>System</vt:lpstr>
      <vt:lpstr>How Are Signal &amp; Systems Related</vt:lpstr>
      <vt:lpstr>CT System Example</vt:lpstr>
      <vt:lpstr>DT System Example</vt:lpstr>
      <vt:lpstr>System Properties - Memory</vt:lpstr>
      <vt:lpstr>System Properties - Memory</vt:lpstr>
      <vt:lpstr>System Properties - Invertible</vt:lpstr>
      <vt:lpstr>System Properties - Invertible</vt:lpstr>
      <vt:lpstr>System Properties - Invertible</vt:lpstr>
      <vt:lpstr>System Properties - Invertible</vt:lpstr>
      <vt:lpstr>System Properties - Causality</vt:lpstr>
      <vt:lpstr>System Properties - Causality</vt:lpstr>
      <vt:lpstr>System Properties - Causality</vt:lpstr>
      <vt:lpstr>System Properties - Causality</vt:lpstr>
      <vt:lpstr>System Properties - Causality</vt:lpstr>
      <vt:lpstr>System Properties – Causality Examples</vt:lpstr>
      <vt:lpstr>System Properties – Causality Examples</vt:lpstr>
      <vt:lpstr>System Properties – Causality Examples</vt:lpstr>
      <vt:lpstr>System Properties – Causality Examples</vt:lpstr>
      <vt:lpstr>END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System Types</dc:title>
  <dc:creator>Salman</dc:creator>
  <cp:lastModifiedBy>dr sulman</cp:lastModifiedBy>
  <cp:revision>356</cp:revision>
  <dcterms:created xsi:type="dcterms:W3CDTF">2013-01-30T11:22:36Z</dcterms:created>
  <dcterms:modified xsi:type="dcterms:W3CDTF">2025-09-18T12:27:14Z</dcterms:modified>
</cp:coreProperties>
</file>