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88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0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81D62-35E4-4076-8E00-1EBFE9868C42}" type="datetimeFigureOut">
              <a:rPr lang="en-US" smtClean="0"/>
              <a:t>04-Feb-26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22368-7957-4034-BAE2-CAEB8D03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94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B05F-BB42-4D52-A472-D04C389603FD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49EE-9323-4B51-A5BE-16FEEC8F1800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D501-3DDD-4D0E-A448-95720E597241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B6653-F9BA-42AD-9AD0-C79D95AD4C3D}" type="datetime1">
              <a:rPr lang="en-US" smtClean="0"/>
              <a:t>04-Feb-26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CE64-45CF-4061-B93D-52A6D9F8EC6F}" type="datetime1">
              <a:rPr lang="en-US" smtClean="0"/>
              <a:t>04-Feb-26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B60-9C79-434B-93E0-3C96FCED019A}" type="datetime1">
              <a:rPr lang="en-US" smtClean="0"/>
              <a:t>04-Feb-26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BC31-68F4-4A1B-822E-907030C6FFB3}" type="datetime1">
              <a:rPr lang="en-US" smtClean="0"/>
              <a:t>04-Feb-26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B3CE-890F-47B5-9049-771EC3695264}" type="datetime1">
              <a:rPr lang="en-US" smtClean="0"/>
              <a:t>04-Feb-26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D5BA-1467-42DC-852A-118C1D9EA890}" type="datetime1">
              <a:rPr lang="en-US" smtClean="0"/>
              <a:t>04-Feb-26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D05F-4851-421A-A19A-47DED74ADD11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082C-1D86-435B-86E1-B63BE0571B03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596B91A-CFE7-4761-841A-7FF374B4CF34}" type="datetime1">
              <a:rPr lang="en-US" smtClean="0"/>
              <a:t>04-Feb-26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ELECTROSTATIC FIELDS-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COULOMB’S LAW AND FIELD INTENSITY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17A09-4D06-2C9F-8369-3E818A37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15400" cy="5562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 electrostatic field is produced by a static charge distribution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Two fundamental laws governing electrostatic fields: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(1) Coulomb's law</a:t>
            </a:r>
            <a:r>
              <a:rPr lang="en-US" sz="2200" dirty="0">
                <a:latin typeface="Trebuchet MS" pitchFamily="34" charset="0"/>
              </a:rPr>
              <a:t>, 		and 		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(2) Gauss's law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Both of these laws are based on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experimental studies </a:t>
            </a:r>
            <a:r>
              <a:rPr lang="en-US" sz="2200" dirty="0">
                <a:latin typeface="Trebuchet MS" pitchFamily="34" charset="0"/>
              </a:rPr>
              <a:t>and they are interdependent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Based on Coulomb's law, the concept of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electric field intensity</a:t>
            </a:r>
            <a:r>
              <a:rPr lang="en-US" sz="2200" dirty="0">
                <a:latin typeface="Trebuchet MS" pitchFamily="34" charset="0"/>
              </a:rPr>
              <a:t> will be introduced and applied to cases involving point, line, surface, and volume charges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1836C-6677-AFC4-FA30-C98CCD83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Deals with the force a point charge exerts on another point charge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By a point charge we mean a charge that is located on a body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whose dimensions are much smaller than other relevant dimensions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Coulomb's law states that the force </a:t>
            </a:r>
            <a:r>
              <a:rPr lang="en-US" sz="2200" b="1" i="1" dirty="0">
                <a:latin typeface="Trebuchet MS" pitchFamily="34" charset="0"/>
              </a:rPr>
              <a:t>F</a:t>
            </a:r>
            <a:r>
              <a:rPr lang="en-US" sz="2200" dirty="0">
                <a:latin typeface="Trebuchet MS" pitchFamily="34" charset="0"/>
              </a:rPr>
              <a:t> between two point charges Q1 and Q2 is: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1. Along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line</a:t>
            </a:r>
            <a:r>
              <a:rPr lang="en-US" sz="2200" dirty="0">
                <a:latin typeface="Trebuchet MS" pitchFamily="34" charset="0"/>
              </a:rPr>
              <a:t> joining them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2. Directly proportional to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product 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of the charges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3. Inversely proportional to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square of the distance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between them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4D45B-8C53-B455-1E22-DB7B9A23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2062027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430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Mathematically: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𝑘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200" dirty="0">
                    <a:latin typeface="Trebuchet MS" pitchFamily="34" charset="0"/>
                  </a:rPr>
                  <a:t> is the proportionality constant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In SI units, charges Q1 and Q2 are in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coulombs (C)</a:t>
                </a:r>
                <a:r>
                  <a:rPr lang="en-US" sz="2200" dirty="0">
                    <a:latin typeface="Trebuchet MS" pitchFamily="34" charset="0"/>
                  </a:rPr>
                  <a:t>, the distance R is in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meters (m)</a:t>
                </a:r>
                <a:r>
                  <a:rPr lang="en-US" sz="2200" dirty="0">
                    <a:latin typeface="Trebuchet MS" pitchFamily="34" charset="0"/>
                  </a:rPr>
                  <a:t>, and the force F is in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newton (N)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is known as the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permittivity of free space</a:t>
                </a:r>
                <a:r>
                  <a:rPr lang="en-US" sz="2200" dirty="0">
                    <a:latin typeface="Trebuchet MS" pitchFamily="34" charset="0"/>
                  </a:rPr>
                  <a:t> (in farads per meter) and has the value: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4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43000"/>
                <a:ext cx="8686800" cy="5334000"/>
              </a:xfrm>
              <a:blipFill>
                <a:blip r:embed="rId2"/>
                <a:stretch>
                  <a:fillRect l="-491" t="-914" r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38" y="1371600"/>
            <a:ext cx="15335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5029200"/>
            <a:ext cx="43910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7ADA4-54DB-8847-AF31-7E8797F1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269946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562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point charges Q1 and Q2 are located at points having position vectors </a:t>
            </a:r>
            <a:r>
              <a:rPr lang="en-US" sz="2200" b="1" dirty="0">
                <a:latin typeface="Trebuchet MS" pitchFamily="34" charset="0"/>
              </a:rPr>
              <a:t>r1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r2</a:t>
            </a:r>
            <a:r>
              <a:rPr lang="en-US" sz="2200" dirty="0">
                <a:latin typeface="Trebuchet MS" pitchFamily="34" charset="0"/>
              </a:rPr>
              <a:t>, then the force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F</a:t>
            </a:r>
            <a:r>
              <a:rPr lang="en-US" sz="2200" b="1" baseline="-25000" dirty="0">
                <a:solidFill>
                  <a:srgbClr val="C00000"/>
                </a:solidFill>
                <a:latin typeface="Trebuchet MS" pitchFamily="34" charset="0"/>
              </a:rPr>
              <a:t>12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due to Q1 on Q2</a:t>
            </a:r>
            <a:r>
              <a:rPr lang="en-US" sz="2200" dirty="0">
                <a:latin typeface="Trebuchet MS" pitchFamily="34" charset="0"/>
              </a:rPr>
              <a:t>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	Where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90750"/>
            <a:ext cx="22669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2400"/>
            <a:ext cx="19431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598784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AD63A-FC0B-11FA-224C-242A71B4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305703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Using the equations on the previous slide, the relation for force may also be written as:</a:t>
            </a:r>
            <a:endParaRPr lang="en-GB" sz="24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400" dirty="0">
                <a:latin typeface="Trebuchet MS" pitchFamily="34" charset="0"/>
              </a:rPr>
              <a:t>OR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GB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629" y="2590800"/>
            <a:ext cx="2612571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76800"/>
            <a:ext cx="296513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5E443-7454-923F-92BC-8139B676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190471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 – 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force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21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due to Q2 on Q1</a:t>
            </a:r>
            <a:r>
              <a:rPr lang="en-US" sz="2200" dirty="0">
                <a:latin typeface="Trebuchet MS" pitchFamily="34" charset="0"/>
              </a:rPr>
              <a:t> is given by: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	OR		      ,		Since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GB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2028825"/>
            <a:ext cx="36957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2943225"/>
            <a:ext cx="15335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780" y="2971800"/>
            <a:ext cx="198882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429000"/>
            <a:ext cx="6101521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CD096-45E9-6AFC-E586-75F47A8D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914581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 – 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Like charges </a:t>
            </a:r>
            <a:r>
              <a:rPr lang="en-US" sz="2200" dirty="0">
                <a:latin typeface="Trebuchet MS" pitchFamily="34" charset="0"/>
              </a:rPr>
              <a:t>(charges of the same sign) repel each other while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unlike charges </a:t>
            </a:r>
            <a:r>
              <a:rPr lang="en-US" sz="2200" dirty="0">
                <a:latin typeface="Trebuchet MS" pitchFamily="34" charset="0"/>
              </a:rPr>
              <a:t>attract, as illustrated below: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distance R</a:t>
            </a:r>
            <a:r>
              <a:rPr lang="en-US" sz="2200" dirty="0">
                <a:latin typeface="Trebuchet MS" pitchFamily="34" charset="0"/>
              </a:rPr>
              <a:t> between the charged bodies Q1 and Q2 must be large compared with the linear dimensions of the bodies; that is, Q1 and Q2 must be point charges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Q1 and Q2 must be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static</a:t>
            </a:r>
            <a:r>
              <a:rPr lang="en-US" sz="2200" dirty="0">
                <a:latin typeface="Trebuchet MS" pitchFamily="34" charset="0"/>
              </a:rPr>
              <a:t> (at rest)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signs of Q1 and Q2 must be taken into account while solving problems</a:t>
            </a:r>
            <a:endParaRPr lang="en-GB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28" y="2286000"/>
            <a:ext cx="714267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BD1B3-AA6B-4959-BC77-7D7ABBA7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317860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Coulomb’s Law – Principle of Superposition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we have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more than two point charges</a:t>
            </a:r>
            <a:r>
              <a:rPr lang="en-US" sz="2200" dirty="0">
                <a:latin typeface="Trebuchet MS" pitchFamily="34" charset="0"/>
              </a:rPr>
              <a:t>, we can use the principle of superposition to determine the force on a particular charge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principle states that if there are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 charges </a:t>
            </a:r>
            <a:r>
              <a:rPr lang="en-US" sz="2200" dirty="0">
                <a:latin typeface="Trebuchet MS" pitchFamily="34" charset="0"/>
              </a:rPr>
              <a:t>Q1, Q2, …... QN located, respectively, at points with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position vectors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b="1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b="1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,….</a:t>
            </a:r>
            <a:r>
              <a:rPr lang="en-US" sz="2200" b="1" dirty="0" err="1">
                <a:latin typeface="Trebuchet MS" pitchFamily="34" charset="0"/>
              </a:rPr>
              <a:t>r</a:t>
            </a:r>
            <a:r>
              <a:rPr lang="en-US" sz="2200" b="1" baseline="-25000" dirty="0" err="1"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, the resultant force </a:t>
            </a:r>
            <a:r>
              <a:rPr lang="en-US" sz="2200" b="1" dirty="0">
                <a:latin typeface="Trebuchet MS" pitchFamily="34" charset="0"/>
              </a:rPr>
              <a:t>F</a:t>
            </a:r>
            <a:r>
              <a:rPr lang="en-US" sz="2200" dirty="0">
                <a:latin typeface="Trebuchet MS" pitchFamily="34" charset="0"/>
              </a:rPr>
              <a:t> on a charge Q located at point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is the vector sum of the forces exerted on Q by each of the charges Q1, Q2, …... QN, that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OR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191000"/>
            <a:ext cx="73914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5715000"/>
            <a:ext cx="31337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D31AD-54FA-5F75-03FE-84F25494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81627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Field Intensity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 intensity (or electric field strength)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is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force per unit charge</a:t>
            </a:r>
            <a:r>
              <a:rPr lang="en-US" sz="2200" dirty="0">
                <a:latin typeface="Trebuchet MS" pitchFamily="34" charset="0"/>
              </a:rPr>
              <a:t> when placed in the electric field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 intensity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is obviously in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direction of the force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F</a:t>
            </a:r>
            <a:r>
              <a:rPr lang="en-US" sz="2200" dirty="0">
                <a:latin typeface="Trebuchet MS" pitchFamily="34" charset="0"/>
              </a:rPr>
              <a:t> and is measured in newton/coulomb or volts/meter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 intensity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at point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due to a point charge located at </a:t>
            </a:r>
            <a:r>
              <a:rPr lang="en-US" sz="2200" b="1" dirty="0">
                <a:latin typeface="Trebuchet MS" pitchFamily="34" charset="0"/>
              </a:rPr>
              <a:t>r'</a:t>
            </a:r>
            <a:r>
              <a:rPr lang="en-US" sz="2200" dirty="0">
                <a:latin typeface="Trebuchet MS" pitchFamily="34" charset="0"/>
              </a:rPr>
              <a:t> is obtained from Coulomb’s law as: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2057400"/>
            <a:ext cx="92392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7" y="5029200"/>
            <a:ext cx="4157663" cy="80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8E4D9-335F-3DCC-DA96-5B8894CEC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40965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Field Intensity – Principle of Superposition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 point charges </a:t>
            </a:r>
            <a:r>
              <a:rPr lang="en-US" sz="2200" dirty="0">
                <a:latin typeface="Trebuchet MS" pitchFamily="34" charset="0"/>
              </a:rPr>
              <a:t>Q1, Q2,….., Q</a:t>
            </a:r>
            <a:r>
              <a:rPr lang="en-US" sz="2200" baseline="-25000" dirty="0"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 located at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b="1" baseline="-25000" dirty="0">
                <a:latin typeface="Trebuchet MS" pitchFamily="34" charset="0"/>
              </a:rPr>
              <a:t>1</a:t>
            </a:r>
            <a:r>
              <a:rPr lang="en-US" sz="2200" b="1" dirty="0">
                <a:latin typeface="Trebuchet MS" pitchFamily="34" charset="0"/>
              </a:rPr>
              <a:t>, r</a:t>
            </a:r>
            <a:r>
              <a:rPr lang="en-US" sz="2200" b="1" baseline="-25000" dirty="0">
                <a:latin typeface="Trebuchet MS" pitchFamily="34" charset="0"/>
              </a:rPr>
              <a:t>2</a:t>
            </a:r>
            <a:r>
              <a:rPr lang="en-US" sz="2200" b="1" dirty="0">
                <a:latin typeface="Trebuchet MS" pitchFamily="34" charset="0"/>
              </a:rPr>
              <a:t>,….., </a:t>
            </a:r>
            <a:r>
              <a:rPr lang="en-US" sz="2200" b="1" dirty="0" err="1">
                <a:latin typeface="Trebuchet MS" pitchFamily="34" charset="0"/>
              </a:rPr>
              <a:t>r</a:t>
            </a:r>
            <a:r>
              <a:rPr lang="en-US" sz="2200" baseline="-25000" dirty="0" err="1"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, the electric field intensity at point </a:t>
            </a:r>
            <a:r>
              <a:rPr lang="en-US" sz="2200" b="1" dirty="0">
                <a:latin typeface="Trebuchet MS" pitchFamily="34" charset="0"/>
              </a:rPr>
              <a:t>r</a:t>
            </a:r>
            <a:r>
              <a:rPr lang="en-US" sz="2200" dirty="0">
                <a:latin typeface="Trebuchet MS" pitchFamily="34" charset="0"/>
              </a:rPr>
              <a:t> is obtained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809875"/>
            <a:ext cx="75438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4800600"/>
            <a:ext cx="32670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48216-D3A5-C68F-4B05-DC2D3E6C1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3252076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Point charges 5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 and —2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 are located at (2,0,4) and (-3,0,5), respectively.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	(a) Determine the force on a 1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 point charge located at 	(1,-3, 7)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	(b) Find the electric field E at (1,-3,7)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57488-6759-D915-8FA5-5D1254EF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r>
              <a:rPr lang="en-US" dirty="0"/>
              <a:t> / 12</a:t>
            </a:r>
          </a:p>
        </p:txBody>
      </p:sp>
    </p:spTree>
    <p:extLst>
      <p:ext uri="{BB962C8B-B14F-4D97-AF65-F5344CB8AC3E}">
        <p14:creationId xmlns:p14="http://schemas.microsoft.com/office/powerpoint/2010/main" val="2040519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3179</TotalTime>
  <Words>697</Words>
  <Application>Microsoft Office PowerPoint</Application>
  <PresentationFormat>On-screen Show (4:3)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Cambria Math</vt:lpstr>
      <vt:lpstr>Trebuchet MS</vt:lpstr>
      <vt:lpstr>Wingdings</vt:lpstr>
      <vt:lpstr>Clarity</vt:lpstr>
      <vt:lpstr>ELECTROSTATIC FIELDS- COULOMB’S LAW AND FIELD INTENSITY</vt:lpstr>
      <vt:lpstr>Introduction</vt:lpstr>
      <vt:lpstr>Coulomb’s Law</vt:lpstr>
      <vt:lpstr>Coulomb’s Law</vt:lpstr>
      <vt:lpstr>Coulomb’s Law</vt:lpstr>
      <vt:lpstr>Coulomb’s Law</vt:lpstr>
      <vt:lpstr>Coulomb’s Law – Important Points</vt:lpstr>
      <vt:lpstr>Coulomb’s Law – Important Points</vt:lpstr>
      <vt:lpstr>Coulomb’s Law – Principle of Superposition</vt:lpstr>
      <vt:lpstr>Electric Field Intensity</vt:lpstr>
      <vt:lpstr>Electric Field Intensity – Principle of Superposition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Coulomb's Law</dc:title>
  <dc:creator>Salman</dc:creator>
  <cp:lastModifiedBy>Salman Ghafoor</cp:lastModifiedBy>
  <cp:revision>463</cp:revision>
  <dcterms:created xsi:type="dcterms:W3CDTF">2006-08-16T00:00:00Z</dcterms:created>
  <dcterms:modified xsi:type="dcterms:W3CDTF">2026-02-04T05:37:57Z</dcterms:modified>
</cp:coreProperties>
</file>