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288" r:id="rId3"/>
    <p:sldId id="302" r:id="rId4"/>
    <p:sldId id="290" r:id="rId5"/>
    <p:sldId id="291" r:id="rId6"/>
    <p:sldId id="292" r:id="rId7"/>
    <p:sldId id="295" r:id="rId8"/>
    <p:sldId id="293" r:id="rId9"/>
    <p:sldId id="294" r:id="rId10"/>
    <p:sldId id="296" r:id="rId11"/>
    <p:sldId id="297" r:id="rId12"/>
    <p:sldId id="298" r:id="rId13"/>
    <p:sldId id="303" r:id="rId14"/>
    <p:sldId id="300" r:id="rId15"/>
    <p:sldId id="30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33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18712-EC12-4FAD-98CC-A8E54CBAABDB}" type="datetimeFigureOut">
              <a:rPr lang="en-US" smtClean="0"/>
              <a:t>29-Jan-26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09A18-865A-4641-90E6-6ACA86266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54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the volume integral is over the complete volume, the closed surface will now also be different than what it was for the differential volume.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09A18-865A-4641-90E6-6ACA86266D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77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Circulation will be maximum when the path is along the vector </a:t>
            </a:r>
            <a:r>
              <a:rPr lang="en-US" b="1" dirty="0"/>
              <a:t>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09A18-865A-4641-90E6-6ACA86266D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9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(a), the path L is along the direction of the vector.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09A18-865A-4641-90E6-6ACA86266D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58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6AB52-CBEC-47F4-823D-FEC016482E46}" type="datetime1">
              <a:rPr lang="en-US" smtClean="0"/>
              <a:t>29-Jan-26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AED90-148A-41C0-BF34-C5C4ACBFC0C5}" type="datetime1">
              <a:rPr lang="en-US" smtClean="0"/>
              <a:t>29-Jan-26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9256-58B1-4BD9-8F31-8BFAFFE13C7A}" type="datetime1">
              <a:rPr lang="en-US" smtClean="0"/>
              <a:t>29-Jan-26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355E-EA46-4B93-8405-8477EE418DC0}" type="datetime1">
              <a:rPr lang="en-US" smtClean="0"/>
              <a:t>29-Jan-26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88F1-013B-430C-BB50-DFCD45914888}" type="datetime1">
              <a:rPr lang="en-US" smtClean="0"/>
              <a:t>29-Jan-26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B9863-BF05-4854-9D4A-A194AF7A93DB}" type="datetime1">
              <a:rPr lang="en-US" smtClean="0"/>
              <a:t>29-Jan-26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F7533-2B56-4E3B-BFF1-7C878C7ED0C7}" type="datetime1">
              <a:rPr lang="en-US" smtClean="0"/>
              <a:t>29-Jan-26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81CD-93EF-4C9F-9F76-177D09FE83D1}" type="datetime1">
              <a:rPr lang="en-US" smtClean="0"/>
              <a:t>29-Jan-26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41A0-A21A-4752-8634-E1A23B71C526}" type="datetime1">
              <a:rPr lang="en-US" smtClean="0"/>
              <a:t>29-Jan-26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EE4C0-BE29-42B1-A839-861A832B51E0}" type="datetime1">
              <a:rPr lang="en-US" smtClean="0"/>
              <a:t>29-Jan-26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2303A-AE13-4148-8340-137E479B3468}" type="datetime1">
              <a:rPr lang="en-US" smtClean="0"/>
              <a:t>29-Jan-26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B9D0ABC-6A4C-491F-BED5-8C079D82926F}" type="datetime1">
              <a:rPr lang="en-US" smtClean="0"/>
              <a:t>29-Jan-26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10892"/>
            <a:ext cx="7772400" cy="941908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VECTOR CALCULUS II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5BD344-C6C8-2AC5-EDEF-FEF03ADE1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15400" cy="54864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Divergence of vector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at a given point </a:t>
            </a:r>
            <a:r>
              <a:rPr lang="en-US" sz="2200" i="1" dirty="0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 is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outward flux per unit volume</a:t>
            </a:r>
            <a:r>
              <a:rPr lang="en-US" sz="2200" dirty="0">
                <a:latin typeface="Trebuchet MS" pitchFamily="34" charset="0"/>
              </a:rPr>
              <a:t> as the volume shrinks about </a:t>
            </a:r>
            <a:r>
              <a:rPr lang="en-US" sz="2200" i="1" dirty="0">
                <a:latin typeface="Trebuchet MS" pitchFamily="34" charset="0"/>
              </a:rPr>
              <a:t>P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i="1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Net outflow of the flux of a vector field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from a closed surface </a:t>
            </a:r>
            <a:r>
              <a:rPr lang="en-US" sz="2200" i="1" dirty="0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is obtained from the integral: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divergence of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as the net outward flow of flux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per unit volume</a:t>
            </a:r>
            <a:r>
              <a:rPr lang="en-US" sz="2200" dirty="0">
                <a:latin typeface="Trebuchet MS" pitchFamily="34" charset="0"/>
              </a:rPr>
              <a:t> over a closed incremental surface: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where </a:t>
            </a:r>
            <a:r>
              <a:rPr lang="el-GR" sz="2200" dirty="0">
                <a:latin typeface="Trebuchet MS" pitchFamily="34" charset="0"/>
              </a:rPr>
              <a:t>Δ</a:t>
            </a:r>
            <a:r>
              <a:rPr lang="en-US" sz="2200" i="1" dirty="0">
                <a:latin typeface="Trebuchet MS" pitchFamily="34" charset="0"/>
              </a:rPr>
              <a:t>v</a:t>
            </a:r>
            <a:r>
              <a:rPr lang="en-US" sz="2200" dirty="0">
                <a:latin typeface="Trebuchet MS" pitchFamily="34" charset="0"/>
              </a:rPr>
              <a:t> is the volume enclosed by the closed surface </a:t>
            </a:r>
            <a:r>
              <a:rPr lang="en-US" sz="2200" i="1" dirty="0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in which </a:t>
            </a:r>
            <a:r>
              <a:rPr lang="en-US" sz="2200" i="1" dirty="0">
                <a:latin typeface="Trebuchet MS" pitchFamily="34" charset="0"/>
              </a:rPr>
              <a:t>P</a:t>
            </a:r>
            <a:r>
              <a:rPr lang="en-US" sz="2200" dirty="0">
                <a:latin typeface="Trebuchet MS" pitchFamily="34" charset="0"/>
              </a:rPr>
              <a:t> is located</a:t>
            </a:r>
            <a:endParaRPr lang="en-GB" sz="2400" dirty="0">
              <a:latin typeface="Trebuchet M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Divergence of a Vector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917" y="2590800"/>
            <a:ext cx="1424683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4267200"/>
            <a:ext cx="40195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D34FE-9705-C333-89CC-EF5A1CF5F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157290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E4D21-FC53-2288-CF53-8FB40E739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704AD-A653-FD79-E4D7-0E1DDD502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3886200" cy="990600"/>
          </a:xfrm>
        </p:spPr>
        <p:txBody>
          <a:bodyPr anchor="ctr">
            <a:normAutofit fontScale="90000"/>
          </a:bodyPr>
          <a:lstStyle/>
          <a:p>
            <a:r>
              <a:rPr lang="en-GB" dirty="0">
                <a:solidFill>
                  <a:srgbClr val="C00000"/>
                </a:solidFill>
              </a:rPr>
              <a:t>Divergence of a Vector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A9759-0C02-900E-8F4A-A603E2C6B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dirty="0"/>
              <a:t>Physically, divergence of the vector field </a:t>
            </a:r>
            <a:r>
              <a:rPr lang="en-US" b="1" dirty="0"/>
              <a:t>A</a:t>
            </a:r>
            <a:r>
              <a:rPr lang="en-US" dirty="0"/>
              <a:t> at a given point is a measure of how much the field diverges or emanates from that point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5476D6-D9BE-F5DB-6594-CC91AE2C3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522" y="367137"/>
            <a:ext cx="4245077" cy="6359667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9CAF7-501D-DCC0-2137-318EFD223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mtClean="0"/>
              <a:pPr>
                <a:spcAft>
                  <a:spcPts val="600"/>
                </a:spcAft>
              </a:pPr>
              <a:t>3</a:t>
            </a:fld>
            <a:r>
              <a:rPr lang="en-US" dirty="0"/>
              <a:t>/15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7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Divergence of a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In Cartesian coordinate system: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Cylindrical coordinate system: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Spherical coordinate system:</a:t>
            </a:r>
          </a:p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905000"/>
            <a:ext cx="33909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3495675"/>
            <a:ext cx="45148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5334000"/>
            <a:ext cx="7048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4355F-0565-27D9-71F6-EEF03DA77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3458935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Divergence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From the definition of divergence of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, we have the divergence theorem as: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The total outward flux of a vector field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through the closed surface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S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is the same as the volume integral of the divergence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It will soon become apparent that volume integrals are easier to evaluate than surface integrals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For this reason, to determine the flux of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through a closed surface, we simply find the right-hand side of the divergence theorem equation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3438525" cy="102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C2ADB-A3FF-38F1-94DB-830E5563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859756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Curl of a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We defined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circulation</a:t>
            </a:r>
            <a:r>
              <a:rPr lang="en-US" sz="2200" dirty="0">
                <a:latin typeface="Trebuchet MS" pitchFamily="34" charset="0"/>
              </a:rPr>
              <a:t> of a vector field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dirty="0">
                <a:latin typeface="Trebuchet MS" pitchFamily="34" charset="0"/>
              </a:rPr>
              <a:t> around a closed path </a:t>
            </a:r>
            <a:r>
              <a:rPr lang="en-US" sz="2200" i="1" dirty="0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as the integral: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curl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is an axial (or rotational) vector</a:t>
            </a:r>
            <a:r>
              <a:rPr lang="en-US" sz="2200" dirty="0">
                <a:latin typeface="Trebuchet MS" pitchFamily="34" charset="0"/>
              </a:rPr>
              <a:t> whose magnitude is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maximum circulation of </a:t>
            </a:r>
            <a:r>
              <a:rPr lang="en-US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 per unit area</a:t>
            </a:r>
            <a:r>
              <a:rPr lang="en-US" sz="2200" dirty="0">
                <a:latin typeface="Trebuchet MS" pitchFamily="34" charset="0"/>
              </a:rPr>
              <a:t> as the area tends to zero and whose direction is the normal direction of the area when the area is oriented so as to make the circulation maximum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where the area </a:t>
            </a:r>
            <a:r>
              <a:rPr lang="el-GR" sz="2200" i="1" dirty="0">
                <a:latin typeface="Trebuchet MS" pitchFamily="34" charset="0"/>
              </a:rPr>
              <a:t>Δ</a:t>
            </a:r>
            <a:r>
              <a:rPr lang="en-US" sz="2200" i="1" dirty="0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is bounded by the curve </a:t>
            </a:r>
            <a:r>
              <a:rPr lang="en-US" sz="2200" i="1" dirty="0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b="1" dirty="0">
                <a:latin typeface="Trebuchet MS" pitchFamily="34" charset="0"/>
              </a:rPr>
              <a:t>a</a:t>
            </a:r>
            <a:r>
              <a:rPr lang="en-US" sz="2200" b="1" baseline="-25000" dirty="0">
                <a:latin typeface="Trebuchet MS" pitchFamily="34" charset="0"/>
              </a:rPr>
              <a:t>n</a:t>
            </a:r>
            <a:r>
              <a:rPr lang="en-US" sz="2200" dirty="0">
                <a:latin typeface="Trebuchet MS" pitchFamily="34" charset="0"/>
              </a:rPr>
              <a:t> is the unit vector normal to the surface </a:t>
            </a:r>
            <a:r>
              <a:rPr lang="el-GR" sz="2200" i="1" dirty="0">
                <a:latin typeface="Trebuchet MS" pitchFamily="34" charset="0"/>
              </a:rPr>
              <a:t>Δ</a:t>
            </a:r>
            <a:r>
              <a:rPr lang="en-US" sz="2200" i="1" dirty="0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and is determined using the right-hand rule</a:t>
            </a:r>
            <a:endParaRPr lang="en-GB" sz="2200" dirty="0">
              <a:latin typeface="Trebuchet MS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524000"/>
            <a:ext cx="1371600" cy="105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267200"/>
            <a:ext cx="578866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A647C-DBA1-532D-DC75-CF9E0F9A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3956228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Curl of a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/>
              <a:t>The curl provides the maximum value of the circulation of the field per unit area (or circulation density) and indicates the direction along which this maximum value occurs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81E8CE-1EDE-2F32-7311-80D28791A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465" y="394175"/>
            <a:ext cx="4247535" cy="636335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FE3D8-0710-26EA-D700-8DA0C5BA0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 smtClean="0"/>
              <a:pPr>
                <a:spcAft>
                  <a:spcPts val="600"/>
                </a:spcAft>
              </a:pPr>
              <a:t>7</a:t>
            </a:fld>
            <a:r>
              <a:rPr lang="en-US" dirty="0"/>
              <a:t>/15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Curl of a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Cartesian coordinates: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Cylindrical coordinates: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62150"/>
            <a:ext cx="57245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752975"/>
            <a:ext cx="602932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20FD3-CECA-8B87-ED73-463E52B2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1177588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Curl of a Vector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066800"/>
                <a:ext cx="9144000" cy="55626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Spherical coordinates: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Note the following properties of curl:</a:t>
                </a:r>
              </a:p>
              <a:p>
                <a:pPr marL="457200" indent="-457200">
                  <a:buClr>
                    <a:srgbClr val="C00000"/>
                  </a:buClr>
                  <a:buSzPct val="100000"/>
                  <a:buFont typeface="+mj-lt"/>
                  <a:buAutoNum type="arabicPeriod"/>
                </a:pPr>
                <a:endParaRPr lang="en-US" sz="2200" dirty="0">
                  <a:latin typeface="Trebuchet MS" pitchFamily="34" charset="0"/>
                </a:endParaRPr>
              </a:p>
              <a:p>
                <a:pPr marL="457200" indent="-457200">
                  <a:buClr>
                    <a:srgbClr val="C00000"/>
                  </a:buClr>
                  <a:buSzPct val="100000"/>
                  <a:buFont typeface="+mj-lt"/>
                  <a:buAutoNum type="arabicPeriod"/>
                </a:pPr>
                <a:r>
                  <a:rPr lang="en-US" sz="2200" dirty="0">
                    <a:latin typeface="Trebuchet MS" pitchFamily="34" charset="0"/>
                  </a:rPr>
                  <a:t>The curl of a vector field is another vector field</a:t>
                </a:r>
              </a:p>
              <a:p>
                <a:pPr marL="457200" indent="-457200">
                  <a:buClr>
                    <a:srgbClr val="C00000"/>
                  </a:buClr>
                  <a:buSzPct val="100000"/>
                  <a:buFont typeface="+mj-lt"/>
                  <a:buAutoNum type="arabicPeriod"/>
                </a:pPr>
                <a:r>
                  <a:rPr lang="en-US" sz="2200" dirty="0">
                    <a:latin typeface="Trebuchet MS" pitchFamily="34" charset="0"/>
                  </a:rPr>
                  <a:t>The curl of a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scalar field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makes no sense</a:t>
                </a:r>
              </a:p>
              <a:p>
                <a:pPr marL="457200" indent="-457200">
                  <a:buClr>
                    <a:srgbClr val="C00000"/>
                  </a:buClr>
                  <a:buSzPct val="100000"/>
                  <a:buFont typeface="+mj-lt"/>
                  <a:buAutoNum type="arabicPeriod"/>
                </a:pPr>
                <a:r>
                  <a:rPr lang="en-US" sz="2200" dirty="0">
                    <a:latin typeface="Trebuchet MS" pitchFamily="34" charset="0"/>
                  </a:rPr>
                  <a:t>The divergence of the curl of a vector field vanishes, that is,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1" i="0" smtClean="0">
                            <a:latin typeface="Cambria Math"/>
                            <a:ea typeface="Cambria Math"/>
                          </a:rPr>
                          <m:t>𝛁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2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d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en-US" sz="2200" dirty="0">
                  <a:latin typeface="Trebuchet MS" pitchFamily="34" charset="0"/>
                </a:endParaRPr>
              </a:p>
              <a:p>
                <a:pPr marL="457200" indent="-457200">
                  <a:buClr>
                    <a:srgbClr val="C00000"/>
                  </a:buClr>
                  <a:buSzPct val="100000"/>
                  <a:buFont typeface="+mj-lt"/>
                  <a:buAutoNum type="arabicPeriod"/>
                </a:pPr>
                <a:r>
                  <a:rPr lang="en-US" sz="2200" dirty="0">
                    <a:latin typeface="Trebuchet MS" pitchFamily="34" charset="0"/>
                  </a:rPr>
                  <a:t>The curl of the gradient of a scalar field vanishes, that is,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200" b="1" i="0" smtClean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66800"/>
                <a:ext cx="9144000" cy="5562600"/>
              </a:xfrm>
              <a:blipFill>
                <a:blip r:embed="rId2"/>
                <a:stretch>
                  <a:fillRect l="-800" t="-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120917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7C7C4-7872-5EF0-4CB6-B3BD23252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273825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Stokes Theorem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733550"/>
            <a:ext cx="4049818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492249"/>
            <a:ext cx="5410199" cy="336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95400"/>
                <a:ext cx="4122076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From the definition of the curl of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, we get: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Stokes theorem states that the circulation of a vector field </a:t>
                </a:r>
                <a:r>
                  <a:rPr lang="en-US" sz="2200" b="1" dirty="0">
                    <a:latin typeface="Trebuchet MS" pitchFamily="34" charset="0"/>
                  </a:rPr>
                  <a:t>A </a:t>
                </a:r>
                <a:r>
                  <a:rPr lang="en-US" sz="2200" dirty="0">
                    <a:latin typeface="Trebuchet MS" pitchFamily="34" charset="0"/>
                  </a:rPr>
                  <a:t>around a (closed) path </a:t>
                </a:r>
                <a:r>
                  <a:rPr lang="en-US" sz="2200" i="1" dirty="0">
                    <a:latin typeface="Trebuchet MS" pitchFamily="34" charset="0"/>
                  </a:rPr>
                  <a:t>L</a:t>
                </a:r>
                <a:r>
                  <a:rPr lang="en-US" sz="2200" dirty="0">
                    <a:latin typeface="Trebuchet MS" pitchFamily="34" charset="0"/>
                  </a:rPr>
                  <a:t> is equal to the surface integral of the curl of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over the open surface </a:t>
                </a:r>
                <a:r>
                  <a:rPr lang="en-US" sz="2200" i="1" dirty="0">
                    <a:latin typeface="Trebuchet MS" pitchFamily="34" charset="0"/>
                  </a:rPr>
                  <a:t>S</a:t>
                </a:r>
                <a:r>
                  <a:rPr lang="en-US" sz="2200" dirty="0">
                    <a:latin typeface="Trebuchet MS" pitchFamily="34" charset="0"/>
                  </a:rPr>
                  <a:t> bounded by </a:t>
                </a:r>
                <a:r>
                  <a:rPr lang="en-US" sz="2200" i="1" dirty="0">
                    <a:latin typeface="Trebuchet MS" pitchFamily="34" charset="0"/>
                  </a:rPr>
                  <a:t>L,</a:t>
                </a:r>
                <a:r>
                  <a:rPr lang="en-US" sz="2200" dirty="0">
                    <a:latin typeface="Trebuchet MS" pitchFamily="34" charset="0"/>
                  </a:rPr>
                  <a:t> provided that </a:t>
                </a:r>
                <a:r>
                  <a:rPr lang="en-US" sz="2200" b="1" dirty="0">
                    <a:latin typeface="Trebuchet MS" pitchFamily="34" charset="0"/>
                  </a:rPr>
                  <a:t>A</a:t>
                </a:r>
                <a:r>
                  <a:rPr lang="en-US" sz="2200" dirty="0">
                    <a:latin typeface="Trebuchet MS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200" b="1" i="0" smtClean="0">
                        <a:latin typeface="Cambria Math"/>
                        <a:ea typeface="Cambria Math"/>
                      </a:rPr>
                      <m:t>𝐀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 are continuous on </a:t>
                </a:r>
                <a:r>
                  <a:rPr lang="en-US" sz="2200" i="1" dirty="0">
                    <a:latin typeface="Trebuchet MS" pitchFamily="34" charset="0"/>
                  </a:rPr>
                  <a:t>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95400"/>
                <a:ext cx="4122076" cy="5334000"/>
              </a:xfrm>
              <a:blipFill>
                <a:blip r:embed="rId4"/>
                <a:stretch>
                  <a:fillRect l="-1627" t="-914" r="-3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9E5C7-68A0-041D-946F-61D763D8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2052526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Stokes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334000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The direction of </a:t>
            </a:r>
            <a:r>
              <a:rPr lang="en-US" sz="2200" i="1" dirty="0">
                <a:latin typeface="Trebuchet MS" pitchFamily="34" charset="0"/>
              </a:rPr>
              <a:t>d</a:t>
            </a:r>
            <a:r>
              <a:rPr lang="en-US" sz="2200" b="1" dirty="0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 and </a:t>
            </a:r>
            <a:r>
              <a:rPr lang="en-US" sz="2200" i="1" dirty="0" err="1">
                <a:latin typeface="Trebuchet MS" pitchFamily="34" charset="0"/>
              </a:rPr>
              <a:t>d</a:t>
            </a:r>
            <a:r>
              <a:rPr lang="en-US" sz="2200" b="1" dirty="0" err="1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in Stokes theorem equation must be chosen using the </a:t>
            </a:r>
            <a:r>
              <a:rPr lang="en-US" sz="2200" dirty="0">
                <a:solidFill>
                  <a:srgbClr val="C00000"/>
                </a:solidFill>
                <a:latin typeface="Trebuchet MS" pitchFamily="34" charset="0"/>
              </a:rPr>
              <a:t>right-hand rule</a:t>
            </a:r>
            <a:r>
              <a:rPr lang="en-US" sz="2200" dirty="0">
                <a:latin typeface="Trebuchet MS" pitchFamily="34" charset="0"/>
              </a:rPr>
              <a:t> 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Using the right-hand rule, if we let the fingers point in the direction of </a:t>
            </a:r>
            <a:r>
              <a:rPr lang="en-US" sz="2200" i="1" dirty="0">
                <a:latin typeface="Trebuchet MS" pitchFamily="34" charset="0"/>
              </a:rPr>
              <a:t>d</a:t>
            </a:r>
            <a:r>
              <a:rPr lang="en-US" sz="2200" b="1" dirty="0">
                <a:latin typeface="Trebuchet MS" pitchFamily="34" charset="0"/>
              </a:rPr>
              <a:t>l</a:t>
            </a:r>
            <a:r>
              <a:rPr lang="en-US" sz="2200" dirty="0">
                <a:latin typeface="Trebuchet MS" pitchFamily="34" charset="0"/>
              </a:rPr>
              <a:t>, the thumb will indicate the direction of </a:t>
            </a:r>
            <a:r>
              <a:rPr lang="en-US" sz="2200" i="1" dirty="0" err="1">
                <a:latin typeface="Trebuchet MS" pitchFamily="34" charset="0"/>
              </a:rPr>
              <a:t>d</a:t>
            </a:r>
            <a:r>
              <a:rPr lang="en-US" sz="2200" b="1" dirty="0" err="1">
                <a:latin typeface="Trebuchet MS" pitchFamily="34" charset="0"/>
              </a:rPr>
              <a:t>S</a:t>
            </a:r>
            <a:r>
              <a:rPr lang="en-US" sz="2200" dirty="0">
                <a:latin typeface="Trebuchet MS" pitchFamily="34" charset="0"/>
              </a:rPr>
              <a:t> 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Note that the divergence theorem relates a surface integral to a volume integral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 err="1">
                <a:latin typeface="Trebuchet MS" pitchFamily="34" charset="0"/>
              </a:rPr>
              <a:t>Stokes's</a:t>
            </a:r>
            <a:r>
              <a:rPr lang="en-US" sz="2200" dirty="0">
                <a:latin typeface="Trebuchet MS" pitchFamily="34" charset="0"/>
              </a:rPr>
              <a:t> theorem relates a line integral (circulation) to a surface integral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562F7-E99C-E413-A6BF-E9D67B5D6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972538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Laplacian of a Scalar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295400"/>
                <a:ext cx="8991600" cy="5486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 useful operator which is the composite of gradient and divergence operators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The Laplacian of a scalar field </a:t>
                </a:r>
                <a:r>
                  <a:rPr lang="en-US" sz="2200" i="1" dirty="0"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, written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latin typeface="Cambria Math"/>
                            <a:ea typeface="Cambria Math"/>
                          </a:rPr>
                          <m:t>𝛁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, is the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divergence of the gradient of </a:t>
                </a:r>
                <a:r>
                  <a:rPr lang="en-US" sz="2200" i="1" dirty="0">
                    <a:solidFill>
                      <a:srgbClr val="C00000"/>
                    </a:solidFill>
                    <a:latin typeface="Trebuchet MS" pitchFamily="34" charset="0"/>
                  </a:rPr>
                  <a:t>V</a:t>
                </a:r>
                <a:r>
                  <a:rPr lang="en-US" sz="2200" dirty="0">
                    <a:latin typeface="Trebuchet MS" pitchFamily="34" charset="0"/>
                  </a:rPr>
                  <a:t> 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In Cartesian coordinates, Laplacian is: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 marL="0" indent="0" algn="ctr">
                  <a:buClr>
                    <a:schemeClr val="tx1"/>
                  </a:buClr>
                  <a:buNone/>
                </a:pPr>
                <a:r>
                  <a:rPr lang="en-US" sz="2200" dirty="0">
                    <a:latin typeface="Trebuchet MS" pitchFamily="34" charset="0"/>
                  </a:rPr>
                  <a:t>OR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295400"/>
                <a:ext cx="8991600" cy="5486400"/>
              </a:xfrm>
              <a:blipFill rotWithShape="1">
                <a:blip r:embed="rId2"/>
                <a:stretch>
                  <a:fillRect l="-746" t="-778" r="-1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3638550"/>
            <a:ext cx="23812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4191000"/>
            <a:ext cx="691515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5715000"/>
            <a:ext cx="33147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FA793-D73C-792F-D93A-DE96D0CE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2474122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9AE91-C867-F509-9A7E-B2D11580C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38535-337B-A828-5592-B09516915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Laplacian of a Scalar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FA598-3292-955A-BBB6-AFEFD0C8A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In cylindrical coordinates: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itchFamily="34" charset="0"/>
              </a:rPr>
              <a:t>In spherical coordinates: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F11B26E-C819-25AE-958D-64A997981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8" y="2047875"/>
            <a:ext cx="47720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33356DBB-2D3E-33EB-1EC3-9F350FD21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162425"/>
            <a:ext cx="78486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A080B-5D3D-A7C0-69AB-DF5A14A3A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266094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373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Laplacian of a Scalar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3962400" cy="487680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sz="2200" dirty="0">
                <a:latin typeface="Trebuchet MS" panose="020B0603020202020204" pitchFamily="34" charset="0"/>
              </a:rPr>
              <a:t>A scalar field </a:t>
            </a:r>
            <a:r>
              <a:rPr lang="en-US" sz="2200" i="1" dirty="0">
                <a:latin typeface="Trebuchet MS" panose="020B0603020202020204" pitchFamily="34" charset="0"/>
              </a:rPr>
              <a:t>V</a:t>
            </a:r>
            <a:r>
              <a:rPr lang="en-US" sz="2200" dirty="0">
                <a:latin typeface="Trebuchet MS" panose="020B0603020202020204" pitchFamily="34" charset="0"/>
              </a:rPr>
              <a:t> is said to be harmonic in a given region if its </a:t>
            </a:r>
            <a:r>
              <a:rPr lang="en-US" sz="2200" dirty="0">
                <a:solidFill>
                  <a:srgbClr val="C00000"/>
                </a:solidFill>
                <a:latin typeface="Trebuchet MS" panose="020B0603020202020204" pitchFamily="34" charset="0"/>
              </a:rPr>
              <a:t>Laplacian vanishes</a:t>
            </a:r>
            <a:r>
              <a:rPr lang="en-US" sz="2200" dirty="0">
                <a:latin typeface="Trebuchet MS" panose="020B0603020202020204" pitchFamily="34" charset="0"/>
              </a:rPr>
              <a:t> in that region, that is: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altLang="en-US" sz="2200" dirty="0">
              <a:latin typeface="Trebuchet MS" panose="020B0603020202020204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altLang="en-US" sz="2200" dirty="0">
              <a:latin typeface="Trebuchet MS" panose="020B0603020202020204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altLang="en-US" dirty="0">
                <a:latin typeface="Trebuchet MS" panose="020B0603020202020204" pitchFamily="34" charset="0"/>
              </a:rPr>
              <a:t>No sources or sinks in the region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altLang="en-US" dirty="0">
                <a:latin typeface="Trebuchet MS" panose="020B0603020202020204" pitchFamily="34" charset="0"/>
              </a:rPr>
              <a:t>Value at any point equals the average of its neighbors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altLang="en-US" dirty="0">
                <a:latin typeface="Trebuchet MS" panose="020B0603020202020204" pitchFamily="34" charset="0"/>
              </a:rPr>
              <a:t>Field is in equilibrium</a:t>
            </a: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endParaRPr lang="en-US" sz="2200" dirty="0">
              <a:latin typeface="Trebuchet MS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619" y="2971800"/>
            <a:ext cx="1376362" cy="59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09D88-386A-30D2-791E-C06B81F1A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r>
              <a:rPr lang="en-US" dirty="0"/>
              <a:t>/15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07F43-17A0-76F8-67FA-07E10E487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81000"/>
            <a:ext cx="4305808" cy="645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88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Determine the flux of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𝑫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𝜑</m:t>
                    </m:r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2200" b="1" i="1" smtClean="0">
                            <a:latin typeface="Cambria Math"/>
                            <a:ea typeface="Cambria Math"/>
                          </a:rPr>
                          <m:t>𝝆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𝑧𝑠𝑖𝑛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𝜑</m:t>
                    </m:r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b>
                        <m:r>
                          <a:rPr lang="en-US" sz="2200" b="1" i="1" smtClean="0">
                            <a:latin typeface="Cambria Math"/>
                            <a:ea typeface="Cambria Math"/>
                          </a:rPr>
                          <m:t>𝝋</m:t>
                        </m:r>
                      </m:sub>
                    </m:sSub>
                  </m:oMath>
                </a14:m>
                <a:r>
                  <a:rPr lang="en-US" sz="2200" dirty="0">
                    <a:latin typeface="Trebuchet MS" pitchFamily="34" charset="0"/>
                  </a:rPr>
                  <a:t>over the closed surface of the cylinder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0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≤1,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=4</m:t>
                    </m:r>
                  </m:oMath>
                </a14:m>
                <a:r>
                  <a:rPr lang="en-US" sz="2200" dirty="0">
                    <a:latin typeface="Trebuchet MS" pitchFamily="34" charset="0"/>
                  </a:rPr>
                  <a:t>. Verify the divergence theorem for this case.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 rotWithShape="1">
                <a:blip r:embed="rId2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B3802-640C-EEF5-227E-2B58E5341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r>
              <a:rPr lang="en-US" dirty="0"/>
              <a:t>/15</a:t>
            </a:r>
          </a:p>
        </p:txBody>
      </p:sp>
    </p:spTree>
    <p:extLst>
      <p:ext uri="{BB962C8B-B14F-4D97-AF65-F5344CB8AC3E}">
        <p14:creationId xmlns:p14="http://schemas.microsoft.com/office/powerpoint/2010/main" val="2040519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3012</TotalTime>
  <Words>792</Words>
  <Application>Microsoft Office PowerPoint</Application>
  <PresentationFormat>On-screen Show (4:3)</PresentationFormat>
  <Paragraphs>133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Trebuchet MS</vt:lpstr>
      <vt:lpstr>Wingdings</vt:lpstr>
      <vt:lpstr>Clarity</vt:lpstr>
      <vt:lpstr>VECTOR CALCULUS II</vt:lpstr>
      <vt:lpstr>Divergence of a Vector</vt:lpstr>
      <vt:lpstr>Divergence of a Vector</vt:lpstr>
      <vt:lpstr>Divergence of a Vector</vt:lpstr>
      <vt:lpstr>Divergence Theorem</vt:lpstr>
      <vt:lpstr>Curl of a Vector</vt:lpstr>
      <vt:lpstr>Curl of a Vector</vt:lpstr>
      <vt:lpstr>Curl of a Vector</vt:lpstr>
      <vt:lpstr>Curl of a Vector</vt:lpstr>
      <vt:lpstr>Stokes Theorem</vt:lpstr>
      <vt:lpstr>Stokes Theorem</vt:lpstr>
      <vt:lpstr>Laplacian of a Scalar</vt:lpstr>
      <vt:lpstr>Laplacian of a Scalar</vt:lpstr>
      <vt:lpstr>Laplacian of a Scalar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Vector Calculus-II</dc:title>
  <dc:creator>Salman</dc:creator>
  <cp:lastModifiedBy>Salman Ghafoor</cp:lastModifiedBy>
  <cp:revision>427</cp:revision>
  <dcterms:created xsi:type="dcterms:W3CDTF">2006-08-16T00:00:00Z</dcterms:created>
  <dcterms:modified xsi:type="dcterms:W3CDTF">2026-01-29T06:32:20Z</dcterms:modified>
</cp:coreProperties>
</file>