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7" r:id="rId2"/>
    <p:sldId id="312" r:id="rId3"/>
    <p:sldId id="314" r:id="rId4"/>
    <p:sldId id="319" r:id="rId5"/>
    <p:sldId id="290" r:id="rId6"/>
    <p:sldId id="299" r:id="rId7"/>
    <p:sldId id="298" r:id="rId8"/>
    <p:sldId id="296" r:id="rId9"/>
    <p:sldId id="300" r:id="rId10"/>
    <p:sldId id="309" r:id="rId11"/>
    <p:sldId id="301" r:id="rId12"/>
    <p:sldId id="317" r:id="rId13"/>
    <p:sldId id="302" r:id="rId14"/>
    <p:sldId id="315" r:id="rId15"/>
    <p:sldId id="303" r:id="rId16"/>
    <p:sldId id="316" r:id="rId17"/>
    <p:sldId id="310" r:id="rId18"/>
    <p:sldId id="311" r:id="rId19"/>
    <p:sldId id="304" r:id="rId20"/>
    <p:sldId id="306" r:id="rId21"/>
    <p:sldId id="307" r:id="rId22"/>
    <p:sldId id="31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815" autoAdjust="0"/>
  </p:normalViewPr>
  <p:slideViewPr>
    <p:cSldViewPr>
      <p:cViewPr varScale="1">
        <p:scale>
          <a:sx n="79" d="100"/>
          <a:sy n="79" d="100"/>
        </p:scale>
        <p:origin x="1570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A5050-649F-4F44-92E6-A8617D2FBDB2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F072A3-8C67-426E-BBEF-2E085BDA5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795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 a unit step can be written as an</a:t>
            </a:r>
            <a:r>
              <a:rPr lang="en-US" baseline="0" dirty="0"/>
              <a:t> infinite sum of time-delayed unit impulses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1939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 a unit step can be written as an</a:t>
            </a:r>
            <a:r>
              <a:rPr lang="en-US" baseline="0" dirty="0"/>
              <a:t> infinite sum of time-delayed unit impulses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1939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CT, the product</a:t>
            </a:r>
            <a:r>
              <a:rPr lang="en-US" baseline="0" dirty="0"/>
              <a:t> 2*pi*t depends upon the value of t which could be non-integer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875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baseline="0" smtClean="0">
                        <a:latin typeface="Cambria Math"/>
                        <a:ea typeface="Cambria Math"/>
                      </a:rPr>
                      <m:t>𝜔</m:t>
                    </m:r>
                  </m:oMath>
                </a14:m>
                <a:r>
                  <a:rPr lang="en-US" baseline="0" dirty="0"/>
                  <a:t> can take any value but not all are periodic. Here only the values giving periodic signals are considered. Also, the oscillation rate increases with </a:t>
                </a:r>
                <a14:m>
                  <m:oMath xmlns:m="http://schemas.openxmlformats.org/officeDocument/2006/math">
                    <m:r>
                      <a:rPr lang="en-US" i="1" baseline="0" smtClean="0">
                        <a:latin typeface="Cambria Math"/>
                        <a:ea typeface="Cambria Math"/>
                      </a:rPr>
                      <m:t>𝜔</m:t>
                    </m:r>
                  </m:oMath>
                </a14:m>
                <a:r>
                  <a:rPr lang="en-US" baseline="0" dirty="0"/>
                  <a:t> up to a certain value and starts decreasing again. u[n] is not periodic.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baseline="0" smtClean="0">
                    <a:latin typeface="Cambria Math"/>
                    <a:ea typeface="Cambria Math"/>
                  </a:rPr>
                  <a:t>𝜔</a:t>
                </a:r>
                <a:r>
                  <a:rPr lang="en-US" baseline="0" dirty="0" smtClean="0"/>
                  <a:t> can take any value but not all are periodic. Here only the values giving periodic signals are considered. Also, the oscillation rate increases with </a:t>
                </a:r>
                <a:r>
                  <a:rPr lang="en-US" i="0" baseline="0" smtClean="0">
                    <a:latin typeface="Cambria Math"/>
                    <a:ea typeface="Cambria Math"/>
                  </a:rPr>
                  <a:t>𝜔</a:t>
                </a:r>
                <a:r>
                  <a:rPr lang="en-US" baseline="0" dirty="0" smtClean="0"/>
                  <a:t> up to a certain value and starts decreasing again. u[n] is </a:t>
                </a:r>
                <a:r>
                  <a:rPr lang="en-US" baseline="0" smtClean="0"/>
                  <a:t>not periodic.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2718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fundamental</a:t>
            </a:r>
            <a:r>
              <a:rPr lang="en-US" baseline="0" dirty="0"/>
              <a:t> period of the combine signal is the LCM of the periods of the two separate signals.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964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2A76790-EB5D-4C4D-A00D-6250CB7B18F0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628801"/>
            <a:ext cx="7772400" cy="2736303"/>
          </a:xfrm>
        </p:spPr>
        <p:txBody>
          <a:bodyPr>
            <a:noAutofit/>
          </a:bodyPr>
          <a:lstStyle/>
          <a:p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important Signals – Discrete Time</a:t>
            </a:r>
          </a:p>
        </p:txBody>
      </p:sp>
    </p:spTree>
    <p:extLst>
      <p:ext uri="{BB962C8B-B14F-4D97-AF65-F5344CB8AC3E}">
        <p14:creationId xmlns:p14="http://schemas.microsoft.com/office/powerpoint/2010/main" val="1639089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Discrete Time Unit Functions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96259" name="Rectangle 3075"/>
          <p:cNvSpPr>
            <a:spLocks noGrp="1" noChangeArrowheads="1"/>
          </p:cNvSpPr>
          <p:nvPr>
            <p:ph idx="1"/>
          </p:nvPr>
        </p:nvSpPr>
        <p:spPr>
          <a:xfrm>
            <a:off x="107504" y="980728"/>
            <a:ext cx="5737270" cy="572152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The discrete-time unit step, is defined as: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US" sz="2200" dirty="0" smtClean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The discrete time unit impulse is defined as: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US" sz="2200" dirty="0" smtClean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The discrete-time unit impulse is the first difference of the discrete-time step as: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2232248" cy="839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412776"/>
            <a:ext cx="5835825" cy="984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347" y="3573016"/>
            <a:ext cx="2372509" cy="816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284984"/>
            <a:ext cx="4896544" cy="1054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139" y="5642769"/>
            <a:ext cx="3770199" cy="450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1020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Discrete Time Unit Functions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365" y="1124744"/>
            <a:ext cx="5483107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9512" y="1772816"/>
            <a:ext cx="30493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rebuchet MS" panose="020B0603020202020204" pitchFamily="34" charset="0"/>
              </a:rPr>
              <a:t>A unit step can be written as an infinite sum of time-delayed unit impulses</a:t>
            </a:r>
          </a:p>
        </p:txBody>
      </p:sp>
    </p:spTree>
    <p:extLst>
      <p:ext uri="{BB962C8B-B14F-4D97-AF65-F5344CB8AC3E}">
        <p14:creationId xmlns:p14="http://schemas.microsoft.com/office/powerpoint/2010/main" val="1649367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GB" sz="3600" dirty="0" smtClean="0">
                <a:solidFill>
                  <a:srgbClr val="C00000"/>
                </a:solidFill>
                <a:latin typeface="Trebuchet MS" pitchFamily="34" charset="0"/>
              </a:rPr>
              <a:t>Problem-1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075"/>
              <p:cNvSpPr txBox="1">
                <a:spLocks noChangeArrowheads="1"/>
              </p:cNvSpPr>
              <p:nvPr/>
            </p:nvSpPr>
            <p:spPr>
              <a:xfrm>
                <a:off x="179512" y="1124744"/>
                <a:ext cx="8712968" cy="554461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0000"/>
                  </a:lnSpc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r>
                  <a:rPr lang="en-US" sz="2400" dirty="0">
                    <a:latin typeface="Trebuchet MS" pitchFamily="34" charset="0"/>
                  </a:rPr>
                  <a:t>Determine the values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2400" dirty="0">
                    <a:latin typeface="Trebuchet MS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2400" dirty="0">
                    <a:latin typeface="Trebuchet MS" pitchFamily="34" charset="0"/>
                  </a:rPr>
                  <a:t> for each of the following signals:</a:t>
                </a:r>
              </a:p>
              <a:p>
                <a:pPr>
                  <a:lnSpc>
                    <a:spcPct val="90000"/>
                  </a:lnSpc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endParaRPr lang="en-GB" sz="2400" dirty="0">
                  <a:latin typeface="Trebuchet MS" pitchFamily="34" charset="0"/>
                </a:endParaRPr>
              </a:p>
              <a:p>
                <a:pPr marL="457200" indent="-457200">
                  <a:lnSpc>
                    <a:spcPct val="150000"/>
                  </a:lnSpc>
                  <a:buClr>
                    <a:srgbClr val="C00000"/>
                  </a:buClr>
                  <a:buFont typeface="+mj-lt"/>
                  <a:buAutoNum type="alphaLcParenR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]=(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GB" sz="2400" dirty="0">
                  <a:latin typeface="Trebuchet MS" pitchFamily="34" charset="0"/>
                </a:endParaRPr>
              </a:p>
              <a:p>
                <a:pPr>
                  <a:lnSpc>
                    <a:spcPct val="90000"/>
                  </a:lnSpc>
                </a:pPr>
                <a:endParaRPr lang="en-GB" sz="2400" dirty="0">
                  <a:latin typeface="Trebuchet MS" pitchFamily="34" charset="0"/>
                </a:endParaRPr>
              </a:p>
              <a:p>
                <a:pPr>
                  <a:lnSpc>
                    <a:spcPct val="90000"/>
                  </a:lnSpc>
                </a:pPr>
                <a:endParaRPr lang="en-GB" sz="2000" dirty="0">
                  <a:latin typeface="Trebuchet MS" pitchFamily="34" charset="0"/>
                </a:endParaRPr>
              </a:p>
              <a:p>
                <a:pPr>
                  <a:lnSpc>
                    <a:spcPct val="90000"/>
                  </a:lnSpc>
                </a:pPr>
                <a:endParaRPr lang="en-GB" sz="2000" dirty="0">
                  <a:latin typeface="Trebuchet MS" pitchFamily="34" charset="0"/>
                </a:endParaRPr>
              </a:p>
              <a:p>
                <a:pPr>
                  <a:lnSpc>
                    <a:spcPct val="90000"/>
                  </a:lnSpc>
                </a:pPr>
                <a:endParaRPr lang="en-GB" sz="2000" dirty="0">
                  <a:latin typeface="Trebuchet MS" pitchFamily="34" charset="0"/>
                </a:endParaRPr>
              </a:p>
              <a:p>
                <a:pPr>
                  <a:lnSpc>
                    <a:spcPct val="90000"/>
                  </a:lnSpc>
                </a:pPr>
                <a:endParaRPr lang="en-GB" sz="2000" dirty="0">
                  <a:latin typeface="Trebuchet MS" pitchFamily="34" charset="0"/>
                </a:endParaRPr>
              </a:p>
              <a:p>
                <a:pPr>
                  <a:lnSpc>
                    <a:spcPct val="90000"/>
                  </a:lnSpc>
                </a:pPr>
                <a:endParaRPr lang="en-GB" sz="2000" dirty="0">
                  <a:latin typeface="Trebuchet MS" pitchFamily="34" charset="0"/>
                </a:endParaRPr>
              </a:p>
              <a:p>
                <a:pPr>
                  <a:lnSpc>
                    <a:spcPct val="90000"/>
                  </a:lnSpc>
                </a:pPr>
                <a:endParaRPr lang="en-GB" sz="2000" dirty="0">
                  <a:latin typeface="Trebuchet MS" pitchFamily="34" charset="0"/>
                </a:endParaRPr>
              </a:p>
              <a:p>
                <a:pPr>
                  <a:lnSpc>
                    <a:spcPct val="90000"/>
                  </a:lnSpc>
                </a:pPr>
                <a:endParaRPr lang="en-GB" sz="2000" dirty="0">
                  <a:latin typeface="Trebuchet MS" pitchFamily="34" charset="0"/>
                </a:endParaRPr>
              </a:p>
              <a:p>
                <a:pPr>
                  <a:lnSpc>
                    <a:spcPct val="90000"/>
                  </a:lnSpc>
                </a:pPr>
                <a:endParaRPr lang="en-GB" sz="2000" dirty="0">
                  <a:latin typeface="Trebuchet MS" pitchFamily="34" charset="0"/>
                </a:endParaRPr>
              </a:p>
              <a:p>
                <a:pPr>
                  <a:lnSpc>
                    <a:spcPct val="90000"/>
                  </a:lnSpc>
                </a:pPr>
                <a:endParaRPr lang="en-GB" sz="2000" dirty="0">
                  <a:latin typeface="Trebuchet MS" pitchFamily="34" charset="0"/>
                </a:endParaRPr>
              </a:p>
              <a:p>
                <a:pPr>
                  <a:lnSpc>
                    <a:spcPct val="90000"/>
                  </a:lnSpc>
                </a:pPr>
                <a:endParaRPr lang="en-GB" sz="2400" dirty="0">
                  <a:latin typeface="Trebuchet MS" pitchFamily="34" charset="0"/>
                </a:endParaRPr>
              </a:p>
              <a:p>
                <a:pPr>
                  <a:lnSpc>
                    <a:spcPct val="90000"/>
                  </a:lnSpc>
                </a:pPr>
                <a:endParaRPr lang="en-GB" sz="2000" dirty="0">
                  <a:latin typeface="Trebuchet MS" pitchFamily="34" charset="0"/>
                </a:endParaRPr>
              </a:p>
              <a:p>
                <a:pPr>
                  <a:lnSpc>
                    <a:spcPct val="90000"/>
                  </a:lnSpc>
                </a:pPr>
                <a:endParaRPr lang="en-GB" sz="2000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4" name="Rectangle 30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24744"/>
                <a:ext cx="8712968" cy="5544616"/>
              </a:xfrm>
              <a:prstGeom prst="rect">
                <a:avLst/>
              </a:prstGeom>
              <a:blipFill>
                <a:blip r:embed="rId2"/>
                <a:stretch>
                  <a:fillRect l="-909" t="-15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472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Exponential Signals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179512" y="908720"/>
            <a:ext cx="8712968" cy="57606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b="1" dirty="0">
                <a:solidFill>
                  <a:srgbClr val="C00000"/>
                </a:solidFill>
                <a:latin typeface="Trebuchet MS" pitchFamily="34" charset="0"/>
              </a:rPr>
              <a:t>Real</a:t>
            </a:r>
            <a:r>
              <a:rPr lang="en-GB" sz="2200" dirty="0">
                <a:latin typeface="Trebuchet MS" pitchFamily="34" charset="0"/>
              </a:rPr>
              <a:t> Exponential signal x[n] = </a:t>
            </a:r>
            <a:r>
              <a:rPr lang="en-GB" sz="2200" dirty="0" err="1">
                <a:latin typeface="Trebuchet MS" pitchFamily="34" charset="0"/>
              </a:rPr>
              <a:t>Ae</a:t>
            </a:r>
            <a:r>
              <a:rPr lang="en-GB" sz="2200" i="1" baseline="30000" dirty="0" err="1">
                <a:latin typeface="Trebuchet MS" pitchFamily="34" charset="0"/>
              </a:rPr>
              <a:t>a</a:t>
            </a:r>
            <a:r>
              <a:rPr lang="en-GB" sz="2200" baseline="30000" dirty="0" err="1">
                <a:latin typeface="Trebuchet MS" pitchFamily="34" charset="0"/>
              </a:rPr>
              <a:t>n</a:t>
            </a:r>
            <a:r>
              <a:rPr lang="en-GB" sz="2200" dirty="0">
                <a:latin typeface="Trebuchet MS" pitchFamily="34" charset="0"/>
              </a:rPr>
              <a:t>; A and </a:t>
            </a:r>
            <a:r>
              <a:rPr lang="en-GB" sz="2200" i="1" dirty="0">
                <a:latin typeface="Trebuchet MS" pitchFamily="34" charset="0"/>
              </a:rPr>
              <a:t>a</a:t>
            </a:r>
            <a:r>
              <a:rPr lang="en-GB" sz="2200" dirty="0">
                <a:latin typeface="Trebuchet MS" pitchFamily="34" charset="0"/>
              </a:rPr>
              <a:t> are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Real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 marL="457200" indent="-457200">
              <a:lnSpc>
                <a:spcPct val="90000"/>
              </a:lnSpc>
              <a:buClr>
                <a:srgbClr val="C00000"/>
              </a:buClr>
              <a:buFont typeface="+mj-lt"/>
              <a:buAutoNum type="alphaLcParenR"/>
            </a:pPr>
            <a:r>
              <a:rPr lang="en-GB" sz="2200" i="1" dirty="0">
                <a:latin typeface="Trebuchet MS" pitchFamily="34" charset="0"/>
              </a:rPr>
              <a:t>a</a:t>
            </a:r>
            <a:r>
              <a:rPr lang="en-GB" sz="2200" dirty="0">
                <a:latin typeface="Trebuchet MS" pitchFamily="34" charset="0"/>
              </a:rPr>
              <a:t> &gt; 0 and A &gt;0; </a:t>
            </a:r>
          </a:p>
          <a:p>
            <a:pPr marL="0" indent="0">
              <a:lnSpc>
                <a:spcPct val="90000"/>
              </a:lnSpc>
              <a:buClr>
                <a:srgbClr val="C00000"/>
              </a:buClr>
              <a:buNone/>
            </a:pPr>
            <a:r>
              <a:rPr lang="en-GB" sz="2200" dirty="0">
                <a:latin typeface="Trebuchet MS" pitchFamily="34" charset="0"/>
              </a:rPr>
              <a:t>    exponential rise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 marL="457200" indent="-457200">
              <a:lnSpc>
                <a:spcPct val="90000"/>
              </a:lnSpc>
              <a:buClr>
                <a:srgbClr val="C00000"/>
              </a:buClr>
              <a:buFont typeface="+mj-lt"/>
              <a:buAutoNum type="alphaLcParenR" startAt="2"/>
            </a:pPr>
            <a:r>
              <a:rPr lang="en-GB" sz="2200" i="1" dirty="0">
                <a:latin typeface="Trebuchet MS" pitchFamily="34" charset="0"/>
              </a:rPr>
              <a:t>a</a:t>
            </a:r>
            <a:r>
              <a:rPr lang="en-GB" sz="2200" dirty="0">
                <a:latin typeface="Trebuchet MS" pitchFamily="34" charset="0"/>
              </a:rPr>
              <a:t> &lt; 0 and A &gt;0; </a:t>
            </a:r>
          </a:p>
          <a:p>
            <a:pPr marL="0" indent="0">
              <a:lnSpc>
                <a:spcPct val="90000"/>
              </a:lnSpc>
              <a:buClr>
                <a:srgbClr val="C00000"/>
              </a:buClr>
              <a:buNone/>
            </a:pPr>
            <a:r>
              <a:rPr lang="en-GB" sz="2200" dirty="0">
                <a:latin typeface="Trebuchet MS" pitchFamily="34" charset="0"/>
              </a:rPr>
              <a:t>    exponential decay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 marL="457200" indent="-457200">
              <a:lnSpc>
                <a:spcPct val="90000"/>
              </a:lnSpc>
              <a:buClr>
                <a:srgbClr val="C00000"/>
              </a:buClr>
              <a:buFont typeface="+mj-lt"/>
              <a:buAutoNum type="alphaLcParenR" startAt="3"/>
            </a:pPr>
            <a:r>
              <a:rPr lang="en-GB" sz="2200" i="1" dirty="0">
                <a:latin typeface="Trebuchet MS" pitchFamily="34" charset="0"/>
              </a:rPr>
              <a:t>a</a:t>
            </a:r>
            <a:r>
              <a:rPr lang="en-GB" sz="2200" dirty="0">
                <a:latin typeface="Trebuchet MS" pitchFamily="34" charset="0"/>
              </a:rPr>
              <a:t> &gt; 0 and A &lt;0; 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 marL="457200" indent="-457200">
              <a:lnSpc>
                <a:spcPct val="90000"/>
              </a:lnSpc>
              <a:buClr>
                <a:srgbClr val="C00000"/>
              </a:buClr>
              <a:buFont typeface="+mj-lt"/>
              <a:buAutoNum type="alphaLcParenR" startAt="4"/>
            </a:pPr>
            <a:r>
              <a:rPr lang="en-GB" sz="2200" i="1" dirty="0">
                <a:latin typeface="Trebuchet MS" pitchFamily="34" charset="0"/>
              </a:rPr>
              <a:t>a</a:t>
            </a:r>
            <a:r>
              <a:rPr lang="en-GB" sz="2200" dirty="0">
                <a:latin typeface="Trebuchet MS" pitchFamily="34" charset="0"/>
              </a:rPr>
              <a:t> &lt; 0 and A &lt;0; 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How will (c) and (d)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    look like ???</a:t>
            </a: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413" y="1628800"/>
            <a:ext cx="5558067" cy="5157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873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Exponential Signals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179512" y="1052736"/>
            <a:ext cx="8712968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Real Exponential signal x[n] = </a:t>
            </a:r>
            <a:r>
              <a:rPr lang="en-GB" sz="2200" dirty="0" err="1">
                <a:latin typeface="Trebuchet MS" pitchFamily="34" charset="0"/>
              </a:rPr>
              <a:t>Ae</a:t>
            </a:r>
            <a:r>
              <a:rPr lang="en-GB" sz="2200" i="1" baseline="30000" dirty="0" err="1">
                <a:latin typeface="Trebuchet MS" pitchFamily="34" charset="0"/>
              </a:rPr>
              <a:t>a</a:t>
            </a:r>
            <a:r>
              <a:rPr lang="en-GB" sz="2200" baseline="30000" dirty="0" err="1">
                <a:latin typeface="Trebuchet MS" pitchFamily="34" charset="0"/>
              </a:rPr>
              <a:t>n</a:t>
            </a:r>
            <a:r>
              <a:rPr lang="en-GB" sz="2200" dirty="0">
                <a:latin typeface="Trebuchet MS" pitchFamily="34" charset="0"/>
              </a:rPr>
              <a:t>; A and </a:t>
            </a:r>
            <a:r>
              <a:rPr lang="en-GB" sz="2200" i="1" dirty="0">
                <a:latin typeface="Trebuchet MS" pitchFamily="34" charset="0"/>
              </a:rPr>
              <a:t>a</a:t>
            </a:r>
            <a:r>
              <a:rPr lang="en-GB" sz="2200" dirty="0">
                <a:latin typeface="Trebuchet MS" pitchFamily="34" charset="0"/>
              </a:rPr>
              <a:t> are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Real</a:t>
            </a:r>
          </a:p>
          <a:p>
            <a:pPr>
              <a:lnSpc>
                <a:spcPct val="90000"/>
              </a:lnSpc>
              <a:buClr>
                <a:srgbClr val="C00000"/>
              </a:buClr>
            </a:pPr>
            <a:endParaRPr lang="en-GB" sz="2200" dirty="0">
              <a:solidFill>
                <a:srgbClr val="C00000"/>
              </a:solidFill>
              <a:latin typeface="Trebuchet MS" pitchFamily="34" charset="0"/>
            </a:endParaRPr>
          </a:p>
          <a:p>
            <a:pPr marL="457200" indent="-457200">
              <a:lnSpc>
                <a:spcPct val="90000"/>
              </a:lnSpc>
              <a:buClr>
                <a:srgbClr val="C00000"/>
              </a:buClr>
              <a:buFont typeface="+mj-lt"/>
              <a:buAutoNum type="alphaLcParenR" startAt="3"/>
            </a:pPr>
            <a:r>
              <a:rPr lang="en-GB" sz="2200" i="1" dirty="0">
                <a:latin typeface="Trebuchet MS" pitchFamily="34" charset="0"/>
              </a:rPr>
              <a:t>a</a:t>
            </a:r>
            <a:r>
              <a:rPr lang="en-GB" sz="2200" dirty="0">
                <a:latin typeface="Trebuchet MS" pitchFamily="34" charset="0"/>
              </a:rPr>
              <a:t> &gt; 0 and A &lt;0;</a:t>
            </a:r>
          </a:p>
          <a:p>
            <a:pPr marL="457200" indent="-457200">
              <a:lnSpc>
                <a:spcPct val="90000"/>
              </a:lnSpc>
              <a:buClr>
                <a:srgbClr val="C00000"/>
              </a:buClr>
              <a:buFont typeface="+mj-lt"/>
              <a:buAutoNum type="alphaLcParenR" startAt="3"/>
            </a:pPr>
            <a:endParaRPr lang="en-GB" sz="2200" dirty="0">
              <a:latin typeface="Trebuchet MS" pitchFamily="34" charset="0"/>
            </a:endParaRPr>
          </a:p>
          <a:p>
            <a:pPr marL="457200" indent="-457200">
              <a:lnSpc>
                <a:spcPct val="90000"/>
              </a:lnSpc>
              <a:buClr>
                <a:srgbClr val="C00000"/>
              </a:buClr>
              <a:buFont typeface="+mj-lt"/>
              <a:buAutoNum type="alphaLcParenR" startAt="3"/>
            </a:pPr>
            <a:endParaRPr lang="en-GB" sz="2200" dirty="0">
              <a:latin typeface="Trebuchet MS" pitchFamily="34" charset="0"/>
            </a:endParaRPr>
          </a:p>
          <a:p>
            <a:pPr marL="457200" indent="-457200">
              <a:lnSpc>
                <a:spcPct val="90000"/>
              </a:lnSpc>
              <a:buClr>
                <a:srgbClr val="C00000"/>
              </a:buClr>
              <a:buFont typeface="+mj-lt"/>
              <a:buAutoNum type="alphaLcParenR" startAt="3"/>
            </a:pPr>
            <a:endParaRPr lang="en-GB" sz="2200" dirty="0">
              <a:latin typeface="Trebuchet MS" pitchFamily="34" charset="0"/>
            </a:endParaRPr>
          </a:p>
          <a:p>
            <a:pPr marL="457200" indent="-457200">
              <a:lnSpc>
                <a:spcPct val="90000"/>
              </a:lnSpc>
              <a:buClr>
                <a:srgbClr val="C00000"/>
              </a:buClr>
              <a:buFont typeface="+mj-lt"/>
              <a:buAutoNum type="alphaLcParenR" startAt="3"/>
            </a:pPr>
            <a:endParaRPr lang="en-GB" sz="2200" dirty="0">
              <a:latin typeface="Trebuchet MS" pitchFamily="34" charset="0"/>
            </a:endParaRPr>
          </a:p>
          <a:p>
            <a:pPr marL="457200" indent="-457200">
              <a:lnSpc>
                <a:spcPct val="90000"/>
              </a:lnSpc>
              <a:buClr>
                <a:srgbClr val="C00000"/>
              </a:buClr>
              <a:buFont typeface="+mj-lt"/>
              <a:buAutoNum type="alphaLcParenR" startAt="3"/>
            </a:pPr>
            <a:endParaRPr lang="en-GB" sz="2200" dirty="0">
              <a:latin typeface="Trebuchet MS" pitchFamily="34" charset="0"/>
            </a:endParaRPr>
          </a:p>
          <a:p>
            <a:pPr marL="457200" indent="-457200">
              <a:lnSpc>
                <a:spcPct val="90000"/>
              </a:lnSpc>
              <a:buClr>
                <a:srgbClr val="C00000"/>
              </a:buClr>
              <a:buFont typeface="+mj-lt"/>
              <a:buAutoNum type="alphaLcParenR" startAt="3"/>
            </a:pPr>
            <a:endParaRPr lang="en-GB" sz="2200" dirty="0">
              <a:latin typeface="Trebuchet MS" pitchFamily="34" charset="0"/>
            </a:endParaRPr>
          </a:p>
          <a:p>
            <a:pPr marL="457200" indent="-457200">
              <a:lnSpc>
                <a:spcPct val="90000"/>
              </a:lnSpc>
              <a:buClr>
                <a:srgbClr val="C00000"/>
              </a:buClr>
              <a:buFont typeface="+mj-lt"/>
              <a:buAutoNum type="alphaLcParenR" startAt="3"/>
            </a:pPr>
            <a:r>
              <a:rPr lang="en-GB" sz="2200" i="1" dirty="0">
                <a:latin typeface="Trebuchet MS" pitchFamily="34" charset="0"/>
              </a:rPr>
              <a:t>a</a:t>
            </a:r>
            <a:r>
              <a:rPr lang="en-GB" sz="2200" dirty="0">
                <a:latin typeface="Trebuchet MS" pitchFamily="34" charset="0"/>
              </a:rPr>
              <a:t> &lt; 0 and A &lt;0;</a:t>
            </a:r>
          </a:p>
          <a:p>
            <a:pPr>
              <a:lnSpc>
                <a:spcPct val="90000"/>
              </a:lnSpc>
              <a:buClr>
                <a:srgbClr val="C00000"/>
              </a:buClr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484783"/>
            <a:ext cx="5987041" cy="5040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330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Damped Complex Sinusoidal Exponentials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179512" y="908720"/>
            <a:ext cx="8712968" cy="57606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74372"/>
            <a:ext cx="8280920" cy="5139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171452"/>
            <a:ext cx="4752528" cy="385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0" y="2204864"/>
            <a:ext cx="370384" cy="108012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01216" y="4725144"/>
            <a:ext cx="370384" cy="108012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897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Sinusoidal Exponential Harmonics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179512" y="1052736"/>
            <a:ext cx="8712968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Example of Discrete-time harmonics</a:t>
            </a: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441033"/>
            <a:ext cx="8064896" cy="5372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6682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Periodicity of Discrete-Time Sinusoids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107504" y="1124744"/>
            <a:ext cx="8856984" cy="5544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A periodic discrete-time signal x[n] has the property that for a positive integer N, </a:t>
            </a:r>
          </a:p>
          <a:p>
            <a:pPr marL="0" indent="0" algn="ctr">
              <a:lnSpc>
                <a:spcPct val="90000"/>
              </a:lnSpc>
              <a:buClr>
                <a:srgbClr val="C00000"/>
              </a:buClr>
              <a:buNone/>
            </a:pPr>
            <a:r>
              <a:rPr lang="en-GB" sz="2400" dirty="0">
                <a:solidFill>
                  <a:srgbClr val="C00000"/>
                </a:solidFill>
                <a:latin typeface="Trebuchet MS" pitchFamily="34" charset="0"/>
              </a:rPr>
              <a:t>x[n] = x[n + N]</a:t>
            </a:r>
            <a:r>
              <a:rPr lang="en-GB" sz="2200" dirty="0">
                <a:latin typeface="Trebuchet MS" pitchFamily="34" charset="0"/>
              </a:rPr>
              <a:t>, for all values of n.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The discrete time signal x[n] is periodic with period N if it is unchanged by a time shift of N</a:t>
            </a:r>
          </a:p>
          <a:p>
            <a:pPr algn="ctr"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 marL="0" indent="0" algn="ctr">
              <a:lnSpc>
                <a:spcPct val="90000"/>
              </a:lnSpc>
              <a:buClr>
                <a:srgbClr val="C00000"/>
              </a:buClr>
              <a:buNone/>
            </a:pPr>
            <a:r>
              <a:rPr lang="en-GB" sz="2400" dirty="0">
                <a:latin typeface="Trebuchet MS" pitchFamily="34" charset="0"/>
              </a:rPr>
              <a:t>x[n] = Ae</a:t>
            </a:r>
            <a:r>
              <a:rPr lang="el-GR" sz="2400" baseline="30000" dirty="0">
                <a:latin typeface="Calibri"/>
              </a:rPr>
              <a:t>ω</a:t>
            </a:r>
            <a:r>
              <a:rPr lang="en-GB" sz="2400" baseline="30000" dirty="0">
                <a:latin typeface="Trebuchet MS" pitchFamily="34" charset="0"/>
              </a:rPr>
              <a:t>n</a:t>
            </a:r>
            <a:r>
              <a:rPr lang="en-GB" sz="2400" dirty="0">
                <a:latin typeface="Trebuchet MS" pitchFamily="34" charset="0"/>
              </a:rPr>
              <a:t>; then: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 marL="0" indent="0" algn="ctr">
              <a:lnSpc>
                <a:spcPct val="90000"/>
              </a:lnSpc>
              <a:buClr>
                <a:srgbClr val="C00000"/>
              </a:buClr>
              <a:buNone/>
            </a:pPr>
            <a:r>
              <a:rPr lang="en-GB" sz="2400" dirty="0">
                <a:latin typeface="Trebuchet MS" pitchFamily="34" charset="0"/>
              </a:rPr>
              <a:t>x[</a:t>
            </a:r>
            <a:r>
              <a:rPr lang="en-GB" sz="2400" dirty="0" err="1">
                <a:latin typeface="Trebuchet MS" pitchFamily="34" charset="0"/>
              </a:rPr>
              <a:t>n+N</a:t>
            </a:r>
            <a:r>
              <a:rPr lang="en-GB" sz="2400" dirty="0">
                <a:latin typeface="Trebuchet MS" pitchFamily="34" charset="0"/>
              </a:rPr>
              <a:t>] = </a:t>
            </a:r>
            <a:r>
              <a:rPr lang="en-GB" sz="2400" dirty="0" err="1">
                <a:latin typeface="Trebuchet MS" pitchFamily="34" charset="0"/>
              </a:rPr>
              <a:t>Ae</a:t>
            </a:r>
            <a:r>
              <a:rPr lang="en-GB" sz="2400" baseline="30000" dirty="0" err="1">
                <a:latin typeface="Trebuchet MS" pitchFamily="34" charset="0"/>
              </a:rPr>
              <a:t>j</a:t>
            </a:r>
            <a:r>
              <a:rPr lang="el-GR" sz="2400" baseline="30000" dirty="0">
                <a:latin typeface="Calibri"/>
              </a:rPr>
              <a:t>ω</a:t>
            </a:r>
            <a:r>
              <a:rPr lang="en-GB" sz="2400" baseline="30000" dirty="0">
                <a:latin typeface="Trebuchet MS" pitchFamily="34" charset="0"/>
              </a:rPr>
              <a:t>(</a:t>
            </a:r>
            <a:r>
              <a:rPr lang="en-GB" sz="2400" baseline="30000" dirty="0" err="1">
                <a:latin typeface="Trebuchet MS" pitchFamily="34" charset="0"/>
              </a:rPr>
              <a:t>n+N</a:t>
            </a:r>
            <a:r>
              <a:rPr lang="en-GB" sz="2400" baseline="30000" dirty="0">
                <a:latin typeface="Trebuchet MS" pitchFamily="34" charset="0"/>
              </a:rPr>
              <a:t>)</a:t>
            </a:r>
            <a:r>
              <a:rPr lang="en-GB" sz="2400" dirty="0">
                <a:latin typeface="Trebuchet MS" pitchFamily="34" charset="0"/>
              </a:rPr>
              <a:t> = </a:t>
            </a:r>
            <a:r>
              <a:rPr lang="en-GB" sz="2400" dirty="0" err="1">
                <a:latin typeface="Trebuchet MS" pitchFamily="34" charset="0"/>
              </a:rPr>
              <a:t>Ae</a:t>
            </a:r>
            <a:r>
              <a:rPr lang="en-GB" sz="2400" baseline="30000" dirty="0" err="1">
                <a:latin typeface="Trebuchet MS" pitchFamily="34" charset="0"/>
              </a:rPr>
              <a:t>j</a:t>
            </a:r>
            <a:r>
              <a:rPr lang="el-GR" sz="2400" baseline="30000" dirty="0">
                <a:latin typeface="Calibri"/>
              </a:rPr>
              <a:t>ω</a:t>
            </a:r>
            <a:r>
              <a:rPr lang="en-GB" sz="2400" baseline="30000" dirty="0">
                <a:latin typeface="Trebuchet MS" pitchFamily="34" charset="0"/>
              </a:rPr>
              <a:t>n</a:t>
            </a:r>
            <a:r>
              <a:rPr lang="en-GB" sz="2400" dirty="0">
                <a:latin typeface="Trebuchet MS" pitchFamily="34" charset="0"/>
              </a:rPr>
              <a:t> . </a:t>
            </a:r>
            <a:r>
              <a:rPr lang="en-GB" sz="2400" dirty="0" err="1">
                <a:latin typeface="Trebuchet MS" pitchFamily="34" charset="0"/>
              </a:rPr>
              <a:t>e</a:t>
            </a:r>
            <a:r>
              <a:rPr lang="en-GB" sz="2400" baseline="30000" dirty="0" err="1">
                <a:latin typeface="Trebuchet MS" pitchFamily="34" charset="0"/>
              </a:rPr>
              <a:t>j</a:t>
            </a:r>
            <a:r>
              <a:rPr lang="el-GR" sz="2400" baseline="30000" dirty="0">
                <a:latin typeface="Calibri"/>
              </a:rPr>
              <a:t>ω</a:t>
            </a:r>
            <a:r>
              <a:rPr lang="en-GB" sz="2400" baseline="30000" dirty="0">
                <a:latin typeface="Trebuchet MS" pitchFamily="34" charset="0"/>
              </a:rPr>
              <a:t>N</a:t>
            </a:r>
            <a:r>
              <a:rPr lang="en-GB" sz="2400" dirty="0">
                <a:latin typeface="Trebuchet MS" pitchFamily="34" charset="0"/>
              </a:rPr>
              <a:t> = x[n]; </a:t>
            </a:r>
          </a:p>
          <a:p>
            <a:pPr marL="0" indent="0" algn="ctr">
              <a:lnSpc>
                <a:spcPct val="90000"/>
              </a:lnSpc>
              <a:buNone/>
            </a:pPr>
            <a:endParaRPr lang="en-GB" sz="2400" dirty="0">
              <a:latin typeface="Trebuchet MS" pitchFamily="34" charset="0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GB" sz="2400" dirty="0">
                <a:latin typeface="Trebuchet MS" pitchFamily="34" charset="0"/>
              </a:rPr>
              <a:t>Possible if:</a:t>
            </a:r>
          </a:p>
          <a:p>
            <a:pPr marL="0" indent="0" algn="ctr">
              <a:lnSpc>
                <a:spcPct val="90000"/>
              </a:lnSpc>
              <a:buNone/>
            </a:pPr>
            <a:endParaRPr lang="en-GB" sz="1400" dirty="0">
              <a:latin typeface="Trebuchet MS" pitchFamily="34" charset="0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GB" sz="2400" dirty="0">
                <a:latin typeface="Trebuchet MS" pitchFamily="34" charset="0"/>
              </a:rPr>
              <a:t> </a:t>
            </a:r>
            <a:r>
              <a:rPr lang="en-GB" sz="2800" dirty="0" err="1">
                <a:solidFill>
                  <a:srgbClr val="C00000"/>
                </a:solidFill>
                <a:latin typeface="Trebuchet MS" pitchFamily="34" charset="0"/>
              </a:rPr>
              <a:t>e</a:t>
            </a:r>
            <a:r>
              <a:rPr lang="en-GB" sz="2800" baseline="30000" dirty="0" err="1">
                <a:solidFill>
                  <a:srgbClr val="C00000"/>
                </a:solidFill>
                <a:latin typeface="Trebuchet MS" pitchFamily="34" charset="0"/>
              </a:rPr>
              <a:t>j</a:t>
            </a:r>
            <a:r>
              <a:rPr lang="el-GR" sz="2800" baseline="30000" dirty="0">
                <a:solidFill>
                  <a:srgbClr val="C00000"/>
                </a:solidFill>
                <a:latin typeface="Calibri"/>
              </a:rPr>
              <a:t>ω</a:t>
            </a:r>
            <a:r>
              <a:rPr lang="en-GB" sz="2800" baseline="30000" dirty="0">
                <a:solidFill>
                  <a:srgbClr val="C00000"/>
                </a:solidFill>
                <a:latin typeface="Trebuchet MS" pitchFamily="34" charset="0"/>
              </a:rPr>
              <a:t>N</a:t>
            </a:r>
            <a:r>
              <a:rPr lang="en-GB" sz="2800" dirty="0">
                <a:solidFill>
                  <a:srgbClr val="C00000"/>
                </a:solidFill>
                <a:latin typeface="Trebuchet MS" pitchFamily="34" charset="0"/>
              </a:rPr>
              <a:t> = 1</a:t>
            </a: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006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Periodicity of Discrete-Time Sinusoids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179512" y="1412776"/>
            <a:ext cx="8712968" cy="52565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Or 			</a:t>
            </a:r>
            <a:r>
              <a:rPr lang="en-GB" sz="2400" dirty="0" err="1">
                <a:latin typeface="Trebuchet MS" pitchFamily="34" charset="0"/>
              </a:rPr>
              <a:t>ωN</a:t>
            </a:r>
            <a:r>
              <a:rPr lang="en-GB" sz="2400" dirty="0">
                <a:latin typeface="Trebuchet MS" pitchFamily="34" charset="0"/>
              </a:rPr>
              <a:t> = 2</a:t>
            </a:r>
            <a:r>
              <a:rPr lang="el-GR" sz="2400" dirty="0">
                <a:latin typeface="Trebuchet MS" pitchFamily="34" charset="0"/>
              </a:rPr>
              <a:t>π</a:t>
            </a:r>
            <a:r>
              <a:rPr lang="en-GB" sz="2400" dirty="0">
                <a:latin typeface="Trebuchet MS" pitchFamily="34" charset="0"/>
              </a:rPr>
              <a:t>m or N = 2</a:t>
            </a:r>
            <a:r>
              <a:rPr lang="el-GR" sz="2400" dirty="0">
                <a:latin typeface="Trebuchet MS" pitchFamily="34" charset="0"/>
              </a:rPr>
              <a:t>π</a:t>
            </a:r>
            <a:r>
              <a:rPr lang="en-US" sz="2400" dirty="0">
                <a:latin typeface="Trebuchet MS" pitchFamily="34" charset="0"/>
              </a:rPr>
              <a:t>m</a:t>
            </a:r>
            <a:r>
              <a:rPr lang="en-GB" sz="2400" dirty="0">
                <a:latin typeface="Trebuchet MS" pitchFamily="34" charset="0"/>
              </a:rPr>
              <a:t>/</a:t>
            </a:r>
            <a:r>
              <a:rPr lang="el-GR" sz="2400" dirty="0">
                <a:latin typeface="Calibri"/>
              </a:rPr>
              <a:t>ω</a:t>
            </a: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Here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m and N should be integers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We can also write the above as:</a:t>
            </a:r>
          </a:p>
          <a:p>
            <a:pPr marL="0" indent="0" algn="ctr">
              <a:lnSpc>
                <a:spcPct val="90000"/>
              </a:lnSpc>
              <a:buClr>
                <a:srgbClr val="C00000"/>
              </a:buClr>
              <a:buNone/>
            </a:pPr>
            <a:r>
              <a:rPr lang="en-GB" sz="2200" dirty="0">
                <a:latin typeface="Trebuchet MS" pitchFamily="34" charset="0"/>
              </a:rPr>
              <a:t> </a:t>
            </a:r>
          </a:p>
          <a:p>
            <a:pPr marL="0" indent="0" algn="ctr">
              <a:lnSpc>
                <a:spcPct val="90000"/>
              </a:lnSpc>
              <a:buClr>
                <a:srgbClr val="C00000"/>
              </a:buClr>
              <a:buNone/>
            </a:pPr>
            <a:r>
              <a:rPr lang="el-GR" sz="2400" dirty="0">
                <a:latin typeface="Trebuchet MS" panose="020B0603020202020204" pitchFamily="34" charset="0"/>
              </a:rPr>
              <a:t>ω</a:t>
            </a:r>
            <a:r>
              <a:rPr lang="en-GB" sz="2400" dirty="0">
                <a:latin typeface="Trebuchet MS" panose="020B0603020202020204" pitchFamily="34" charset="0"/>
              </a:rPr>
              <a:t> = (2m/N) . </a:t>
            </a:r>
            <a:r>
              <a:rPr lang="el-GR" sz="2400" dirty="0">
                <a:latin typeface="Trebuchet MS" panose="020B0603020202020204" pitchFamily="34" charset="0"/>
              </a:rPr>
              <a:t>π</a:t>
            </a:r>
            <a:endParaRPr lang="en-GB" sz="2400" dirty="0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Therefore, a discrete-time sinusoid is periodic if its radian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frequency </a:t>
            </a:r>
            <a:r>
              <a:rPr lang="el-GR" sz="2200" dirty="0">
                <a:solidFill>
                  <a:srgbClr val="C00000"/>
                </a:solidFill>
                <a:latin typeface="Calibri"/>
              </a:rPr>
              <a:t>ω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 is a rational multiple (integer/integer) of </a:t>
            </a:r>
            <a:r>
              <a:rPr lang="el-GR" sz="2200" dirty="0">
                <a:solidFill>
                  <a:srgbClr val="C00000"/>
                </a:solidFill>
                <a:latin typeface="Trebuchet MS" pitchFamily="34" charset="0"/>
              </a:rPr>
              <a:t>π</a:t>
            </a:r>
            <a:endParaRPr lang="en-US" sz="2200" dirty="0">
              <a:solidFill>
                <a:srgbClr val="C00000"/>
              </a:solidFill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324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Periodicity of Discrete-Time Sinusoids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179512" y="908720"/>
            <a:ext cx="8712968" cy="57606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EXAMPLE: Is the sinusoid periodic? What is the fundamental period?</a:t>
            </a: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EBB3B9-FB76-3CFC-E6CB-16E5B6209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286744"/>
            <a:ext cx="7596901" cy="366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88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Periodicity of Discrete-Time Sinusoids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179512" y="908720"/>
            <a:ext cx="8712968" cy="57606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Periodic with fundamental period 12.</a:t>
            </a: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76872"/>
            <a:ext cx="7968555" cy="381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504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Periodicity of Discrete-Time Sinusoids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179512" y="908720"/>
            <a:ext cx="8712968" cy="57606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EXAMPLE: Is the sinusoid periodic? What is the fundamental period?</a:t>
            </a: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053333"/>
            <a:ext cx="2918745" cy="1023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5233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Periodicity of Discrete-Time Sinusoids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179512" y="908720"/>
            <a:ext cx="8712968" cy="57606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" y="2276872"/>
            <a:ext cx="706755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9352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Periodicity of Discrete-Time Sinusoids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179512" y="1124744"/>
            <a:ext cx="8712968" cy="5544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EXAMPLE: Is the sinusoid periodic? What is the fundamental period?</a:t>
            </a: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028950"/>
            <a:ext cx="2397615" cy="868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7044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Periodicity of Discrete-Time Sinusoids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179512" y="1124744"/>
            <a:ext cx="8712968" cy="5544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2462758"/>
            <a:ext cx="7381875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233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0" y="269776"/>
            <a:ext cx="91440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DT Sinusoids Frequency &amp; Rate of Oscillation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179512" y="908720"/>
            <a:ext cx="8712968" cy="57606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endParaRPr lang="en-GB" sz="2000" dirty="0">
              <a:latin typeface="Trebuchet MS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95" y="2204864"/>
            <a:ext cx="8694839" cy="180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439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0" y="188640"/>
            <a:ext cx="91440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DT Sinusoids Frequency &amp; Rate of Oscillation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179512" y="908720"/>
            <a:ext cx="8712968" cy="57606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endParaRPr lang="en-GB" sz="2000" dirty="0">
              <a:latin typeface="Trebuchet MS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9CFF32-8802-D62D-66A3-B5703FB88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9" y="1251071"/>
            <a:ext cx="9104762" cy="19619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A129EE-727D-2F5D-224C-5D5E3524F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6" y="3429000"/>
            <a:ext cx="8220001" cy="248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59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179512" y="908720"/>
            <a:ext cx="8712968" cy="57606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endParaRPr lang="en-GB" sz="2000" dirty="0">
              <a:latin typeface="Trebuchet MS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38144"/>
            <a:ext cx="9108505" cy="5775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3074"/>
          <p:cNvSpPr>
            <a:spLocks noGrp="1" noChangeArrowheads="1"/>
          </p:cNvSpPr>
          <p:nvPr>
            <p:ph type="title"/>
          </p:nvPr>
        </p:nvSpPr>
        <p:spPr>
          <a:xfrm>
            <a:off x="0" y="188640"/>
            <a:ext cx="91440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DT Sinusoids Frequency &amp; Rate of Oscillation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18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179512" y="1484784"/>
            <a:ext cx="8712968" cy="5184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Determine the fundamental period of the DT signal:</a:t>
            </a: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068960"/>
            <a:ext cx="3795851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3074"/>
          <p:cNvSpPr>
            <a:spLocks noGrp="1" noChangeArrowheads="1"/>
          </p:cNvSpPr>
          <p:nvPr>
            <p:ph type="title"/>
          </p:nvPr>
        </p:nvSpPr>
        <p:spPr>
          <a:xfrm>
            <a:off x="0" y="188640"/>
            <a:ext cx="91440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smtClean="0">
                <a:solidFill>
                  <a:srgbClr val="C00000"/>
                </a:solidFill>
                <a:latin typeface="Trebuchet MS" pitchFamily="34" charset="0"/>
              </a:rPr>
              <a:t>Problem-2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54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074"/>
          <p:cNvSpPr>
            <a:spLocks noGrp="1" noChangeArrowheads="1"/>
          </p:cNvSpPr>
          <p:nvPr>
            <p:ph type="title"/>
          </p:nvPr>
        </p:nvSpPr>
        <p:spPr>
          <a:xfrm>
            <a:off x="0" y="188640"/>
            <a:ext cx="91440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DT Sinusoids Frequency &amp; Rate of Oscillation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29" y="1124744"/>
            <a:ext cx="8652551" cy="5733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3075"/>
          <p:cNvSpPr txBox="1">
            <a:spLocks noChangeArrowheads="1"/>
          </p:cNvSpPr>
          <p:nvPr/>
        </p:nvSpPr>
        <p:spPr>
          <a:xfrm>
            <a:off x="179512" y="1124744"/>
            <a:ext cx="8712968" cy="5544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9045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790056"/>
            <a:ext cx="8229600" cy="85496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END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917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2961</TotalTime>
  <Words>490</Words>
  <Application>Microsoft Office PowerPoint</Application>
  <PresentationFormat>On-screen Show (4:3)</PresentationFormat>
  <Paragraphs>305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Cambria Math</vt:lpstr>
      <vt:lpstr>Trebuchet MS</vt:lpstr>
      <vt:lpstr>Wingdings</vt:lpstr>
      <vt:lpstr>Clarity</vt:lpstr>
      <vt:lpstr>important Signals – Discrete Time</vt:lpstr>
      <vt:lpstr>Discrete Time Unit Functions</vt:lpstr>
      <vt:lpstr>Discrete Time Unit Functions</vt:lpstr>
      <vt:lpstr>Problem-1</vt:lpstr>
      <vt:lpstr>Exponential Signals</vt:lpstr>
      <vt:lpstr>Exponential Signals</vt:lpstr>
      <vt:lpstr>Damped Complex Sinusoidal Exponentials</vt:lpstr>
      <vt:lpstr>Sinusoidal Exponential Harmonics</vt:lpstr>
      <vt:lpstr>Periodicity of Discrete-Time Sinusoids</vt:lpstr>
      <vt:lpstr>Periodicity of Discrete-Time Sinusoids</vt:lpstr>
      <vt:lpstr>Periodicity of Discrete-Time Sinusoids</vt:lpstr>
      <vt:lpstr>Periodicity of Discrete-Time Sinusoids</vt:lpstr>
      <vt:lpstr>Periodicity of Discrete-Time Sinusoids</vt:lpstr>
      <vt:lpstr>Periodicity of Discrete-Time Sinusoids</vt:lpstr>
      <vt:lpstr>Periodicity of Discrete-Time Sinusoids</vt:lpstr>
      <vt:lpstr>Periodicity of Discrete-Time Sinusoids</vt:lpstr>
      <vt:lpstr>DT Sinusoids Frequency &amp; Rate of Oscillation</vt:lpstr>
      <vt:lpstr>DT Sinusoids Frequency &amp; Rate of Oscillation</vt:lpstr>
      <vt:lpstr>DT Sinusoids Frequency &amp; Rate of Oscillation</vt:lpstr>
      <vt:lpstr>Problem-2</vt:lpstr>
      <vt:lpstr>DT Sinusoids Frequency &amp; Rate of Oscillation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Important Signals-DT</dc:title>
  <dc:creator>Salman</dc:creator>
  <cp:lastModifiedBy>dr sulman</cp:lastModifiedBy>
  <cp:revision>318</cp:revision>
  <dcterms:created xsi:type="dcterms:W3CDTF">2013-01-30T11:22:36Z</dcterms:created>
  <dcterms:modified xsi:type="dcterms:W3CDTF">2025-09-18T12:08:56Z</dcterms:modified>
</cp:coreProperties>
</file>