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88" r:id="rId3"/>
    <p:sldId id="289" r:id="rId4"/>
    <p:sldId id="291" r:id="rId5"/>
    <p:sldId id="295" r:id="rId6"/>
    <p:sldId id="293" r:id="rId7"/>
    <p:sldId id="294" r:id="rId8"/>
    <p:sldId id="290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69" autoAdjust="0"/>
  </p:normalViewPr>
  <p:slideViewPr>
    <p:cSldViewPr>
      <p:cViewPr varScale="1"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BED77-B220-4A5A-9735-1AC1F8EC5A67}" type="datetimeFigureOut">
              <a:rPr lang="en-US" smtClean="0"/>
              <a:t>28-Jan-26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E240-3117-4F57-8B47-7AD3AC81C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92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 smtClean="0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US" sz="12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1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𝜕𝜌</m:t>
                        </m:r>
                      </m:den>
                    </m:f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𝜕𝜌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12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∅</m:t>
                        </m:r>
                      </m:den>
                    </m:f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∅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1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1200" b="0" i="0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𝑡𝑎𝑛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𝑢</m:t>
                            </m:r>
                          </m:e>
                        </m:d>
                      </m:e>
                    </m:d>
                    <m:r>
                      <a:rPr lang="en-US" sz="1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/>
                      </a:rPr>
                      <m:t>[</m:t>
                    </m:r>
                    <m:r>
                      <a:rPr lang="en-US" sz="1200" b="0" i="1" smtClean="0">
                        <a:latin typeface="Cambria Math"/>
                      </a:rPr>
                      <m:t>𝑢</m:t>
                    </m:r>
                    <m:r>
                      <a:rPr lang="en-US" sz="12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1200" dirty="0">
                    <a:latin typeface="Trebuchet MS" pitchFamily="34" charset="0"/>
                  </a:rPr>
                  <a:t> are required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i="0" smtClean="0">
                    <a:latin typeface="Cambria Math"/>
                    <a:ea typeface="Cambria Math"/>
                  </a:rPr>
                  <a:t>𝜕</a:t>
                </a:r>
                <a:r>
                  <a:rPr lang="en-US" sz="1200" i="0" smtClean="0">
                    <a:latin typeface="Cambria Math"/>
                    <a:ea typeface="Cambria Math"/>
                  </a:rPr>
                  <a:t>/</a:t>
                </a:r>
                <a:r>
                  <a:rPr lang="en-US" sz="1200" i="0" smtClean="0">
                    <a:latin typeface="Cambria Math"/>
                    <a:ea typeface="Cambria Math"/>
                  </a:rPr>
                  <a:t>𝜕</a:t>
                </a:r>
                <a:r>
                  <a:rPr lang="en-US" sz="1200" b="0" i="0" smtClean="0">
                    <a:latin typeface="Cambria Math"/>
                    <a:ea typeface="Cambria Math"/>
                  </a:rPr>
                  <a:t>𝑥</a:t>
                </a:r>
                <a:r>
                  <a:rPr lang="en-US" sz="1200" b="0" i="0" smtClean="0">
                    <a:latin typeface="Cambria Math"/>
                  </a:rPr>
                  <a:t>=</a:t>
                </a:r>
                <a:r>
                  <a:rPr lang="en-US" sz="1200" b="0" i="0" smtClean="0">
                    <a:latin typeface="Cambria Math"/>
                    <a:ea typeface="Cambria Math"/>
                  </a:rPr>
                  <a:t>𝜕/𝜕𝜌  𝜕𝜌/𝜕𝑥</a:t>
                </a:r>
                <a:r>
                  <a:rPr lang="en-US" sz="1200" b="0" i="0" smtClean="0">
                    <a:latin typeface="Cambria Math"/>
                  </a:rPr>
                  <a:t>+</a:t>
                </a:r>
                <a:r>
                  <a:rPr lang="en-US" sz="1200" b="0" i="0" smtClean="0">
                    <a:latin typeface="Cambria Math"/>
                    <a:ea typeface="Cambria Math"/>
                  </a:rPr>
                  <a:t>𝜕/(𝜕∅)  (𝜕∅)/𝜕𝑥</a:t>
                </a:r>
                <a:r>
                  <a:rPr lang="en-US" sz="1200" b="0" i="0" smtClean="0">
                    <a:latin typeface="Cambria Math"/>
                    <a:ea typeface="Cambria Math"/>
                  </a:rPr>
                  <a:t>, </a:t>
                </a:r>
                <a:r>
                  <a:rPr lang="en-US" dirty="0" smtClean="0"/>
                  <a:t>and </a:t>
                </a:r>
                <a:r>
                  <a:rPr lang="en-US" sz="1200" b="0" i="0" smtClean="0">
                    <a:latin typeface="Cambria Math"/>
                  </a:rPr>
                  <a:t>𝑑</a:t>
                </a:r>
                <a:r>
                  <a:rPr lang="en-US" sz="1200" b="0" i="0" smtClean="0">
                    <a:latin typeface="Cambria Math"/>
                  </a:rPr>
                  <a:t>/</a:t>
                </a:r>
                <a:r>
                  <a:rPr lang="en-US" sz="1200" b="0" i="0" smtClean="0">
                    <a:latin typeface="Cambria Math"/>
                  </a:rPr>
                  <a:t>𝑑𝑥 [〖𝑡𝑎𝑛〗^(−1) (𝑢)]=1/(1+𝑢^2 )  𝑑/𝑑𝑥[𝑢]</a:t>
                </a:r>
                <a:r>
                  <a:rPr lang="en-US" sz="1200" dirty="0" smtClean="0">
                    <a:latin typeface="Trebuchet MS" pitchFamily="34" charset="0"/>
                  </a:rPr>
                  <a:t> are required</a:t>
                </a:r>
                <a:endParaRPr lang="en-US" sz="1200" dirty="0" smtClean="0">
                  <a:latin typeface="Trebuchet MS" pitchFamily="34" charset="0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E240-3117-4F57-8B47-7AD3AC81C6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94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10892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VECTOR CALCULUS I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 – Cartesian Coordinates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elements in length, area, and volume are useful in vector calculus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76400"/>
            <a:ext cx="5029200" cy="511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48000"/>
            <a:ext cx="36195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Differential displacement 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length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given by: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92" y="4572000"/>
            <a:ext cx="410950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normal areas</a:t>
            </a:r>
            <a:r>
              <a:rPr lang="en-US" sz="2200" dirty="0">
                <a:latin typeface="Trebuchet MS" pitchFamily="34" charset="0"/>
              </a:rPr>
              <a:t> are given by: 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volume</a:t>
            </a:r>
            <a:r>
              <a:rPr lang="en-US" sz="2200" dirty="0">
                <a:latin typeface="Trebuchet MS" pitchFamily="34" charset="0"/>
              </a:rPr>
              <a:t> is given by: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50" y="2905126"/>
            <a:ext cx="7560200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1371600"/>
            <a:ext cx="174307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27" y="2524125"/>
            <a:ext cx="2063673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30480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Differential Elements – Cartesian Coordinates </a:t>
            </a:r>
          </a:p>
        </p:txBody>
      </p:sp>
    </p:spTree>
    <p:extLst>
      <p:ext uri="{BB962C8B-B14F-4D97-AF65-F5344CB8AC3E}">
        <p14:creationId xmlns:p14="http://schemas.microsoft.com/office/powerpoint/2010/main" val="2981315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 –Cylindrical Coordinates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27432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displacement 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length</a:t>
            </a:r>
            <a:r>
              <a:rPr lang="en-US" sz="2200" dirty="0">
                <a:latin typeface="Trebuchet MS" pitchFamily="34" charset="0"/>
              </a:rPr>
              <a:t> is given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447800"/>
            <a:ext cx="5943600" cy="529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3368"/>
            <a:ext cx="4267200" cy="409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66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normal areas</a:t>
            </a:r>
            <a:r>
              <a:rPr lang="en-US" sz="2200" dirty="0">
                <a:latin typeface="Trebuchet MS" pitchFamily="34" charset="0"/>
              </a:rPr>
              <a:t> are given as: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volume</a:t>
            </a:r>
            <a:r>
              <a:rPr lang="en-US" sz="2200" dirty="0">
                <a:latin typeface="Trebuchet MS" pitchFamily="34" charset="0"/>
              </a:rPr>
              <a:t> is given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371599"/>
            <a:ext cx="2286000" cy="122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53" y="2819400"/>
            <a:ext cx="7677547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 –Cylindrical Coordinates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90800"/>
            <a:ext cx="2362200" cy="40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846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6803"/>
            <a:ext cx="6553200" cy="548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4876800" cy="44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 – Spherical Coordinates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27432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displacement 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length</a:t>
            </a:r>
            <a:r>
              <a:rPr lang="en-US" sz="2200" dirty="0">
                <a:latin typeface="Trebuchet MS" pitchFamily="34" charset="0"/>
              </a:rPr>
              <a:t> is given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18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normal areas</a:t>
            </a:r>
            <a:r>
              <a:rPr lang="en-US" sz="2200" dirty="0">
                <a:latin typeface="Trebuchet MS" pitchFamily="34" charset="0"/>
              </a:rPr>
              <a:t> are: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Differential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volume</a:t>
            </a:r>
            <a:r>
              <a:rPr lang="en-US" sz="2200" dirty="0">
                <a:latin typeface="Trebuchet MS" pitchFamily="34" charset="0"/>
              </a:rPr>
              <a:t>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125" y="2917602"/>
            <a:ext cx="7491875" cy="394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1295400"/>
            <a:ext cx="294467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53" y="2590800"/>
            <a:ext cx="3558547" cy="50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 – Spherical Coordinates</a:t>
            </a:r>
          </a:p>
        </p:txBody>
      </p:sp>
    </p:spTree>
    <p:extLst>
      <p:ext uri="{BB962C8B-B14F-4D97-AF65-F5344CB8AC3E}">
        <p14:creationId xmlns:p14="http://schemas.microsoft.com/office/powerpoint/2010/main" val="2255874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dirty="0">
                <a:latin typeface="Trebuchet MS" pitchFamily="34" charset="0"/>
              </a:rPr>
              <a:t>These differential elements are very important as they will be referred to again and again throughout the course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dirty="0">
                <a:latin typeface="Trebuchet MS" pitchFamily="34" charset="0"/>
              </a:rPr>
              <a:t>The student is encouraged to learn to derive them from the figures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Differential Elements</a:t>
            </a:r>
          </a:p>
        </p:txBody>
      </p:sp>
    </p:spTree>
    <p:extLst>
      <p:ext uri="{BB962C8B-B14F-4D97-AF65-F5344CB8AC3E}">
        <p14:creationId xmlns:p14="http://schemas.microsoft.com/office/powerpoint/2010/main" val="703088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Integral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Concept of integration will now be extended to cases when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integrand involves a vector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By a line we mean the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path in space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b="1" dirty="0">
                <a:latin typeface="Trebuchet MS" pitchFamily="34" charset="0"/>
              </a:rPr>
              <a:t>line integral of A</a:t>
            </a:r>
            <a:r>
              <a:rPr lang="en-US" sz="2200" dirty="0">
                <a:latin typeface="Trebuchet MS" pitchFamily="34" charset="0"/>
              </a:rPr>
              <a:t> along curve </a:t>
            </a:r>
            <a:r>
              <a:rPr lang="en-US" sz="2200" i="1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is the integral of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tangential component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along curve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Also called line integral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around </a:t>
            </a:r>
            <a:r>
              <a:rPr lang="en-US" sz="2200" i="1" dirty="0">
                <a:latin typeface="Trebuchet MS" pitchFamily="34" charset="0"/>
              </a:rPr>
              <a:t>L (shown in figure on next slide)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244" y="4419600"/>
            <a:ext cx="329635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97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Line Integral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the path of integration is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closed curve </a:t>
            </a:r>
            <a:r>
              <a:rPr lang="en-US" sz="2200" dirty="0">
                <a:latin typeface="Trebuchet MS" pitchFamily="34" charset="0"/>
              </a:rPr>
              <a:t>– the line integral becomes a closed contour integral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This is called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circulation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around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L</a:t>
            </a:r>
            <a:endParaRPr lang="en-GB" sz="2200" i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3429000"/>
            <a:ext cx="4341003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05000"/>
            <a:ext cx="1409700" cy="108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081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Surface Integral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Given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vector field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, continuous in a region containing the smooth surface 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, the surface integral or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flux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through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S</a:t>
            </a:r>
            <a:r>
              <a:rPr lang="en-US" sz="2200" i="1" dirty="0">
                <a:latin typeface="Trebuchet MS" pitchFamily="34" charset="0"/>
              </a:rPr>
              <a:t> i</a:t>
            </a:r>
            <a:r>
              <a:rPr lang="en-US" sz="2200" dirty="0">
                <a:latin typeface="Trebuchet MS" pitchFamily="34" charset="0"/>
              </a:rPr>
              <a:t>s:</a:t>
            </a:r>
            <a:endParaRPr lang="en-GB" sz="2200" i="1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36" y="2171700"/>
            <a:ext cx="499814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89" y="3276600"/>
            <a:ext cx="6300611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2179890"/>
            <a:ext cx="1800225" cy="102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35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Volume Integral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closed line path defines an open surface whereas a closed surface defines a volume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i="1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scalar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i="1" baseline="-25000" dirty="0" err="1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 the volume density of a certain quantity, then the volume integral of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over the volume 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physical meaning of a line, surface, or volume integral depends on the nature of the physical quantity represented by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or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For example,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line integral of an electric field</a:t>
            </a:r>
            <a:r>
              <a:rPr lang="en-GB" sz="2200" dirty="0">
                <a:latin typeface="Trebuchet MS" pitchFamily="34" charset="0"/>
              </a:rPr>
              <a:t> around a closed loop is equal to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voltage generated</a:t>
            </a:r>
            <a:r>
              <a:rPr lang="en-GB" sz="2200" dirty="0">
                <a:latin typeface="Trebuchet MS" pitchFamily="34" charset="0"/>
              </a:rPr>
              <a:t> in that loop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0"/>
            <a:ext cx="1157287" cy="107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386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DEL Operator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del operator, written as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𝛻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is 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vector differential operator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In Cartesian coordinates: 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This vector differential operator, otherwise known as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gradient operator</a:t>
                </a:r>
                <a:r>
                  <a:rPr lang="en-US" sz="2200" dirty="0">
                    <a:latin typeface="Trebuchet MS" pitchFamily="34" charset="0"/>
                  </a:rPr>
                  <a:t>, is not a vector in itself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But when it operates on a scalar function, it results in a vector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del operator will be used in defining different quantities in subsequent sections </a:t>
                </a: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  <a:blipFill>
                <a:blip r:embed="rId2"/>
                <a:stretch>
                  <a:fillRect l="-772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2438400"/>
            <a:ext cx="413493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16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DEL Operator – Cylindrical Coordinate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have: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Hence: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By substitution: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216" y="1447800"/>
            <a:ext cx="457098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614613"/>
            <a:ext cx="4095469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514975"/>
            <a:ext cx="4613193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408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DEL Operator – Spherical Coordinate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have: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Hence: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By substitution: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02990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590800"/>
            <a:ext cx="6443547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78" y="5715000"/>
            <a:ext cx="546382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791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Gradient of a Scalar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gradient of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scalar field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 a vector that represents both the magnitude and the direction of the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maximum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space rate of increase of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V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6" name="Picture 2" descr="http://upload.wikimedia.org/wikipedia/commons/thumb/0/0f/Gradient2.svg/300px-Gradient2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7974"/>
            <a:ext cx="653964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852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Gradient of a Scalar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Cartesian coordinates, we have: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Cylindrical coordinates: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Spherical coordinates: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574765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4815236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419725"/>
            <a:ext cx="5841598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31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04800"/>
                <a:ext cx="8229600" cy="914400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000" dirty="0">
                    <a:solidFill>
                      <a:srgbClr val="C00000"/>
                    </a:solidFill>
                    <a:latin typeface="Trebuchet MS" pitchFamily="34" charset="0"/>
                  </a:rPr>
                  <a:t>Fundamental Properties of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4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GB" sz="4000" i="1" dirty="0">
                  <a:solidFill>
                    <a:srgbClr val="C00000"/>
                  </a:solidFill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04800"/>
                <a:ext cx="8229600" cy="914400"/>
              </a:xfr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Magnitude of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equals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maximum rate of change</a:t>
                </a:r>
                <a:r>
                  <a:rPr lang="en-US" sz="2200" dirty="0">
                    <a:latin typeface="Trebuchet MS" pitchFamily="34" charset="0"/>
                  </a:rPr>
                  <a:t> in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per unit distance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200" b="1" i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points in the direction of the maximum rate of change in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i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200" b="1" i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at any point is perpendicular to the constant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surface that passes through that point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projection (or component) of </a:t>
                </a:r>
                <a14:m>
                  <m:oMath xmlns:m="http://schemas.openxmlformats.org/officeDocument/2006/math">
                    <m:r>
                      <a:rPr lang="en-US" sz="2200" b="1" i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in the direction of a unit vector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• </a:t>
                </a:r>
                <a:r>
                  <a:rPr lang="en-US" sz="2200" b="1" dirty="0">
                    <a:solidFill>
                      <a:srgbClr val="C00000"/>
                    </a:solidFill>
                    <a:latin typeface="Trebuchet MS" pitchFamily="34" charset="0"/>
                  </a:rPr>
                  <a:t>a</a:t>
                </a:r>
                <a:r>
                  <a:rPr lang="en-US" sz="2200" b="1" dirty="0">
                    <a:latin typeface="Trebuchet MS" pitchFamily="34" charset="0"/>
                  </a:rPr>
                  <a:t> </a:t>
                </a:r>
                <a:r>
                  <a:rPr lang="en-US" sz="2200" dirty="0">
                    <a:latin typeface="Trebuchet MS" pitchFamily="34" charset="0"/>
                  </a:rPr>
                  <a:t>and is called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directional derivative of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along </a:t>
                </a:r>
                <a:r>
                  <a:rPr lang="en-US" sz="2200" b="1" dirty="0">
                    <a:latin typeface="Trebuchet MS" pitchFamily="34" charset="0"/>
                  </a:rPr>
                  <a:t>a – R</a:t>
                </a:r>
                <a:r>
                  <a:rPr lang="en-US" sz="2200" dirty="0">
                    <a:latin typeface="Trebuchet MS" pitchFamily="34" charset="0"/>
                  </a:rPr>
                  <a:t>ate of change of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in the direction of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b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200" b="1" i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is said to be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scalar potential</a:t>
                </a:r>
                <a:r>
                  <a:rPr lang="en-US" sz="2200" dirty="0">
                    <a:latin typeface="Trebuchet MS" pitchFamily="34" charset="0"/>
                  </a:rPr>
                  <a:t> of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3"/>
                <a:stretch>
                  <a:fillRect l="-772" t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0839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surfaces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/>
                        <a:ea typeface="Cambria Math"/>
                      </a:rPr>
                      <m:t>r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0°, 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5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0°, 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20°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 ∅=60°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define a closed surface as shown below. Find the area BCGF.</a:t>
                </a:r>
                <a:endParaRPr lang="en-US" sz="2200" b="1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2"/>
                <a:stretch>
                  <a:fillRect l="-772" t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71699"/>
            <a:ext cx="5757863" cy="458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238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2918</TotalTime>
  <Words>656</Words>
  <Application>Microsoft Office PowerPoint</Application>
  <PresentationFormat>On-screen Show (4:3)</PresentationFormat>
  <Paragraphs>144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Trebuchet MS</vt:lpstr>
      <vt:lpstr>Wingdings</vt:lpstr>
      <vt:lpstr>Clarity</vt:lpstr>
      <vt:lpstr>VECTOR CALCULUS I</vt:lpstr>
      <vt:lpstr>Differential Elements – Cartesian Coordinates </vt:lpstr>
      <vt:lpstr>PowerPoint Presentation</vt:lpstr>
      <vt:lpstr>Differential Elements –Cylindrical Coordinates</vt:lpstr>
      <vt:lpstr>Differential Elements –Cylindrical Coordinates</vt:lpstr>
      <vt:lpstr>Differential Elements – Spherical Coordinates</vt:lpstr>
      <vt:lpstr>Differential Elements – Spherical Coordinates</vt:lpstr>
      <vt:lpstr>Differential Elements</vt:lpstr>
      <vt:lpstr>Line Integral</vt:lpstr>
      <vt:lpstr>Line Integral</vt:lpstr>
      <vt:lpstr>Surface Integral</vt:lpstr>
      <vt:lpstr>Volume Integral</vt:lpstr>
      <vt:lpstr>DEL Operator</vt:lpstr>
      <vt:lpstr>DEL Operator – Cylindrical Coordinate System</vt:lpstr>
      <vt:lpstr>DEL Operator – Spherical Coordinate System</vt:lpstr>
      <vt:lpstr>Gradient of a Scalar</vt:lpstr>
      <vt:lpstr>Gradient of a Scalar</vt:lpstr>
      <vt:lpstr>Fundamental Properties of ∇V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 Calculus I</dc:title>
  <dc:creator>Salman</dc:creator>
  <cp:lastModifiedBy>Salman Ghafoor</cp:lastModifiedBy>
  <cp:revision>384</cp:revision>
  <dcterms:created xsi:type="dcterms:W3CDTF">2006-08-16T00:00:00Z</dcterms:created>
  <dcterms:modified xsi:type="dcterms:W3CDTF">2026-01-28T05:57:34Z</dcterms:modified>
</cp:coreProperties>
</file>