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311" r:id="rId3"/>
    <p:sldId id="305" r:id="rId4"/>
    <p:sldId id="306" r:id="rId5"/>
    <p:sldId id="307" r:id="rId6"/>
    <p:sldId id="308" r:id="rId7"/>
    <p:sldId id="309" r:id="rId8"/>
    <p:sldId id="310" r:id="rId9"/>
    <p:sldId id="314" r:id="rId10"/>
    <p:sldId id="313" r:id="rId11"/>
    <p:sldId id="281" r:id="rId12"/>
    <p:sldId id="284" r:id="rId13"/>
    <p:sldId id="285" r:id="rId14"/>
    <p:sldId id="288" r:id="rId15"/>
    <p:sldId id="286" r:id="rId16"/>
    <p:sldId id="287" r:id="rId17"/>
    <p:sldId id="300" r:id="rId18"/>
    <p:sldId id="289" r:id="rId19"/>
    <p:sldId id="291" r:id="rId20"/>
    <p:sldId id="292" r:id="rId21"/>
    <p:sldId id="293" r:id="rId22"/>
    <p:sldId id="294" r:id="rId23"/>
    <p:sldId id="301" r:id="rId24"/>
    <p:sldId id="299" r:id="rId25"/>
    <p:sldId id="31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087" autoAdjust="0"/>
  </p:normalViewPr>
  <p:slideViewPr>
    <p:cSldViewPr>
      <p:cViewPr varScale="1">
        <p:scale>
          <a:sx n="76" d="100"/>
          <a:sy n="76" d="100"/>
        </p:scale>
        <p:origin x="1642"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4A5050-649F-4F44-92E6-A8617D2FBDB2}" type="datetimeFigureOut">
              <a:rPr lang="en-GB" smtClean="0"/>
              <a:t>15/09/2025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F072A3-8C67-426E-BBEF-2E085BDA5FA7}" type="slidenum">
              <a:rPr lang="en-GB" smtClean="0"/>
              <a:t>‹#›</a:t>
            </a:fld>
            <a:endParaRPr lang="en-GB"/>
          </a:p>
        </p:txBody>
      </p:sp>
    </p:spTree>
    <p:extLst>
      <p:ext uri="{BB962C8B-B14F-4D97-AF65-F5344CB8AC3E}">
        <p14:creationId xmlns:p14="http://schemas.microsoft.com/office/powerpoint/2010/main" val="1823795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en.wikipedia.org/wiki/Richard_Feynman"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math.suite101.com/article.cfm/an_explanation_of_pi" TargetMode="External"/><Relationship Id="rId5" Type="http://schemas.openxmlformats.org/officeDocument/2006/relationships/hyperlink" Target="http://math.suite101.com/article.cfm/important_mathematical_constants" TargetMode="External"/><Relationship Id="rId4" Type="http://schemas.openxmlformats.org/officeDocument/2006/relationships/hyperlink" Target="http://mathchaostheory.suite101.com/article.cfm/formulating_eulers_identity"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n.wikipedia.org/wiki/Frequency"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en.wikipedia.org/wiki/Radian" TargetMode="External"/><Relationship Id="rId5" Type="http://schemas.openxmlformats.org/officeDocument/2006/relationships/hyperlink" Target="http://en.wikipedia.org/wiki/Radians_per_second" TargetMode="External"/><Relationship Id="rId4" Type="http://schemas.openxmlformats.org/officeDocument/2006/relationships/hyperlink" Target="http://en.wikipedia.org/wiki/Hertz"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ln>
                  <a:solidFill>
                    <a:prstClr val="black"/>
                  </a:solidFill>
                </a:ln>
                <a:solidFill>
                  <a:prstClr val="white"/>
                </a:solidFill>
                <a:latin typeface="Symbol" pitchFamily="18" charset="2"/>
                <a:cs typeface="Microsoft Sans Serif" pitchFamily="34" charset="0"/>
              </a:rPr>
              <a:t>From:</a:t>
            </a:r>
            <a:r>
              <a:rPr lang="en-US" sz="1200" b="0" baseline="0" dirty="0">
                <a:ln>
                  <a:solidFill>
                    <a:prstClr val="black"/>
                  </a:solidFill>
                </a:ln>
                <a:solidFill>
                  <a:prstClr val="white"/>
                </a:solidFill>
                <a:latin typeface="Symbol" pitchFamily="18" charset="2"/>
                <a:cs typeface="Microsoft Sans Serif" pitchFamily="34" charset="0"/>
              </a:rPr>
              <a:t> http://betterexplained.com/articles/an-intuitive-guide-to-exponential-functions-e/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a:ln>
                <a:solidFill>
                  <a:prstClr val="black"/>
                </a:solidFill>
              </a:ln>
              <a:solidFill>
                <a:prstClr val="white"/>
              </a:solidFill>
              <a:latin typeface="Symbol" pitchFamily="18" charset="2"/>
              <a:cs typeface="Microsoft Sans Serif" pitchFamily="34" charset="0"/>
            </a:endParaRPr>
          </a:p>
          <a:p>
            <a:r>
              <a:rPr lang="en-US" sz="1200" b="1" dirty="0"/>
              <a:t>e is NOT Just a Number</a:t>
            </a:r>
          </a:p>
          <a:p>
            <a:endParaRPr lang="en-US" sz="1200" b="1" dirty="0"/>
          </a:p>
          <a:p>
            <a:r>
              <a:rPr lang="en-US" sz="1200" dirty="0"/>
              <a:t>Describing e as “a constant approximately 2.71828…” is like calling </a:t>
            </a:r>
            <a:r>
              <a:rPr lang="en-US" sz="1200" b="1" dirty="0"/>
              <a:t>pi</a:t>
            </a:r>
            <a:r>
              <a:rPr lang="en-US" sz="1200" dirty="0"/>
              <a:t> “an irrational number, approximately equal to 3.1415…”. Sure, it’s true, but you completely missed the point.</a:t>
            </a:r>
          </a:p>
          <a:p>
            <a:endParaRPr lang="en-US" sz="1200" b="1" dirty="0"/>
          </a:p>
          <a:p>
            <a:r>
              <a:rPr lang="en-US" sz="1200" b="1" dirty="0"/>
              <a:t>Pi is the ratio between circumference and diameter shared by all circles</a:t>
            </a:r>
            <a:r>
              <a:rPr lang="en-US" sz="1200" dirty="0"/>
              <a:t>. It is a fundamental ratio inherent in all circles and therefore impacts any calculation of circumference, area, volume, and surface area for circles, spheres, cylinders, and so on. Pi is important and shows all circles are related, not to mention the trigonometric functions derived from circles (sin, cos, tan).</a:t>
            </a:r>
          </a:p>
          <a:p>
            <a:endParaRPr lang="en-US" sz="1200" b="1" dirty="0"/>
          </a:p>
          <a:p>
            <a:r>
              <a:rPr lang="en-US" sz="1200" b="1" dirty="0"/>
              <a:t>e is the base rate of growth shared by all continually growing processes.</a:t>
            </a:r>
            <a:r>
              <a:rPr lang="en-US" sz="1200" dirty="0"/>
              <a:t> e lets you take a simple growth rate (where all change happens at the end of the year) and find the impact of compound, continuous growth, where every nanosecond (or faster) you are growing just a little bit. </a:t>
            </a:r>
          </a:p>
          <a:p>
            <a:endParaRPr lang="en-US" sz="1200" dirty="0"/>
          </a:p>
          <a:p>
            <a:r>
              <a:rPr lang="en-US" sz="1200" dirty="0"/>
              <a:t>e shows up whenever systems grow exponentially and continuously: population, radioactive decay, interest calculations, and more. Even jagged systems that don’t grow smoothly can be </a:t>
            </a:r>
            <a:r>
              <a:rPr lang="en-US" sz="1200" i="1" dirty="0"/>
              <a:t>approximated</a:t>
            </a:r>
            <a:r>
              <a:rPr lang="en-US" sz="1200" dirty="0"/>
              <a:t> by e.</a:t>
            </a:r>
          </a:p>
          <a:p>
            <a:endParaRPr lang="en-US" sz="1200" dirty="0"/>
          </a:p>
          <a:p>
            <a:r>
              <a:rPr lang="en-US" sz="1200" dirty="0"/>
              <a:t>Just like every number can be considered a “scaled” version of 1 (the base unit), every circle can be considered a “scaled” version of the unit circle (radius 1), and every rate of growth can be considered a “scaled” version of e (the “unit” rate of growth). So e is not an obscure, seemingly random number. </a:t>
            </a:r>
            <a:r>
              <a:rPr lang="en-US" sz="1200" b="1" dirty="0"/>
              <a:t>e represents the idea that all continually growing systems are scaled versions of a common rate.</a:t>
            </a:r>
            <a:endParaRPr lang="en-US" sz="1200" dirty="0"/>
          </a:p>
        </p:txBody>
      </p:sp>
      <p:sp>
        <p:nvSpPr>
          <p:cNvPr id="4" name="Slide Number Placeholder 3"/>
          <p:cNvSpPr>
            <a:spLocks noGrp="1"/>
          </p:cNvSpPr>
          <p:nvPr>
            <p:ph type="sldNum" sz="quarter" idx="10"/>
          </p:nvPr>
        </p:nvSpPr>
        <p:spPr/>
        <p:txBody>
          <a:bodyPr/>
          <a:lstStyle/>
          <a:p>
            <a:fld id="{17F072A3-8C67-426E-BBEF-2E085BDA5FA7}" type="slidenum">
              <a:rPr lang="en-GB" smtClean="0"/>
              <a:t>16</a:t>
            </a:fld>
            <a:endParaRPr lang="en-GB"/>
          </a:p>
        </p:txBody>
      </p:sp>
    </p:spTree>
    <p:extLst>
      <p:ext uri="{BB962C8B-B14F-4D97-AF65-F5344CB8AC3E}">
        <p14:creationId xmlns:p14="http://schemas.microsoft.com/office/powerpoint/2010/main" val="3521789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tooltip="Richard &#10;Feynman"/>
              </a:rPr>
              <a:t>Richard Feynman</a:t>
            </a:r>
            <a:r>
              <a:rPr lang="en-US" sz="1200" dirty="0"/>
              <a:t> called Euler's formula "our je</a:t>
            </a:r>
            <a:r>
              <a:rPr lang="en-US" sz="1200" u="none" dirty="0"/>
              <a:t>wel”</a:t>
            </a:r>
            <a:r>
              <a:rPr lang="en-US" sz="1200" dirty="0"/>
              <a:t> and "one of the most remarkable, almost astounding, formulas in all of mathematics.”</a:t>
            </a:r>
            <a:endParaRPr lang="en-US" sz="1200" b="1" kern="1200" dirty="0">
              <a:ln>
                <a:solidFill>
                  <a:prstClr val="black"/>
                </a:solidFill>
              </a:ln>
              <a:solidFill>
                <a:prstClr val="white"/>
              </a:solidFill>
              <a:latin typeface="Verdana" pitchFamily="34" charset="0"/>
              <a:ea typeface="+mn-ea"/>
              <a:cs typeface="Microsoft Sans Serif" pitchFamily="34" charset="0"/>
            </a:endParaRPr>
          </a:p>
          <a:p>
            <a:r>
              <a:rPr lang="en-US" sz="1200" b="0" kern="1200" dirty="0">
                <a:ln>
                  <a:solidFill>
                    <a:prstClr val="black"/>
                  </a:solidFill>
                </a:ln>
                <a:solidFill>
                  <a:prstClr val="white"/>
                </a:solidFill>
                <a:latin typeface="Verdana" pitchFamily="34" charset="0"/>
                <a:ea typeface="+mn-ea"/>
                <a:cs typeface="Microsoft Sans Serif" pitchFamily="34" charset="0"/>
              </a:rPr>
              <a:t>So</a:t>
            </a:r>
            <a:r>
              <a:rPr lang="en-US" sz="1200" b="0" kern="1200" baseline="0" dirty="0">
                <a:ln>
                  <a:solidFill>
                    <a:prstClr val="black"/>
                  </a:solidFill>
                </a:ln>
                <a:solidFill>
                  <a:prstClr val="white"/>
                </a:solidFill>
                <a:latin typeface="Verdana" pitchFamily="34" charset="0"/>
                <a:ea typeface="+mn-ea"/>
                <a:cs typeface="Microsoft Sans Serif" pitchFamily="34" charset="0"/>
              </a:rPr>
              <a:t> what’s so remarkable about this elegant mathematical formula. For one it combines in one equation, imaginary numbers, exponents, and trigonometric functions.</a:t>
            </a:r>
          </a:p>
          <a:p>
            <a:r>
              <a:rPr lang="en-US" sz="1200" b="1" kern="1200" baseline="0" dirty="0">
                <a:ln>
                  <a:solidFill>
                    <a:prstClr val="black"/>
                  </a:solidFill>
                </a:ln>
                <a:solidFill>
                  <a:prstClr val="white"/>
                </a:solidFill>
                <a:latin typeface="Verdana" pitchFamily="34" charset="0"/>
                <a:ea typeface="+mn-ea"/>
                <a:cs typeface="Microsoft Sans Serif" pitchFamily="34" charset="0"/>
              </a:rPr>
              <a:t>The following explanation is from: </a:t>
            </a:r>
            <a:r>
              <a:rPr lang="en-US" sz="1200" b="1" u="none" strike="noStrike" kern="1200" dirty="0">
                <a:solidFill>
                  <a:schemeClr val="tx1"/>
                </a:solidFill>
                <a:latin typeface="+mn-lt"/>
                <a:ea typeface="+mn-ea"/>
                <a:cs typeface="+mn-cs"/>
                <a:hlinkClick r:id="rId4"/>
              </a:rPr>
              <a:t>http://mathchaostheory.suite101.com/article.cfm/formulating_eulers_identity</a:t>
            </a:r>
            <a:r>
              <a:rPr lang="en-US" sz="1200" b="0" kern="1200" baseline="0" dirty="0">
                <a:ln>
                  <a:solidFill>
                    <a:prstClr val="black"/>
                  </a:solidFill>
                </a:ln>
                <a:solidFill>
                  <a:prstClr val="white"/>
                </a:solidFill>
                <a:latin typeface="Verdana" pitchFamily="34" charset="0"/>
                <a:ea typeface="+mn-ea"/>
                <a:cs typeface="Microsoft Sans Serif" pitchFamily="34" charset="0"/>
              </a:rPr>
              <a:t/>
            </a:r>
            <a:br>
              <a:rPr lang="en-US" sz="1200" b="0" kern="1200" baseline="0" dirty="0">
                <a:ln>
                  <a:solidFill>
                    <a:prstClr val="black"/>
                  </a:solidFill>
                </a:ln>
                <a:solidFill>
                  <a:prstClr val="white"/>
                </a:solidFill>
                <a:latin typeface="Verdana" pitchFamily="34" charset="0"/>
                <a:ea typeface="+mn-ea"/>
                <a:cs typeface="Microsoft Sans Serif" pitchFamily="34" charset="0"/>
              </a:rPr>
            </a:br>
            <a:r>
              <a:rPr lang="en-US" sz="1200" b="0" kern="1200" baseline="0" dirty="0">
                <a:ln>
                  <a:solidFill>
                    <a:prstClr val="black"/>
                  </a:solidFill>
                </a:ln>
                <a:solidFill>
                  <a:prstClr val="white"/>
                </a:solidFill>
                <a:latin typeface="Verdana" pitchFamily="34" charset="0"/>
                <a:ea typeface="+mn-ea"/>
                <a:cs typeface="Microsoft Sans Serif" pitchFamily="34" charset="0"/>
              </a:rPr>
              <a:t>One form of writing the Euler’s formula is </a:t>
            </a:r>
            <a:r>
              <a:rPr lang="en-US" sz="1200" b="0" i="1" kern="1200" baseline="0" dirty="0">
                <a:ln>
                  <a:solidFill>
                    <a:prstClr val="black"/>
                  </a:solidFill>
                </a:ln>
                <a:solidFill>
                  <a:prstClr val="white"/>
                </a:solidFill>
                <a:latin typeface="Verdana" pitchFamily="34" charset="0"/>
                <a:ea typeface="+mn-ea"/>
                <a:cs typeface="Microsoft Sans Serif" pitchFamily="34" charset="0"/>
              </a:rPr>
              <a:t>e^{j*pi} +1 =0.</a:t>
            </a:r>
            <a:endParaRPr lang="en-US" sz="1200" b="0" kern="1200" baseline="0" dirty="0">
              <a:ln>
                <a:solidFill>
                  <a:prstClr val="black"/>
                </a:solidFill>
              </a:ln>
              <a:solidFill>
                <a:prstClr val="white"/>
              </a:solidFill>
              <a:latin typeface="Verdana" pitchFamily="34" charset="0"/>
              <a:ea typeface="+mn-ea"/>
              <a:cs typeface="Microsoft Sans Serif" pitchFamily="34" charset="0"/>
            </a:endParaRPr>
          </a:p>
          <a:p>
            <a:r>
              <a:rPr lang="en-US" sz="1200" dirty="0"/>
              <a:t>The beauty of Euler's Identity arises from a number of directions. Most evidently, there is the sheer number of mathematical ideas being used in a single expression, resulting in the simplest possible answer - 0. Within the equation one finds themselves utilizing the standard algebraic ideas of addition (or subtraction depending on how it is written), multiplication, powers and mathematical equivalence. In addition, five of math's most </a:t>
            </a:r>
            <a:r>
              <a:rPr lang="en-US" sz="1200" dirty="0">
                <a:hlinkClick r:id="rId5"/>
              </a:rPr>
              <a:t>fundamental constants</a:t>
            </a:r>
            <a:r>
              <a:rPr lang="en-US" sz="1200" dirty="0"/>
              <a:t> find their values working together in a mysteriously interconnected way:</a:t>
            </a:r>
          </a:p>
          <a:p>
            <a:r>
              <a:rPr lang="en-US" sz="1200" i="1" dirty="0"/>
              <a:t>e</a:t>
            </a:r>
            <a:r>
              <a:rPr lang="en-US" sz="1200" dirty="0"/>
              <a:t> is Euler's number, with a value of roughly 2.718.</a:t>
            </a:r>
          </a:p>
          <a:p>
            <a:r>
              <a:rPr lang="en-US" sz="1200" i="1" dirty="0" err="1"/>
              <a:t>i</a:t>
            </a:r>
            <a:r>
              <a:rPr lang="en-US" sz="1200" dirty="0"/>
              <a:t>  is the Imaginary number, equivalent to the idea of the square root of negative one.</a:t>
            </a:r>
          </a:p>
          <a:p>
            <a:r>
              <a:rPr lang="en-US" sz="1200" i="1" dirty="0"/>
              <a:t>pi </a:t>
            </a:r>
            <a:r>
              <a:rPr lang="en-US" sz="1200" dirty="0"/>
              <a:t> is the well-known constant which refers to the simple, yet irrational relationship between a circle's circumference and diameter, with a value of approximately </a:t>
            </a:r>
            <a:r>
              <a:rPr lang="en-US" sz="1200" dirty="0">
                <a:hlinkClick r:id="rId6"/>
              </a:rPr>
              <a:t>3.14159</a:t>
            </a:r>
            <a:r>
              <a:rPr lang="en-US" sz="1200" dirty="0"/>
              <a:t>.</a:t>
            </a:r>
          </a:p>
          <a:p>
            <a:r>
              <a:rPr lang="en-US" sz="1200" dirty="0"/>
              <a:t>The other two</a:t>
            </a:r>
            <a:r>
              <a:rPr lang="en-US" sz="1200" baseline="0" dirty="0"/>
              <a:t> fundamental</a:t>
            </a:r>
            <a:r>
              <a:rPr lang="en-US" sz="1200" dirty="0"/>
              <a:t> constants at use here are 0 and 1 which are very useful, multipurpose constant which can be used in countless algebraic capacities.</a:t>
            </a:r>
          </a:p>
          <a:p>
            <a:r>
              <a:rPr lang="en-US" sz="1200" dirty="0"/>
              <a:t>The true beauty of Euler's Identity comes from the fact that, while the true nature of several of these constants continues to remain a mystery to mathematicians (though it is clear that they possess many real-world manifestations), within the confines of this equation they all work together in such a way that they interlock like pieces of a mathematical jigsaw puzzle, the end result of which has the mathematical traveler ending up right back where he began - at the journey's origin.</a:t>
            </a:r>
            <a:endParaRPr lang="en-US" sz="1200" b="0" dirty="0">
              <a:solidFill>
                <a:srgbClr val="FF0000"/>
              </a:solidFill>
            </a:endParaRPr>
          </a:p>
          <a:p>
            <a:r>
              <a:rPr lang="en-US" sz="1200" b="1" kern="1200" dirty="0">
                <a:ln>
                  <a:solidFill>
                    <a:prstClr val="black"/>
                  </a:solidFill>
                </a:ln>
                <a:solidFill>
                  <a:prstClr val="white"/>
                </a:solidFill>
                <a:latin typeface="Verdana" pitchFamily="34" charset="0"/>
                <a:ea typeface="+mn-ea"/>
                <a:cs typeface="Microsoft Sans Serif" pitchFamily="34" charset="0"/>
              </a:rPr>
              <a:t>A</a:t>
            </a:r>
            <a:r>
              <a:rPr lang="en-US" sz="1200" b="1" kern="1200" baseline="0" dirty="0">
                <a:ln>
                  <a:solidFill>
                    <a:prstClr val="black"/>
                  </a:solidFill>
                </a:ln>
                <a:solidFill>
                  <a:prstClr val="white"/>
                </a:solidFill>
                <a:latin typeface="Verdana" pitchFamily="34" charset="0"/>
                <a:ea typeface="+mn-ea"/>
                <a:cs typeface="Microsoft Sans Serif" pitchFamily="34" charset="0"/>
              </a:rPr>
              <a:t>n intuitive way of looking at Complex Exponential:</a:t>
            </a:r>
          </a:p>
          <a:p>
            <a:r>
              <a:rPr lang="en-US" sz="1200" b="0" kern="1200" dirty="0">
                <a:ln>
                  <a:solidFill>
                    <a:prstClr val="black"/>
                  </a:solidFill>
                </a:ln>
                <a:solidFill>
                  <a:prstClr val="white"/>
                </a:solidFill>
                <a:latin typeface="Verdana" pitchFamily="34" charset="0"/>
                <a:ea typeface="+mn-ea"/>
                <a:cs typeface="Microsoft Sans Serif" pitchFamily="34" charset="0"/>
              </a:rPr>
              <a:t>[</a:t>
            </a:r>
            <a:r>
              <a:rPr lang="en-US" sz="1200" b="0" i="1" kern="1200" dirty="0">
                <a:ln>
                  <a:solidFill>
                    <a:prstClr val="black"/>
                  </a:solidFill>
                </a:ln>
                <a:solidFill>
                  <a:prstClr val="white"/>
                </a:solidFill>
                <a:latin typeface="Verdana" pitchFamily="34" charset="0"/>
                <a:ea typeface="+mn-ea"/>
                <a:cs typeface="Microsoft Sans Serif" pitchFamily="34" charset="0"/>
              </a:rPr>
              <a:t>h</a:t>
            </a:r>
            <a:r>
              <a:rPr lang="en-US" sz="1200" b="0" i="1" kern="1200" baseline="0" dirty="0">
                <a:ln>
                  <a:solidFill>
                    <a:prstClr val="black"/>
                  </a:solidFill>
                </a:ln>
                <a:solidFill>
                  <a:prstClr val="white"/>
                </a:solidFill>
                <a:latin typeface="Verdana" pitchFamily="34" charset="0"/>
                <a:ea typeface="+mn-ea"/>
                <a:cs typeface="Microsoft Sans Serif" pitchFamily="34" charset="0"/>
              </a:rPr>
              <a:t>ttp://johnlawrenceaspden.blogspot.com/2009/10/ei-pi-1.html]</a:t>
            </a:r>
          </a:p>
          <a:p>
            <a:r>
              <a:rPr lang="en-US" sz="1200" dirty="0"/>
              <a:t>Complex numbers are arrows. They have direction and length.</a:t>
            </a:r>
            <a:br>
              <a:rPr lang="en-US" sz="1200" dirty="0"/>
            </a:br>
            <a:r>
              <a:rPr lang="en-US" sz="1200" dirty="0"/>
              <a:t>When you exponentiate something, you are growing it by a multiple of itself.</a:t>
            </a:r>
            <a:br>
              <a:rPr lang="en-US" sz="1200" dirty="0"/>
            </a:br>
            <a:r>
              <a:rPr lang="en-US" sz="1200" dirty="0" err="1"/>
              <a:t>e^t</a:t>
            </a:r>
            <a:r>
              <a:rPr lang="en-US" sz="1200" dirty="0"/>
              <a:t> is the number which 1 becomes after t seconds of smooth exponential growth.</a:t>
            </a:r>
            <a:br>
              <a:rPr lang="en-US" sz="1200" dirty="0"/>
            </a:br>
            <a:r>
              <a:rPr lang="en-US" sz="1200" dirty="0"/>
              <a:t>e^2t is the number which 1 becomes after t seconds of growing at twice that rate. </a:t>
            </a:r>
            <a:br>
              <a:rPr lang="en-US" sz="1200" dirty="0"/>
            </a:br>
            <a:r>
              <a:rPr lang="en-US" sz="1200" dirty="0"/>
              <a:t>e^(-t) is t seconds of growth in the opposite direction (a big thing gets smaller at a rate proportional to itself). (Otherwise known as exponential decay)</a:t>
            </a:r>
            <a:br>
              <a:rPr lang="en-US" sz="1200" dirty="0"/>
            </a:br>
            <a:r>
              <a:rPr lang="en-US" sz="1200" dirty="0"/>
              <a:t>But multiplication by a complex number can also involve turning.</a:t>
            </a:r>
            <a:br>
              <a:rPr lang="en-US" sz="1200" dirty="0"/>
            </a:br>
            <a:r>
              <a:rPr lang="en-US" sz="1200" dirty="0"/>
              <a:t>Consider </a:t>
            </a:r>
            <a:r>
              <a:rPr lang="en-US" sz="1200" dirty="0" err="1"/>
              <a:t>i</a:t>
            </a:r>
            <a:r>
              <a:rPr lang="en-US" sz="1200" dirty="0"/>
              <a:t>*9 -&gt; 9i </a:t>
            </a:r>
            <a:br>
              <a:rPr lang="en-US" sz="1200" dirty="0"/>
            </a:br>
            <a:r>
              <a:rPr lang="en-US" sz="1200" dirty="0"/>
              <a:t>The complex number 9 is an arrow pointing east length 9</a:t>
            </a:r>
            <a:br>
              <a:rPr lang="en-US" sz="1200" dirty="0"/>
            </a:br>
            <a:r>
              <a:rPr lang="en-US" sz="1200" dirty="0"/>
              <a:t>The complex number </a:t>
            </a:r>
            <a:r>
              <a:rPr lang="en-US" sz="1200" dirty="0" err="1"/>
              <a:t>i</a:t>
            </a:r>
            <a:r>
              <a:rPr lang="en-US" sz="1200" dirty="0"/>
              <a:t> is an arrow pointing north length 1</a:t>
            </a:r>
            <a:br>
              <a:rPr lang="en-US" sz="1200" dirty="0"/>
            </a:br>
            <a:r>
              <a:rPr lang="en-US" sz="1200" dirty="0"/>
              <a:t>Multiply them together and you get an arrow length 9 pointing north.</a:t>
            </a:r>
            <a:br>
              <a:rPr lang="en-US" sz="1200" dirty="0"/>
            </a:br>
            <a:r>
              <a:rPr lang="en-US" sz="1200" dirty="0"/>
              <a:t>Multiplication by </a:t>
            </a:r>
            <a:r>
              <a:rPr lang="en-US" sz="1200" dirty="0" err="1"/>
              <a:t>i</a:t>
            </a:r>
            <a:r>
              <a:rPr lang="en-US" sz="1200" dirty="0"/>
              <a:t> is the same as rotation through 90 degrees anticlockwise.</a:t>
            </a:r>
            <a:br>
              <a:rPr lang="en-US" sz="1200" dirty="0"/>
            </a:br>
            <a:r>
              <a:rPr lang="en-US" sz="1200" dirty="0"/>
              <a:t>What does it mean to grow at right angles to yourself?</a:t>
            </a:r>
            <a:br>
              <a:rPr lang="en-US" sz="1200" dirty="0"/>
            </a:br>
            <a:r>
              <a:rPr lang="en-US" sz="1200" dirty="0"/>
              <a:t>It means to turn. And because the direction you're growing in is always at right angles to the direction you're pointing in, you never get longer or shorter.</a:t>
            </a:r>
            <a:br>
              <a:rPr lang="en-US" sz="1200" dirty="0"/>
            </a:br>
            <a:r>
              <a:rPr lang="en-US" sz="1200" dirty="0"/>
              <a:t>So e^(it) is what happens after t seconds of turning anticlockwise.</a:t>
            </a:r>
            <a:br>
              <a:rPr lang="en-US" sz="1200" dirty="0"/>
            </a:br>
            <a:r>
              <a:rPr lang="en-US" sz="1200" dirty="0"/>
              <a:t>How fast are we turning? Well, our length is always 1, so the speed of turning is always 1. After t seconds, the tip of the turning arrow will have moved along an arc of length t.</a:t>
            </a:r>
            <a:br>
              <a:rPr lang="en-US" sz="1200" dirty="0"/>
            </a:br>
            <a:r>
              <a:rPr lang="en-US" sz="1200" dirty="0"/>
              <a:t>Once it's moved along an arc of length pi, the arrow is pointing in the opposite direction to where it started.</a:t>
            </a:r>
            <a:br>
              <a:rPr lang="en-US" sz="1200" dirty="0"/>
            </a:br>
            <a:r>
              <a:rPr lang="en-US" sz="1200" dirty="0"/>
              <a:t>An arrow length 1 pointing west is also known as -1.</a:t>
            </a:r>
            <a:br>
              <a:rPr lang="en-US" sz="1200" dirty="0"/>
            </a:br>
            <a:r>
              <a:rPr lang="en-US" sz="1200" dirty="0"/>
              <a:t>So e^(</a:t>
            </a:r>
            <a:r>
              <a:rPr lang="en-US" sz="1200" dirty="0" err="1"/>
              <a:t>i</a:t>
            </a:r>
            <a:r>
              <a:rPr lang="en-US" sz="1200" dirty="0"/>
              <a:t> pi) = -1.</a:t>
            </a:r>
            <a:br>
              <a:rPr lang="en-US" sz="1200" dirty="0"/>
            </a:br>
            <a:r>
              <a:rPr lang="en-US" sz="1200" dirty="0"/>
              <a:t>In fact e^(it) is where the turning arrow is after t seconds. It will have traced out an arc of length t.</a:t>
            </a:r>
            <a:br>
              <a:rPr lang="en-US" sz="1200" dirty="0"/>
            </a:br>
            <a:r>
              <a:rPr lang="en-US" sz="1200" dirty="0"/>
              <a:t>So e^(</a:t>
            </a:r>
            <a:r>
              <a:rPr lang="en-US" sz="1200" dirty="0" err="1"/>
              <a:t>i</a:t>
            </a:r>
            <a:r>
              <a:rPr lang="en-US" sz="1200" dirty="0"/>
              <a:t> pi/2) is an arrow pointing north. e^(</a:t>
            </a:r>
            <a:r>
              <a:rPr lang="en-US" sz="1200" dirty="0" err="1"/>
              <a:t>i</a:t>
            </a:r>
            <a:r>
              <a:rPr lang="en-US" sz="1200" dirty="0"/>
              <a:t> pi/2) = </a:t>
            </a:r>
            <a:r>
              <a:rPr lang="en-US" sz="1200" dirty="0" err="1"/>
              <a:t>i</a:t>
            </a:r>
            <a:r>
              <a:rPr lang="en-US" sz="1200" dirty="0"/>
              <a:t/>
            </a:r>
            <a:br>
              <a:rPr lang="en-US" sz="1200" dirty="0"/>
            </a:br>
            <a:r>
              <a:rPr lang="en-US" sz="1200" dirty="0"/>
              <a:t>More generally, if you resolve the turning arrow into a north arrow and an east arrow, the east component will be one side of a triangle with an angle of t radians and the north component will be the other.</a:t>
            </a:r>
            <a:br>
              <a:rPr lang="en-US" sz="1200" dirty="0"/>
            </a:br>
            <a:r>
              <a:rPr lang="en-US" sz="1200" dirty="0"/>
              <a:t>e^(</a:t>
            </a:r>
            <a:r>
              <a:rPr lang="en-US" sz="1200" dirty="0" err="1"/>
              <a:t>i</a:t>
            </a:r>
            <a:r>
              <a:rPr lang="en-US" sz="1200" dirty="0"/>
              <a:t> t) = cos t + </a:t>
            </a:r>
            <a:r>
              <a:rPr lang="en-US" sz="1200" dirty="0" err="1"/>
              <a:t>i</a:t>
            </a:r>
            <a:r>
              <a:rPr lang="en-US" sz="1200" dirty="0"/>
              <a:t> sin t. </a:t>
            </a:r>
            <a:endParaRPr lang="en-US" sz="1200" b="0" dirty="0">
              <a:solidFill>
                <a:srgbClr val="FF0000"/>
              </a:solidFill>
            </a:endParaRPr>
          </a:p>
          <a:p>
            <a:r>
              <a:rPr lang="en-US" sz="1200" b="0" dirty="0">
                <a:solidFill>
                  <a:srgbClr val="FF0000"/>
                </a:solidFill>
              </a:rPr>
              <a:t>Text </a:t>
            </a:r>
            <a:r>
              <a:rPr lang="en-US" sz="1200" b="0" dirty="0" err="1">
                <a:solidFill>
                  <a:srgbClr val="FF0000"/>
                </a:solidFill>
              </a:rPr>
              <a:t>Courtsey</a:t>
            </a:r>
            <a:r>
              <a:rPr lang="en-US" sz="1200" b="0" dirty="0">
                <a:solidFill>
                  <a:srgbClr val="FF0000"/>
                </a:solidFill>
              </a:rPr>
              <a:t> of Dr Junaid Qadir</a:t>
            </a:r>
          </a:p>
        </p:txBody>
      </p:sp>
      <p:sp>
        <p:nvSpPr>
          <p:cNvPr id="4" name="Slide Number Placeholder 3"/>
          <p:cNvSpPr>
            <a:spLocks noGrp="1"/>
          </p:cNvSpPr>
          <p:nvPr>
            <p:ph type="sldNum" sz="quarter" idx="10"/>
          </p:nvPr>
        </p:nvSpPr>
        <p:spPr/>
        <p:txBody>
          <a:bodyPr/>
          <a:lstStyle/>
          <a:p>
            <a:fld id="{17F072A3-8C67-426E-BBEF-2E085BDA5FA7}" type="slidenum">
              <a:rPr lang="en-GB" smtClean="0"/>
              <a:t>18</a:t>
            </a:fld>
            <a:endParaRPr lang="en-GB"/>
          </a:p>
        </p:txBody>
      </p:sp>
    </p:spTree>
    <p:extLst>
      <p:ext uri="{BB962C8B-B14F-4D97-AF65-F5344CB8AC3E}">
        <p14:creationId xmlns:p14="http://schemas.microsoft.com/office/powerpoint/2010/main" val="1066667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0" fontAlgn="base" latinLnBrk="0" hangingPunct="0">
              <a:lnSpc>
                <a:spcPct val="100000"/>
              </a:lnSpc>
              <a:spcBef>
                <a:spcPct val="20000"/>
              </a:spcBef>
              <a:spcAft>
                <a:spcPct val="0"/>
              </a:spcAft>
              <a:buClr>
                <a:srgbClr val="FFCC00"/>
              </a:buClr>
              <a:buSzTx/>
              <a:buFont typeface="Wingdings" pitchFamily="2" charset="2"/>
              <a:buNone/>
              <a:tabLst/>
              <a:defRPr/>
            </a:pPr>
            <a:r>
              <a:rPr lang="en-US" sz="1200" b="1" dirty="0"/>
              <a:t>From www.dspdesignline.com:</a:t>
            </a:r>
          </a:p>
          <a:p>
            <a:pPr marL="285750" marR="0" lvl="0" indent="-285750" algn="l" defTabSz="914400" rtl="0" eaLnBrk="0" fontAlgn="base" latinLnBrk="0" hangingPunct="0">
              <a:lnSpc>
                <a:spcPct val="100000"/>
              </a:lnSpc>
              <a:spcBef>
                <a:spcPct val="20000"/>
              </a:spcBef>
              <a:spcAft>
                <a:spcPct val="0"/>
              </a:spcAft>
              <a:buClr>
                <a:srgbClr val="FFCC00"/>
              </a:buClr>
              <a:buSzTx/>
              <a:buFont typeface="Wingdings" pitchFamily="2" charset="2"/>
              <a:buNone/>
              <a:tabLst/>
              <a:defRPr/>
            </a:pPr>
            <a:r>
              <a:rPr lang="en-US" sz="1200" b="0" i="1" dirty="0"/>
              <a:t>[</a:t>
            </a:r>
            <a:r>
              <a:rPr lang="en-US" sz="1200" b="0" i="1" dirty="0">
                <a:latin typeface="Courier New" pitchFamily="49" charset="0"/>
                <a:cs typeface="Courier New" pitchFamily="49" charset="0"/>
              </a:rPr>
              <a:t>http://www.dspdesignline.com/howto/208403158]</a:t>
            </a:r>
            <a:endParaRPr lang="en-US" sz="1200" b="0" dirty="0">
              <a:latin typeface="Courier New" pitchFamily="49" charset="0"/>
              <a:cs typeface="Courier New" pitchFamily="49" charset="0"/>
            </a:endParaRPr>
          </a:p>
          <a:p>
            <a:pPr marL="285750" marR="0" lvl="0" indent="-285750" algn="l" defTabSz="914400" rtl="0" eaLnBrk="0" fontAlgn="base" latinLnBrk="0" hangingPunct="0">
              <a:lnSpc>
                <a:spcPct val="100000"/>
              </a:lnSpc>
              <a:spcBef>
                <a:spcPct val="20000"/>
              </a:spcBef>
              <a:spcAft>
                <a:spcPct val="0"/>
              </a:spcAft>
              <a:buClr>
                <a:srgbClr val="FFCC00"/>
              </a:buClr>
              <a:buSzTx/>
              <a:buFont typeface="Wingdings" pitchFamily="2" charset="2"/>
              <a:buNone/>
              <a:tabLst/>
              <a:defRPr/>
            </a:pPr>
            <a:endParaRPr lang="en-US" sz="1200" dirty="0"/>
          </a:p>
          <a:p>
            <a:pPr marL="285750" marR="0" lvl="0" indent="-285750" algn="l" defTabSz="914400" rtl="0" eaLnBrk="0" fontAlgn="base" latinLnBrk="0" hangingPunct="0">
              <a:lnSpc>
                <a:spcPct val="100000"/>
              </a:lnSpc>
              <a:spcBef>
                <a:spcPct val="20000"/>
              </a:spcBef>
              <a:spcAft>
                <a:spcPct val="0"/>
              </a:spcAft>
              <a:buClr>
                <a:srgbClr val="FFCC00"/>
              </a:buClr>
              <a:buSzTx/>
              <a:buFont typeface="Wingdings" pitchFamily="2" charset="2"/>
              <a:buNone/>
              <a:tabLst/>
              <a:defRPr/>
            </a:pPr>
            <a:r>
              <a:rPr lang="en-US" sz="1200" dirty="0"/>
              <a:t>That </a:t>
            </a:r>
            <a:r>
              <a:rPr lang="en-US" sz="1200" i="1" dirty="0"/>
              <a:t>e</a:t>
            </a:r>
            <a:r>
              <a:rPr lang="en-US" sz="1200" i="1" baseline="30000" dirty="0"/>
              <a:t>j2π</a:t>
            </a:r>
            <a:r>
              <a:rPr lang="en-US" sz="1200" i="1" baseline="30000" dirty="0" err="1"/>
              <a:t>f</a:t>
            </a:r>
            <a:r>
              <a:rPr lang="en-US" sz="1200" i="1" baseline="-25000" dirty="0" err="1"/>
              <a:t>o</a:t>
            </a:r>
            <a:r>
              <a:rPr lang="en-US" sz="1200" i="1" baseline="30000" dirty="0" err="1"/>
              <a:t>t</a:t>
            </a:r>
            <a:r>
              <a:rPr lang="en-US" sz="1200" dirty="0"/>
              <a:t> signal is not just mathematical mumbo jumbo! We can physically generate an </a:t>
            </a:r>
            <a:r>
              <a:rPr lang="en-US" sz="1200" i="1" dirty="0"/>
              <a:t>e</a:t>
            </a:r>
            <a:r>
              <a:rPr lang="en-US" sz="1200" i="1" baseline="30000" dirty="0"/>
              <a:t>j2π</a:t>
            </a:r>
            <a:r>
              <a:rPr lang="en-US" sz="1200" i="1" baseline="30000" dirty="0" err="1"/>
              <a:t>f</a:t>
            </a:r>
            <a:r>
              <a:rPr lang="en-US" sz="1200" i="1" baseline="-25000" dirty="0" err="1"/>
              <a:t>o</a:t>
            </a:r>
            <a:r>
              <a:rPr lang="en-US" sz="1200" i="1" baseline="30000" dirty="0" err="1"/>
              <a:t>t</a:t>
            </a:r>
            <a:r>
              <a:rPr lang="en-US" sz="1200" dirty="0"/>
              <a:t> signal and transmit it to a laboratory down the hall. All we need is</a:t>
            </a:r>
            <a:r>
              <a:rPr lang="en-US" sz="1200" baseline="0" dirty="0"/>
              <a:t> </a:t>
            </a:r>
            <a:r>
              <a:rPr lang="en-US" sz="1200" dirty="0"/>
              <a:t>two equal-amplitude sinusoidal signal generators, set to the same frequency </a:t>
            </a:r>
            <a:r>
              <a:rPr lang="en-US" sz="1200" i="1" dirty="0" err="1"/>
              <a:t>f</a:t>
            </a:r>
            <a:r>
              <a:rPr lang="en-US" sz="1200" baseline="-25000" dirty="0" err="1"/>
              <a:t>o</a:t>
            </a:r>
            <a:r>
              <a:rPr lang="en-US" sz="1200" dirty="0"/>
              <a:t>. (However, somehow we have to synchronize those two hardware generators so that their relative phase shift is fixed at 90°. Their outputs need to be orthogonal.) Next we connect coax cables to the generators' output connectors and run those two cables, labeled 'Cosine' for our cosine signal and 'Sine' for our sinewave signal, down the hall to their destination. In the other lab, if the continuous real signals were connected to the horizontal and vertical input channels of an oscilloscope, as shown at</a:t>
            </a:r>
            <a:r>
              <a:rPr lang="en-US" sz="1200" baseline="0" dirty="0"/>
              <a:t> http://i.cmpnet.com/dspdesignline/2008/06/lyons_pt2_4.gif</a:t>
            </a:r>
            <a:r>
              <a:rPr lang="en-US" sz="1200" dirty="0"/>
              <a:t>, we'd see a bright spot rotating counterclockwise in a circle on the scope's display. (Remembering, of course, to set the scope's Horizontal Sweep control to the 'External' position.) </a:t>
            </a:r>
          </a:p>
          <a:p>
            <a:pPr marL="285750" marR="0" lvl="0" indent="-285750" algn="l" defTabSz="914400" rtl="0" eaLnBrk="0" fontAlgn="base" latinLnBrk="0" hangingPunct="0">
              <a:lnSpc>
                <a:spcPct val="100000"/>
              </a:lnSpc>
              <a:spcBef>
                <a:spcPct val="20000"/>
              </a:spcBef>
              <a:spcAft>
                <a:spcPct val="0"/>
              </a:spcAft>
              <a:buClr>
                <a:srgbClr val="FFCC00"/>
              </a:buClr>
              <a:buSzTx/>
              <a:buFont typeface="Wingdings" pitchFamily="2" charset="2"/>
              <a:buNone/>
              <a:tabLst/>
              <a:defRPr/>
            </a:pPr>
            <a:endParaRPr lang="en-US" sz="1200" b="0" dirty="0">
              <a:solidFill>
                <a:srgbClr val="FF0000"/>
              </a:solidFill>
            </a:endParaRPr>
          </a:p>
          <a:p>
            <a:pPr marL="285750" marR="0" lvl="0" indent="-285750" algn="l" defTabSz="914400" rtl="0" eaLnBrk="0" fontAlgn="base" latinLnBrk="0" hangingPunct="0">
              <a:lnSpc>
                <a:spcPct val="100000"/>
              </a:lnSpc>
              <a:spcBef>
                <a:spcPct val="20000"/>
              </a:spcBef>
              <a:spcAft>
                <a:spcPct val="0"/>
              </a:spcAft>
              <a:buClr>
                <a:srgbClr val="FFCC00"/>
              </a:buClr>
              <a:buSzTx/>
              <a:buFont typeface="Wingdings" pitchFamily="2" charset="2"/>
              <a:buNone/>
              <a:tabLst/>
              <a:defRPr/>
            </a:pPr>
            <a:r>
              <a:rPr lang="en-US" sz="1200" b="0" dirty="0">
                <a:solidFill>
                  <a:srgbClr val="FF0000"/>
                </a:solidFill>
              </a:rPr>
              <a:t>%</a:t>
            </a:r>
            <a:r>
              <a:rPr lang="en-US" sz="1200" b="0" dirty="0" err="1">
                <a:solidFill>
                  <a:srgbClr val="FF0000"/>
                </a:solidFill>
              </a:rPr>
              <a:t>Matlab</a:t>
            </a:r>
            <a:r>
              <a:rPr lang="en-US" sz="1200" b="0" dirty="0">
                <a:solidFill>
                  <a:srgbClr val="FF0000"/>
                </a:solidFill>
              </a:rPr>
              <a:t> code for the</a:t>
            </a:r>
            <a:r>
              <a:rPr lang="en-US" sz="1200" b="0" baseline="0" dirty="0">
                <a:solidFill>
                  <a:srgbClr val="FF0000"/>
                </a:solidFill>
              </a:rPr>
              <a:t> above figure</a:t>
            </a:r>
            <a:endParaRPr lang="en-US" sz="1200" b="0" dirty="0">
              <a:solidFill>
                <a:srgbClr val="FF0000"/>
              </a:solidFill>
            </a:endParaRPr>
          </a:p>
          <a:p>
            <a:r>
              <a:rPr lang="en-US" sz="1200" kern="1200" baseline="0" dirty="0">
                <a:solidFill>
                  <a:schemeClr val="tx1"/>
                </a:solidFill>
                <a:latin typeface="+mn-lt"/>
                <a:ea typeface="+mn-ea"/>
                <a:cs typeface="+mn-cs"/>
              </a:rPr>
              <a:t>clear all;</a:t>
            </a:r>
          </a:p>
          <a:p>
            <a:r>
              <a:rPr lang="en-US" sz="1200" kern="1200" baseline="0" dirty="0" err="1">
                <a:solidFill>
                  <a:schemeClr val="tx1"/>
                </a:solidFill>
                <a:latin typeface="+mn-lt"/>
                <a:ea typeface="+mn-ea"/>
                <a:cs typeface="+mn-cs"/>
              </a:rPr>
              <a:t>clc</a:t>
            </a:r>
            <a:r>
              <a:rPr lang="en-US" sz="1200" kern="1200" baseline="0" dirty="0">
                <a:solidFill>
                  <a:schemeClr val="tx1"/>
                </a:solidFill>
                <a:latin typeface="+mn-lt"/>
                <a:ea typeface="+mn-ea"/>
                <a:cs typeface="+mn-cs"/>
              </a:rPr>
              <a:t>;</a:t>
            </a:r>
          </a:p>
          <a:p>
            <a:r>
              <a:rPr lang="en-US" sz="1200" kern="1200" baseline="0" dirty="0">
                <a:solidFill>
                  <a:schemeClr val="tx1"/>
                </a:solidFill>
                <a:latin typeface="+mn-lt"/>
                <a:ea typeface="+mn-ea"/>
                <a:cs typeface="+mn-cs"/>
              </a:rPr>
              <a:t> </a:t>
            </a:r>
          </a:p>
          <a:p>
            <a:r>
              <a:rPr lang="en-US" sz="1200" kern="1200" baseline="0" dirty="0">
                <a:solidFill>
                  <a:schemeClr val="tx1"/>
                </a:solidFill>
                <a:latin typeface="+mn-lt"/>
                <a:ea typeface="+mn-ea"/>
                <a:cs typeface="+mn-cs"/>
              </a:rPr>
              <a:t>A=1;</a:t>
            </a:r>
          </a:p>
          <a:p>
            <a:r>
              <a:rPr lang="en-US" sz="1200" kern="1200" baseline="0" dirty="0">
                <a:solidFill>
                  <a:schemeClr val="tx1"/>
                </a:solidFill>
                <a:latin typeface="+mn-lt"/>
                <a:ea typeface="+mn-ea"/>
                <a:cs typeface="+mn-cs"/>
              </a:rPr>
              <a:t>f0=1;</a:t>
            </a:r>
          </a:p>
          <a:p>
            <a:r>
              <a:rPr lang="en-US" sz="1200" kern="1200" baseline="0" dirty="0">
                <a:solidFill>
                  <a:schemeClr val="tx1"/>
                </a:solidFill>
                <a:latin typeface="+mn-lt"/>
                <a:ea typeface="+mn-ea"/>
                <a:cs typeface="+mn-cs"/>
              </a:rPr>
              <a:t>Phi=0;</a:t>
            </a:r>
          </a:p>
          <a:p>
            <a:r>
              <a:rPr lang="en-US" sz="1200" kern="1200" baseline="0" dirty="0">
                <a:solidFill>
                  <a:schemeClr val="tx1"/>
                </a:solidFill>
                <a:latin typeface="+mn-lt"/>
                <a:ea typeface="+mn-ea"/>
                <a:cs typeface="+mn-cs"/>
              </a:rPr>
              <a:t> </a:t>
            </a:r>
          </a:p>
          <a:p>
            <a:r>
              <a:rPr lang="en-US" sz="1200" kern="1200" baseline="0" dirty="0">
                <a:solidFill>
                  <a:schemeClr val="tx1"/>
                </a:solidFill>
                <a:latin typeface="+mn-lt"/>
                <a:ea typeface="+mn-ea"/>
                <a:cs typeface="+mn-cs"/>
              </a:rPr>
              <a:t>w=2*pi*f0;</a:t>
            </a:r>
          </a:p>
          <a:p>
            <a:r>
              <a:rPr lang="en-US" sz="1200" kern="1200" baseline="0" dirty="0" err="1">
                <a:solidFill>
                  <a:schemeClr val="tx1"/>
                </a:solidFill>
                <a:latin typeface="+mn-lt"/>
                <a:ea typeface="+mn-ea"/>
                <a:cs typeface="+mn-cs"/>
              </a:rPr>
              <a:t>phse</a:t>
            </a:r>
            <a:r>
              <a:rPr lang="en-US" sz="1200" kern="1200" baseline="0" dirty="0">
                <a:solidFill>
                  <a:schemeClr val="tx1"/>
                </a:solidFill>
                <a:latin typeface="+mn-lt"/>
                <a:ea typeface="+mn-ea"/>
                <a:cs typeface="+mn-cs"/>
              </a:rPr>
              <a:t>=Phi*pi/180;</a:t>
            </a:r>
          </a:p>
          <a:p>
            <a:r>
              <a:rPr lang="en-US" sz="1200" kern="1200" baseline="0" dirty="0" err="1">
                <a:solidFill>
                  <a:schemeClr val="tx1"/>
                </a:solidFill>
                <a:latin typeface="+mn-lt"/>
                <a:ea typeface="+mn-ea"/>
                <a:cs typeface="+mn-cs"/>
              </a:rPr>
              <a:t>i</a:t>
            </a:r>
            <a:r>
              <a:rPr lang="en-US" sz="1200" kern="1200" baseline="0" dirty="0">
                <a:solidFill>
                  <a:schemeClr val="tx1"/>
                </a:solidFill>
                <a:latin typeface="+mn-lt"/>
                <a:ea typeface="+mn-ea"/>
                <a:cs typeface="+mn-cs"/>
              </a:rPr>
              <a:t>=0;</a:t>
            </a:r>
          </a:p>
          <a:p>
            <a:r>
              <a:rPr lang="en-US" sz="1200" kern="1200" baseline="0" dirty="0">
                <a:solidFill>
                  <a:schemeClr val="tx1"/>
                </a:solidFill>
                <a:latin typeface="+mn-lt"/>
                <a:ea typeface="+mn-ea"/>
                <a:cs typeface="+mn-cs"/>
              </a:rPr>
              <a:t>for t=0.01:0.01:3</a:t>
            </a:r>
          </a:p>
          <a:p>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i</a:t>
            </a:r>
            <a:r>
              <a:rPr lang="en-US" sz="1200" kern="1200" baseline="0" dirty="0">
                <a:solidFill>
                  <a:schemeClr val="tx1"/>
                </a:solidFill>
                <a:latin typeface="+mn-lt"/>
                <a:ea typeface="+mn-ea"/>
                <a:cs typeface="+mn-cs"/>
              </a:rPr>
              <a:t>=i+1;</a:t>
            </a:r>
          </a:p>
          <a:p>
            <a:r>
              <a:rPr lang="en-US" sz="1200" kern="1200" baseline="0" dirty="0">
                <a:solidFill>
                  <a:schemeClr val="tx1"/>
                </a:solidFill>
                <a:latin typeface="+mn-lt"/>
                <a:ea typeface="+mn-ea"/>
                <a:cs typeface="+mn-cs"/>
              </a:rPr>
              <a:t>    y(</a:t>
            </a:r>
            <a:r>
              <a:rPr lang="en-US" sz="1200" kern="1200" baseline="0" dirty="0" err="1">
                <a:solidFill>
                  <a:schemeClr val="tx1"/>
                </a:solidFill>
                <a:latin typeface="+mn-lt"/>
                <a:ea typeface="+mn-ea"/>
                <a:cs typeface="+mn-cs"/>
              </a:rPr>
              <a:t>i</a:t>
            </a:r>
            <a:r>
              <a:rPr lang="en-US" sz="1200" kern="1200" baseline="0" dirty="0">
                <a:solidFill>
                  <a:schemeClr val="tx1"/>
                </a:solidFill>
                <a:latin typeface="+mn-lt"/>
                <a:ea typeface="+mn-ea"/>
                <a:cs typeface="+mn-cs"/>
              </a:rPr>
              <a:t>)=A*cos(w*</a:t>
            </a:r>
            <a:r>
              <a:rPr lang="en-US" sz="1200" kern="1200" baseline="0" dirty="0" err="1">
                <a:solidFill>
                  <a:schemeClr val="tx1"/>
                </a:solidFill>
                <a:latin typeface="+mn-lt"/>
                <a:ea typeface="+mn-ea"/>
                <a:cs typeface="+mn-cs"/>
              </a:rPr>
              <a:t>t+phse</a:t>
            </a:r>
            <a:r>
              <a:rPr lang="en-US" sz="1200" kern="1200" baseline="0" dirty="0">
                <a:solidFill>
                  <a:schemeClr val="tx1"/>
                </a:solidFill>
                <a:latin typeface="+mn-lt"/>
                <a:ea typeface="+mn-ea"/>
                <a:cs typeface="+mn-cs"/>
              </a:rPr>
              <a:t>);</a:t>
            </a:r>
          </a:p>
          <a:p>
            <a:r>
              <a:rPr lang="en-US" sz="1200" kern="1200" baseline="0" dirty="0">
                <a:solidFill>
                  <a:schemeClr val="tx1"/>
                </a:solidFill>
                <a:latin typeface="+mn-lt"/>
                <a:ea typeface="+mn-ea"/>
                <a:cs typeface="+mn-cs"/>
              </a:rPr>
              <a:t>    x(</a:t>
            </a:r>
            <a:r>
              <a:rPr lang="en-US" sz="1200" kern="1200" baseline="0" dirty="0" err="1">
                <a:solidFill>
                  <a:schemeClr val="tx1"/>
                </a:solidFill>
                <a:latin typeface="+mn-lt"/>
                <a:ea typeface="+mn-ea"/>
                <a:cs typeface="+mn-cs"/>
              </a:rPr>
              <a:t>i</a:t>
            </a:r>
            <a:r>
              <a:rPr lang="en-US" sz="1200" kern="1200" baseline="0" dirty="0">
                <a:solidFill>
                  <a:schemeClr val="tx1"/>
                </a:solidFill>
                <a:latin typeface="+mn-lt"/>
                <a:ea typeface="+mn-ea"/>
                <a:cs typeface="+mn-cs"/>
              </a:rPr>
              <a:t>)=A*sin(w*</a:t>
            </a:r>
            <a:r>
              <a:rPr lang="en-US" sz="1200" kern="1200" baseline="0" dirty="0" err="1">
                <a:solidFill>
                  <a:schemeClr val="tx1"/>
                </a:solidFill>
                <a:latin typeface="+mn-lt"/>
                <a:ea typeface="+mn-ea"/>
                <a:cs typeface="+mn-cs"/>
              </a:rPr>
              <a:t>t+phse</a:t>
            </a:r>
            <a:r>
              <a:rPr lang="en-US" sz="1200" kern="1200" baseline="0" dirty="0">
                <a:solidFill>
                  <a:schemeClr val="tx1"/>
                </a:solidFill>
                <a:latin typeface="+mn-lt"/>
                <a:ea typeface="+mn-ea"/>
                <a:cs typeface="+mn-cs"/>
              </a:rPr>
              <a:t>);</a:t>
            </a:r>
          </a:p>
          <a:p>
            <a:r>
              <a:rPr lang="en-US" sz="1200" kern="1200" baseline="0" dirty="0">
                <a:solidFill>
                  <a:schemeClr val="tx1"/>
                </a:solidFill>
                <a:latin typeface="+mn-lt"/>
                <a:ea typeface="+mn-ea"/>
                <a:cs typeface="+mn-cs"/>
              </a:rPr>
              <a:t>    z(</a:t>
            </a:r>
            <a:r>
              <a:rPr lang="en-US" sz="1200" kern="1200" baseline="0" dirty="0" err="1">
                <a:solidFill>
                  <a:schemeClr val="tx1"/>
                </a:solidFill>
                <a:latin typeface="+mn-lt"/>
                <a:ea typeface="+mn-ea"/>
                <a:cs typeface="+mn-cs"/>
              </a:rPr>
              <a:t>i</a:t>
            </a:r>
            <a:r>
              <a:rPr lang="en-US" sz="1200" kern="1200" baseline="0" dirty="0">
                <a:solidFill>
                  <a:schemeClr val="tx1"/>
                </a:solidFill>
                <a:latin typeface="+mn-lt"/>
                <a:ea typeface="+mn-ea"/>
                <a:cs typeface="+mn-cs"/>
              </a:rPr>
              <a:t>)=t;</a:t>
            </a:r>
          </a:p>
          <a:p>
            <a:r>
              <a:rPr lang="en-US" sz="1200" kern="1200" baseline="0" dirty="0">
                <a:solidFill>
                  <a:schemeClr val="tx1"/>
                </a:solidFill>
                <a:latin typeface="+mn-lt"/>
                <a:ea typeface="+mn-ea"/>
                <a:cs typeface="+mn-cs"/>
              </a:rPr>
              <a:t>    figure(1)</a:t>
            </a:r>
          </a:p>
          <a:p>
            <a:r>
              <a:rPr lang="en-US" sz="1200" kern="1200" baseline="0" dirty="0">
                <a:solidFill>
                  <a:schemeClr val="tx1"/>
                </a:solidFill>
                <a:latin typeface="+mn-lt"/>
                <a:ea typeface="+mn-ea"/>
                <a:cs typeface="+mn-cs"/>
              </a:rPr>
              <a:t>    plot3(</a:t>
            </a:r>
            <a:r>
              <a:rPr lang="en-US" sz="1200" kern="1200" baseline="0" dirty="0" err="1">
                <a:solidFill>
                  <a:schemeClr val="tx1"/>
                </a:solidFill>
                <a:latin typeface="+mn-lt"/>
                <a:ea typeface="+mn-ea"/>
                <a:cs typeface="+mn-cs"/>
              </a:rPr>
              <a:t>z,x,y</a:t>
            </a:r>
            <a:r>
              <a:rPr lang="en-US" sz="1200" kern="1200" baseline="0" dirty="0">
                <a:solidFill>
                  <a:schemeClr val="tx1"/>
                </a:solidFill>
                <a:latin typeface="+mn-lt"/>
                <a:ea typeface="+mn-ea"/>
                <a:cs typeface="+mn-cs"/>
              </a:rPr>
              <a:t>),</a:t>
            </a:r>
            <a:r>
              <a:rPr lang="en-US" sz="1200" kern="1200" baseline="0" dirty="0" err="1">
                <a:solidFill>
                  <a:schemeClr val="tx1"/>
                </a:solidFill>
                <a:latin typeface="+mn-lt"/>
                <a:ea typeface="+mn-ea"/>
                <a:cs typeface="+mn-cs"/>
              </a:rPr>
              <a:t>xlabel</a:t>
            </a:r>
            <a:r>
              <a:rPr lang="en-US" sz="1200" kern="1200" baseline="0" dirty="0">
                <a:solidFill>
                  <a:schemeClr val="tx1"/>
                </a:solidFill>
                <a:latin typeface="+mn-lt"/>
                <a:ea typeface="+mn-ea"/>
                <a:cs typeface="+mn-cs"/>
              </a:rPr>
              <a:t>('time'),</a:t>
            </a:r>
            <a:r>
              <a:rPr lang="en-US" sz="1200" kern="1200" baseline="0" dirty="0" err="1">
                <a:solidFill>
                  <a:schemeClr val="tx1"/>
                </a:solidFill>
                <a:latin typeface="+mn-lt"/>
                <a:ea typeface="+mn-ea"/>
                <a:cs typeface="+mn-cs"/>
              </a:rPr>
              <a:t>ylabel</a:t>
            </a:r>
            <a:r>
              <a:rPr lang="en-US" sz="1200" kern="1200" baseline="0" dirty="0">
                <a:solidFill>
                  <a:schemeClr val="tx1"/>
                </a:solidFill>
                <a:latin typeface="+mn-lt"/>
                <a:ea typeface="+mn-ea"/>
                <a:cs typeface="+mn-cs"/>
              </a:rPr>
              <a:t>('sin'),</a:t>
            </a:r>
            <a:r>
              <a:rPr lang="en-US" sz="1200" kern="1200" baseline="0" dirty="0" err="1">
                <a:solidFill>
                  <a:schemeClr val="tx1"/>
                </a:solidFill>
                <a:latin typeface="+mn-lt"/>
                <a:ea typeface="+mn-ea"/>
                <a:cs typeface="+mn-cs"/>
              </a:rPr>
              <a:t>zlabel</a:t>
            </a:r>
            <a:r>
              <a:rPr lang="en-US" sz="1200" kern="1200" baseline="0" dirty="0">
                <a:solidFill>
                  <a:schemeClr val="tx1"/>
                </a:solidFill>
                <a:latin typeface="+mn-lt"/>
                <a:ea typeface="+mn-ea"/>
                <a:cs typeface="+mn-cs"/>
              </a:rPr>
              <a:t>('cos');</a:t>
            </a:r>
          </a:p>
          <a:p>
            <a:r>
              <a:rPr lang="en-US" sz="1200" kern="1200" baseline="0" dirty="0">
                <a:solidFill>
                  <a:schemeClr val="tx1"/>
                </a:solidFill>
                <a:latin typeface="+mn-lt"/>
                <a:ea typeface="+mn-ea"/>
                <a:cs typeface="+mn-cs"/>
              </a:rPr>
              <a:t>end</a:t>
            </a:r>
          </a:p>
        </p:txBody>
      </p:sp>
      <p:sp>
        <p:nvSpPr>
          <p:cNvPr id="4" name="Slide Number Placeholder 3"/>
          <p:cNvSpPr>
            <a:spLocks noGrp="1"/>
          </p:cNvSpPr>
          <p:nvPr>
            <p:ph type="sldNum" sz="quarter" idx="10"/>
          </p:nvPr>
        </p:nvSpPr>
        <p:spPr/>
        <p:txBody>
          <a:bodyPr/>
          <a:lstStyle/>
          <a:p>
            <a:fld id="{17F072A3-8C67-426E-BBEF-2E085BDA5FA7}" type="slidenum">
              <a:rPr lang="en-GB" smtClean="0"/>
              <a:t>20</a:t>
            </a:fld>
            <a:endParaRPr lang="en-GB"/>
          </a:p>
        </p:txBody>
      </p:sp>
    </p:spTree>
    <p:extLst>
      <p:ext uri="{BB962C8B-B14F-4D97-AF65-F5344CB8AC3E}">
        <p14:creationId xmlns:p14="http://schemas.microsoft.com/office/powerpoint/2010/main" val="2565775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From Signal Processing First:</a:t>
            </a:r>
          </a:p>
          <a:p>
            <a:endParaRPr lang="en-US" dirty="0"/>
          </a:p>
          <a:p>
            <a:r>
              <a:rPr lang="en-US" dirty="0"/>
              <a:t>The inverse Euler’s formula</a:t>
            </a:r>
            <a:r>
              <a:rPr lang="en-US" baseline="0" dirty="0"/>
              <a:t> for cosine signals is cos (</a:t>
            </a:r>
            <a:r>
              <a:rPr lang="el-GR" baseline="0" dirty="0"/>
              <a:t>ϴ</a:t>
            </a:r>
            <a:r>
              <a:rPr lang="en-US" baseline="0" dirty="0"/>
              <a:t>) = ½*{ e^{j</a:t>
            </a:r>
            <a:r>
              <a:rPr lang="el-GR" baseline="0" dirty="0"/>
              <a:t>ϴ</a:t>
            </a:r>
            <a:r>
              <a:rPr lang="en-US" baseline="0" dirty="0"/>
              <a:t>) + e^{-j</a:t>
            </a:r>
            <a:r>
              <a:rPr lang="el-GR" baseline="0" dirty="0"/>
              <a:t>ϴ</a:t>
            </a:r>
            <a:r>
              <a:rPr lang="en-US" baseline="0" dirty="0"/>
              <a:t>)}. </a:t>
            </a:r>
          </a:p>
          <a:p>
            <a:endParaRPr lang="en-US" baseline="0" dirty="0"/>
          </a:p>
          <a:p>
            <a:r>
              <a:rPr lang="en-US" baseline="0" dirty="0"/>
              <a:t>Similarly, sine signal is sin (</a:t>
            </a:r>
            <a:r>
              <a:rPr lang="el-GR" baseline="0" dirty="0"/>
              <a:t>ϴ</a:t>
            </a:r>
            <a:r>
              <a:rPr lang="en-US" baseline="0" dirty="0"/>
              <a:t>) = 1/2j*{ e^{j</a:t>
            </a:r>
            <a:r>
              <a:rPr lang="el-GR" baseline="0" dirty="0"/>
              <a:t>ϴ</a:t>
            </a:r>
            <a:r>
              <a:rPr lang="en-US" baseline="0" dirty="0"/>
              <a:t>) - e^{-j</a:t>
            </a:r>
            <a:r>
              <a:rPr lang="el-GR" baseline="0" dirty="0"/>
              <a:t>ϴ</a:t>
            </a:r>
            <a:r>
              <a:rPr lang="en-US" baseline="0" dirty="0"/>
              <a:t>)}. </a:t>
            </a:r>
          </a:p>
          <a:p>
            <a:endParaRPr lang="en-US" baseline="0" dirty="0"/>
          </a:p>
          <a:p>
            <a:r>
              <a:rPr lang="en-US" baseline="0" dirty="0"/>
              <a:t>These formulas have an interesting interpretation. The real cosine signal with frequency </a:t>
            </a:r>
            <a:r>
              <a:rPr lang="el-GR" baseline="0" dirty="0"/>
              <a:t>ω</a:t>
            </a:r>
            <a:r>
              <a:rPr lang="en-US" baseline="0" dirty="0"/>
              <a:t> is actually composed of two complex exponential signals; one with positive frequency </a:t>
            </a:r>
            <a:r>
              <a:rPr lang="el-GR" baseline="0" dirty="0"/>
              <a:t>ω</a:t>
            </a:r>
            <a:r>
              <a:rPr lang="en-US" baseline="0" dirty="0"/>
              <a:t> and one with negative frequency –</a:t>
            </a:r>
            <a:r>
              <a:rPr lang="el-GR" baseline="0" dirty="0"/>
              <a:t>ω</a:t>
            </a:r>
            <a:r>
              <a:rPr lang="en-US" baseline="0" dirty="0"/>
              <a:t>. The complex amplitude of the positive frequency is ½*X and the complex amplitude of the negative frequency is ½* X* where X* is the complex conjugate of X. </a:t>
            </a:r>
            <a:endParaRPr lang="en-US" dirty="0"/>
          </a:p>
          <a:p>
            <a:endParaRPr lang="en-US" dirty="0"/>
          </a:p>
          <a:p>
            <a:r>
              <a:rPr lang="en-US" dirty="0"/>
              <a:t>From </a:t>
            </a:r>
            <a:r>
              <a:rPr lang="en-US" i="1" dirty="0"/>
              <a:t>[http://en.wikipedia.org/wiki/Negative_frequency]:</a:t>
            </a:r>
          </a:p>
          <a:p>
            <a:endParaRPr lang="en-US" dirty="0"/>
          </a:p>
          <a:p>
            <a:r>
              <a:rPr lang="en-US" dirty="0"/>
              <a:t>The concept of </a:t>
            </a:r>
            <a:r>
              <a:rPr lang="en-US" b="1" dirty="0"/>
              <a:t>negative and positive </a:t>
            </a:r>
            <a:r>
              <a:rPr lang="en-US" b="1" dirty="0">
                <a:hlinkClick r:id="rId3" tooltip="Frequency"/>
              </a:rPr>
              <a:t>frequency</a:t>
            </a:r>
            <a:r>
              <a:rPr lang="en-US" dirty="0"/>
              <a:t> can be as simple as a wheel rotating one way or the other way. A </a:t>
            </a:r>
            <a:r>
              <a:rPr lang="en-US" i="1" dirty="0"/>
              <a:t>signed value</a:t>
            </a:r>
            <a:r>
              <a:rPr lang="en-US" dirty="0"/>
              <a:t> of frequency indicates both the rate and direction of rotation. The rate is expressed in units such as revolutions (aka </a:t>
            </a:r>
            <a:r>
              <a:rPr lang="en-US" i="1" dirty="0"/>
              <a:t>cycles</a:t>
            </a:r>
            <a:r>
              <a:rPr lang="en-US" dirty="0"/>
              <a:t>) per second (</a:t>
            </a:r>
            <a:r>
              <a:rPr lang="en-US" dirty="0">
                <a:hlinkClick r:id="rId4" tooltip="Hertz"/>
              </a:rPr>
              <a:t>hertz</a:t>
            </a:r>
            <a:r>
              <a:rPr lang="en-US" dirty="0"/>
              <a:t>) or </a:t>
            </a:r>
            <a:r>
              <a:rPr lang="en-US" dirty="0">
                <a:hlinkClick r:id="rId5" tooltip="Radians per second"/>
              </a:rPr>
              <a:t>radians/second</a:t>
            </a:r>
            <a:r>
              <a:rPr lang="en-US" dirty="0"/>
              <a:t> (where 1 cycle corresponds to 2π </a:t>
            </a:r>
            <a:r>
              <a:rPr lang="en-US" dirty="0">
                <a:hlinkClick r:id="rId6" tooltip="Radian"/>
              </a:rPr>
              <a:t>radians</a:t>
            </a:r>
            <a:r>
              <a:rPr lang="en-US" dirty="0"/>
              <a:t>).</a:t>
            </a:r>
            <a:endParaRPr lang="en-US" baseline="0" dirty="0"/>
          </a:p>
        </p:txBody>
      </p:sp>
      <p:sp>
        <p:nvSpPr>
          <p:cNvPr id="4" name="Slide Number Placeholder 3"/>
          <p:cNvSpPr>
            <a:spLocks noGrp="1"/>
          </p:cNvSpPr>
          <p:nvPr>
            <p:ph type="sldNum" sz="quarter" idx="10"/>
          </p:nvPr>
        </p:nvSpPr>
        <p:spPr/>
        <p:txBody>
          <a:bodyPr/>
          <a:lstStyle/>
          <a:p>
            <a:fld id="{17F072A3-8C67-426E-BBEF-2E085BDA5FA7}" type="slidenum">
              <a:rPr lang="en-GB" smtClean="0"/>
              <a:t>21</a:t>
            </a:fld>
            <a:endParaRPr lang="en-GB"/>
          </a:p>
        </p:txBody>
      </p:sp>
    </p:spTree>
    <p:extLst>
      <p:ext uri="{BB962C8B-B14F-4D97-AF65-F5344CB8AC3E}">
        <p14:creationId xmlns:p14="http://schemas.microsoft.com/office/powerpoint/2010/main" val="3853957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A76790-EB5D-4C4D-A00D-6250CB7B18F0}" type="datetimeFigureOut">
              <a:rPr lang="en-GB" smtClean="0"/>
              <a:t>15/09/2025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A76790-EB5D-4C4D-A00D-6250CB7B18F0}" type="datetimeFigureOut">
              <a:rPr lang="en-GB" smtClean="0"/>
              <a:t>15/09/2025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A76790-EB5D-4C4D-A00D-6250CB7B18F0}" type="datetimeFigureOut">
              <a:rPr lang="en-GB" smtClean="0"/>
              <a:t>15/09/2025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A76790-EB5D-4C4D-A00D-6250CB7B18F0}" type="datetimeFigureOut">
              <a:rPr lang="en-GB" smtClean="0"/>
              <a:t>15/09/2025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A76790-EB5D-4C4D-A00D-6250CB7B18F0}" type="datetimeFigureOut">
              <a:rPr lang="en-GB" smtClean="0"/>
              <a:t>15/09/2025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2445AE2-D8B1-4736-BB1B-2B71B2A57B1D}"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A76790-EB5D-4C4D-A00D-6250CB7B18F0}" type="datetimeFigureOut">
              <a:rPr lang="en-GB" smtClean="0"/>
              <a:t>15/09/2025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76790-EB5D-4C4D-A00D-6250CB7B18F0}" type="datetimeFigureOut">
              <a:rPr lang="en-GB" smtClean="0"/>
              <a:t>15/09/2025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A76790-EB5D-4C4D-A00D-6250CB7B18F0}" type="datetimeFigureOut">
              <a:rPr lang="en-GB" smtClean="0"/>
              <a:t>15/09/2025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A76790-EB5D-4C4D-A00D-6250CB7B18F0}" type="datetimeFigureOut">
              <a:rPr lang="en-GB" smtClean="0"/>
              <a:t>15/09/2025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A76790-EB5D-4C4D-A00D-6250CB7B18F0}" type="datetimeFigureOut">
              <a:rPr lang="en-GB" smtClean="0"/>
              <a:t>15/09/2025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A76790-EB5D-4C4D-A00D-6250CB7B18F0}" type="datetimeFigureOut">
              <a:rPr lang="en-GB" smtClean="0"/>
              <a:t>15/09/2025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2A76790-EB5D-4C4D-A00D-6250CB7B18F0}" type="datetimeFigureOut">
              <a:rPr lang="en-GB" smtClean="0"/>
              <a:t>15/09/2025</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2445AE2-D8B1-4736-BB1B-2B71B2A57B1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420888"/>
            <a:ext cx="7772400" cy="1944216"/>
          </a:xfrm>
        </p:spPr>
        <p:txBody>
          <a:bodyPr>
            <a:noAutofit/>
          </a:bodyPr>
          <a:lstStyle/>
          <a:p>
            <a:r>
              <a:rPr lang="en-GB" dirty="0">
                <a:solidFill>
                  <a:srgbClr val="C00000"/>
                </a:solidFill>
                <a:latin typeface="Trebuchet MS" pitchFamily="34" charset="0"/>
              </a:rPr>
              <a:t>important</a:t>
            </a:r>
            <a:r>
              <a:rPr lang="en-GB" sz="5400" dirty="0">
                <a:solidFill>
                  <a:srgbClr val="C00000"/>
                </a:solidFill>
                <a:latin typeface="Trebuchet MS" pitchFamily="34" charset="0"/>
              </a:rPr>
              <a:t> Signals – Continuous Time </a:t>
            </a:r>
          </a:p>
        </p:txBody>
      </p:sp>
    </p:spTree>
    <p:extLst>
      <p:ext uri="{BB962C8B-B14F-4D97-AF65-F5344CB8AC3E}">
        <p14:creationId xmlns:p14="http://schemas.microsoft.com/office/powerpoint/2010/main" val="1639089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Motivation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196752"/>
            <a:ext cx="8712968" cy="54726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These signals occur frequently in nature</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They serve as </a:t>
            </a:r>
            <a:r>
              <a:rPr lang="en-GB" sz="2200" dirty="0">
                <a:solidFill>
                  <a:srgbClr val="C00000"/>
                </a:solidFill>
                <a:latin typeface="Trebuchet MS" pitchFamily="34" charset="0"/>
              </a:rPr>
              <a:t>basic building blocks</a:t>
            </a:r>
            <a:r>
              <a:rPr lang="en-GB" sz="2200" dirty="0">
                <a:latin typeface="Trebuchet MS" pitchFamily="34" charset="0"/>
              </a:rPr>
              <a:t> from which we can construct many other signals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Sinusoidal and periodic complex signals are used to describe the characteristics of many </a:t>
            </a:r>
            <a:r>
              <a:rPr lang="en-GB" sz="2200" dirty="0">
                <a:solidFill>
                  <a:srgbClr val="C00000"/>
                </a:solidFill>
                <a:latin typeface="Trebuchet MS" pitchFamily="34" charset="0"/>
              </a:rPr>
              <a:t>physical processes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Constructing signals in this way will allow us to examine and understand more deeply the properties of both signals and systems</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spTree>
    <p:extLst>
      <p:ext uri="{BB962C8B-B14F-4D97-AF65-F5344CB8AC3E}">
        <p14:creationId xmlns:p14="http://schemas.microsoft.com/office/powerpoint/2010/main" val="453916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Continuous Time Unit Step Function</a:t>
            </a:r>
            <a:endParaRPr lang="en-GB" sz="3600" dirty="0">
              <a:solidFill>
                <a:srgbClr val="C00000"/>
              </a:solidFill>
              <a:latin typeface="Trebuchet MS" pitchFamily="34" charset="0"/>
            </a:endParaRPr>
          </a:p>
        </p:txBody>
      </p:sp>
      <p:sp>
        <p:nvSpPr>
          <p:cNvPr id="96259" name="Rectangle 3075"/>
          <p:cNvSpPr>
            <a:spLocks noGrp="1" noChangeArrowheads="1"/>
          </p:cNvSpPr>
          <p:nvPr>
            <p:ph idx="1"/>
          </p:nvPr>
        </p:nvSpPr>
        <p:spPr>
          <a:xfrm>
            <a:off x="107504" y="1052736"/>
            <a:ext cx="8856984" cy="5688632"/>
          </a:xfrm>
        </p:spPr>
        <p:txBody>
          <a:bodyPr>
            <a:noAutofit/>
          </a:bodyPr>
          <a:lstStyle/>
          <a:p>
            <a:pPr>
              <a:lnSpc>
                <a:spcPct val="90000"/>
              </a:lnSpc>
              <a:buFont typeface="Wingdings" panose="05000000000000000000" pitchFamily="2" charset="2"/>
              <a:buChar char="Ø"/>
            </a:pPr>
            <a:r>
              <a:rPr lang="en-GB" sz="2200" dirty="0">
                <a:latin typeface="Trebuchet MS" pitchFamily="34" charset="0"/>
              </a:rPr>
              <a:t>A basic continuous-time signal unit step function:</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Note that </a:t>
            </a:r>
            <a:r>
              <a:rPr lang="en-GB" sz="2200" i="1" dirty="0">
                <a:latin typeface="Trebuchet MS" pitchFamily="34" charset="0"/>
              </a:rPr>
              <a:t>u</a:t>
            </a:r>
            <a:r>
              <a:rPr lang="en-GB" sz="2200" dirty="0">
                <a:latin typeface="Trebuchet MS" pitchFamily="34" charset="0"/>
              </a:rPr>
              <a:t>(</a:t>
            </a:r>
            <a:r>
              <a:rPr lang="en-GB" sz="2200" i="1" dirty="0">
                <a:latin typeface="Trebuchet MS" pitchFamily="34" charset="0"/>
              </a:rPr>
              <a:t>t</a:t>
            </a:r>
            <a:r>
              <a:rPr lang="en-GB" sz="2200" dirty="0">
                <a:latin typeface="Trebuchet MS" pitchFamily="34" charset="0"/>
              </a:rPr>
              <a:t>) is </a:t>
            </a:r>
            <a:r>
              <a:rPr lang="en-GB" sz="2200" dirty="0">
                <a:solidFill>
                  <a:srgbClr val="C00000"/>
                </a:solidFill>
                <a:latin typeface="Trebuchet MS" pitchFamily="34" charset="0"/>
              </a:rPr>
              <a:t>discontinuous at </a:t>
            </a:r>
            <a:r>
              <a:rPr lang="en-GB" sz="2200" i="1" dirty="0">
                <a:solidFill>
                  <a:srgbClr val="C00000"/>
                </a:solidFill>
                <a:latin typeface="Trebuchet MS" pitchFamily="34" charset="0"/>
              </a:rPr>
              <a:t>t</a:t>
            </a:r>
            <a:r>
              <a:rPr lang="en-GB" sz="2200" dirty="0">
                <a:solidFill>
                  <a:srgbClr val="C00000"/>
                </a:solidFill>
                <a:latin typeface="Trebuchet MS" pitchFamily="34" charset="0"/>
              </a:rPr>
              <a:t> = 0</a:t>
            </a:r>
          </a:p>
          <a:p>
            <a:pPr>
              <a:lnSpc>
                <a:spcPct val="90000"/>
              </a:lnSpc>
              <a:buFont typeface="Wingdings" panose="05000000000000000000" pitchFamily="2" charset="2"/>
              <a:buChar char="Ø"/>
            </a:pPr>
            <a:endParaRPr lang="en-GB" sz="2200" dirty="0">
              <a:solidFill>
                <a:srgbClr val="C00000"/>
              </a:solidFill>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unit step function will be very important in examination of the properties of the systems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500783"/>
            <a:ext cx="2198919" cy="776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372" y="2779498"/>
            <a:ext cx="2823804" cy="2161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9776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Continuous Time Unit Impulse Function</a:t>
            </a:r>
            <a:endParaRPr lang="en-GB" sz="3600" dirty="0">
              <a:solidFill>
                <a:srgbClr val="C00000"/>
              </a:solidFill>
              <a:latin typeface="Trebuchet MS" pitchFamily="34" charset="0"/>
            </a:endParaRPr>
          </a:p>
        </p:txBody>
      </p:sp>
      <mc:AlternateContent xmlns:mc="http://schemas.openxmlformats.org/markup-compatibility/2006" xmlns:a14="http://schemas.microsoft.com/office/drawing/2010/main">
        <mc:Choice Requires="a14">
          <p:sp>
            <p:nvSpPr>
              <p:cNvPr id="96259" name="Rectangle 3075"/>
              <p:cNvSpPr>
                <a:spLocks noGrp="1" noChangeArrowheads="1"/>
              </p:cNvSpPr>
              <p:nvPr>
                <p:ph idx="1"/>
              </p:nvPr>
            </p:nvSpPr>
            <p:spPr>
              <a:xfrm>
                <a:off x="144016" y="1052736"/>
                <a:ext cx="8892480" cy="5760640"/>
              </a:xfrm>
            </p:spPr>
            <p:txBody>
              <a:bodyPr>
                <a:noAutofit/>
              </a:bodyPr>
              <a:lstStyle/>
              <a:p>
                <a:pPr>
                  <a:lnSpc>
                    <a:spcPct val="90000"/>
                  </a:lnSpc>
                  <a:buFont typeface="Wingdings" panose="05000000000000000000" pitchFamily="2" charset="2"/>
                  <a:buChar char="Ø"/>
                </a:pPr>
                <a:r>
                  <a:rPr lang="en-GB" sz="2200" dirty="0">
                    <a:latin typeface="Trebuchet MS" pitchFamily="34" charset="0"/>
                  </a:rPr>
                  <a:t>Figure shows the CT unit impulse function </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buFont typeface="Wingdings" panose="05000000000000000000" pitchFamily="2" charset="2"/>
                  <a:buChar char="Ø"/>
                </a:pPr>
                <a:r>
                  <a:rPr lang="en-US" sz="2200" dirty="0">
                    <a:latin typeface="Trebuchet MS" panose="020B0603020202020204" pitchFamily="34" charset="0"/>
                  </a:rPr>
                  <a:t>We can visualize an impulse as a tall, narrow, rectangular pulse of unit area</a:t>
                </a:r>
              </a:p>
              <a:p>
                <a:pPr>
                  <a:buFont typeface="Wingdings" panose="05000000000000000000" pitchFamily="2" charset="2"/>
                  <a:buChar char="Ø"/>
                </a:pPr>
                <a:endParaRPr lang="en-US" sz="2200" dirty="0">
                  <a:latin typeface="Trebuchet MS" panose="020B0603020202020204" pitchFamily="34" charset="0"/>
                </a:endParaRPr>
              </a:p>
              <a:p>
                <a:pPr>
                  <a:buFont typeface="Wingdings" panose="05000000000000000000" pitchFamily="2" charset="2"/>
                  <a:buChar char="Ø"/>
                </a:pPr>
                <a:r>
                  <a:rPr lang="en-US" sz="2200" dirty="0">
                    <a:latin typeface="Trebuchet MS" panose="020B0603020202020204" pitchFamily="34" charset="0"/>
                  </a:rPr>
                  <a:t>The width of this rectangular pulse is a very small value </a:t>
                </a:r>
                <a:r>
                  <a:rPr lang="en-US" sz="2200" dirty="0">
                    <a:solidFill>
                      <a:srgbClr val="C00000"/>
                    </a:solidFill>
                    <a:latin typeface="Trebuchet MS" panose="020B0603020202020204" pitchFamily="34" charset="0"/>
                  </a:rPr>
                  <a:t>ε → 0</a:t>
                </a:r>
                <a:r>
                  <a:rPr lang="en-US" sz="2200" dirty="0">
                    <a:latin typeface="Trebuchet MS" panose="020B0603020202020204" pitchFamily="34" charset="0"/>
                  </a:rPr>
                  <a:t>, consequently, its height is a very large value </a:t>
                </a:r>
                <a:r>
                  <a:rPr lang="en-US" sz="2200" dirty="0">
                    <a:solidFill>
                      <a:srgbClr val="C00000"/>
                    </a:solidFill>
                    <a:latin typeface="Trebuchet MS" panose="020B0603020202020204" pitchFamily="34" charset="0"/>
                  </a:rPr>
                  <a:t>1/ε →</a:t>
                </a:r>
                <a14:m>
                  <m:oMath xmlns:m="http://schemas.openxmlformats.org/officeDocument/2006/math">
                    <m:r>
                      <a:rPr lang="en-US" b="0" i="0" smtClean="0">
                        <a:solidFill>
                          <a:srgbClr val="C00000"/>
                        </a:solidFill>
                        <a:latin typeface="Cambria Math"/>
                        <a:ea typeface="Cambria Math"/>
                      </a:rPr>
                      <m:t> </m:t>
                    </m:r>
                    <m:r>
                      <a:rPr lang="en-US" i="1" smtClean="0">
                        <a:solidFill>
                          <a:srgbClr val="C00000"/>
                        </a:solidFill>
                        <a:latin typeface="Cambria Math"/>
                        <a:ea typeface="Cambria Math"/>
                      </a:rPr>
                      <m:t>∞</m:t>
                    </m:r>
                  </m:oMath>
                </a14:m>
                <a:endParaRPr lang="en-GB" dirty="0">
                  <a:latin typeface="Trebuchet MS" pitchFamily="34" charset="0"/>
                </a:endParaRPr>
              </a:p>
              <a:p>
                <a:pPr>
                  <a:lnSpc>
                    <a:spcPct val="90000"/>
                  </a:lnSpc>
                </a:pPr>
                <a:endParaRPr lang="en-GB" sz="2000" dirty="0">
                  <a:latin typeface="Trebuchet MS" pitchFamily="34" charset="0"/>
                </a:endParaRPr>
              </a:p>
              <a:p>
                <a:pPr>
                  <a:lnSpc>
                    <a:spcPct val="90000"/>
                  </a:lnSpc>
                  <a:buFont typeface="Wingdings" panose="05000000000000000000" pitchFamily="2" charset="2"/>
                  <a:buChar char="Ø"/>
                </a:pPr>
                <a:endParaRPr lang="en-GB" sz="2000" dirty="0">
                  <a:latin typeface="Trebuchet MS" pitchFamily="34" charset="0"/>
                </a:endParaRPr>
              </a:p>
            </p:txBody>
          </p:sp>
        </mc:Choice>
        <mc:Fallback xmlns="">
          <p:sp>
            <p:nvSpPr>
              <p:cNvPr id="96259" name="Rectangle 3075"/>
              <p:cNvSpPr>
                <a:spLocks noGrp="1" noRot="1" noChangeAspect="1" noMove="1" noResize="1" noEditPoints="1" noAdjustHandles="1" noChangeArrowheads="1" noChangeShapeType="1" noTextEdit="1"/>
              </p:cNvSpPr>
              <p:nvPr>
                <p:ph idx="1"/>
              </p:nvPr>
            </p:nvSpPr>
            <p:spPr>
              <a:xfrm>
                <a:off x="144016" y="1052736"/>
                <a:ext cx="8892480" cy="5760640"/>
              </a:xfrm>
              <a:blipFill rotWithShape="1">
                <a:blip r:embed="rId2"/>
                <a:stretch>
                  <a:fillRect l="-480" t="-1270"/>
                </a:stretch>
              </a:blipFill>
            </p:spPr>
            <p:txBody>
              <a:bodyPr/>
              <a:lstStyle/>
              <a:p>
                <a:r>
                  <a:rPr lang="en-US">
                    <a:noFill/>
                  </a:rPr>
                  <a:t> </a:t>
                </a:r>
              </a:p>
            </p:txBody>
          </p:sp>
        </mc:Fallback>
      </mc:AlternateContent>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5" y="1576954"/>
            <a:ext cx="7344816" cy="2644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2860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Continuous Time Unit Impulse Function</a:t>
            </a:r>
            <a:endParaRPr lang="en-GB" sz="3600" dirty="0">
              <a:solidFill>
                <a:srgbClr val="C00000"/>
              </a:solidFill>
              <a:latin typeface="Trebuchet MS" pitchFamily="34" charset="0"/>
            </a:endParaRPr>
          </a:p>
        </p:txBody>
      </p:sp>
      <mc:AlternateContent xmlns:mc="http://schemas.openxmlformats.org/markup-compatibility/2006" xmlns:a14="http://schemas.microsoft.com/office/drawing/2010/main">
        <mc:Choice Requires="a14">
          <p:sp>
            <p:nvSpPr>
              <p:cNvPr id="96259" name="Rectangle 3075"/>
              <p:cNvSpPr>
                <a:spLocks noGrp="1" noChangeArrowheads="1"/>
              </p:cNvSpPr>
              <p:nvPr>
                <p:ph idx="1"/>
              </p:nvPr>
            </p:nvSpPr>
            <p:spPr>
              <a:xfrm>
                <a:off x="144016" y="1052736"/>
                <a:ext cx="8892480" cy="5760640"/>
              </a:xfrm>
            </p:spPr>
            <p:txBody>
              <a:bodyPr>
                <a:noAutofit/>
              </a:bodyPr>
              <a:lstStyle/>
              <a:p>
                <a:pPr>
                  <a:buClr>
                    <a:srgbClr val="C00000"/>
                  </a:buClr>
                  <a:buFont typeface="Wingdings" panose="05000000000000000000" pitchFamily="2" charset="2"/>
                  <a:buChar char="Ø"/>
                </a:pPr>
                <a:r>
                  <a:rPr lang="en-US" sz="2200" dirty="0">
                    <a:latin typeface="Trebuchet MS" panose="020B0603020202020204" pitchFamily="34" charset="0"/>
                  </a:rPr>
                  <a:t>A rectangular pulse with a width that has become infinitesimally small, a height that has become infinitely large, and an </a:t>
                </a:r>
                <a:r>
                  <a:rPr lang="en-US" sz="2200" dirty="0">
                    <a:solidFill>
                      <a:srgbClr val="C00000"/>
                    </a:solidFill>
                    <a:latin typeface="Trebuchet MS" panose="020B0603020202020204" pitchFamily="34" charset="0"/>
                  </a:rPr>
                  <a:t>overall area that has been maintained at unity</a:t>
                </a:r>
              </a:p>
              <a:p>
                <a:pPr>
                  <a:buClr>
                    <a:srgbClr val="C00000"/>
                  </a:buClr>
                  <a:buFont typeface="Wingdings" panose="05000000000000000000" pitchFamily="2" charset="2"/>
                  <a:buChar char="Ø"/>
                </a:pPr>
                <a:endParaRPr lang="en-US" sz="2200" dirty="0">
                  <a:latin typeface="Trebuchet MS" panose="020B0603020202020204" pitchFamily="34" charset="0"/>
                </a:endParaRPr>
              </a:p>
              <a:p>
                <a:pPr>
                  <a:buClr>
                    <a:srgbClr val="C00000"/>
                  </a:buClr>
                  <a:buFont typeface="Wingdings" panose="05000000000000000000" pitchFamily="2" charset="2"/>
                  <a:buChar char="Ø"/>
                </a:pPr>
                <a:r>
                  <a:rPr lang="en-US" sz="2200" dirty="0">
                    <a:latin typeface="Trebuchet MS" panose="020B0603020202020204" pitchFamily="34" charset="0"/>
                  </a:rPr>
                  <a:t>Thus δ(</a:t>
                </a:r>
                <a:r>
                  <a:rPr lang="en-US" sz="2200" i="1" dirty="0">
                    <a:latin typeface="Trebuchet MS" panose="020B0603020202020204" pitchFamily="34" charset="0"/>
                  </a:rPr>
                  <a:t>t</a:t>
                </a:r>
                <a:r>
                  <a:rPr lang="en-US" sz="2200" dirty="0">
                    <a:latin typeface="Trebuchet MS" panose="020B0603020202020204" pitchFamily="34" charset="0"/>
                  </a:rPr>
                  <a:t>) = 0 everywhere except at </a:t>
                </a:r>
                <a:r>
                  <a:rPr lang="en-US" sz="2200" i="1" dirty="0">
                    <a:latin typeface="Trebuchet MS" panose="020B0603020202020204" pitchFamily="34" charset="0"/>
                  </a:rPr>
                  <a:t>t </a:t>
                </a:r>
                <a:r>
                  <a:rPr lang="en-US" sz="2200" dirty="0">
                    <a:latin typeface="Trebuchet MS" panose="020B0603020202020204" pitchFamily="34" charset="0"/>
                  </a:rPr>
                  <a:t>= 0, where it is </a:t>
                </a:r>
                <a:r>
                  <a:rPr lang="en-US" sz="2200" dirty="0">
                    <a:solidFill>
                      <a:srgbClr val="C00000"/>
                    </a:solidFill>
                    <a:latin typeface="Trebuchet MS" panose="020B0603020202020204" pitchFamily="34" charset="0"/>
                  </a:rPr>
                  <a:t>undefined</a:t>
                </a:r>
              </a:p>
              <a:p>
                <a:pPr>
                  <a:buClr>
                    <a:srgbClr val="C00000"/>
                  </a:buClr>
                  <a:buFont typeface="Wingdings" panose="05000000000000000000" pitchFamily="2" charset="2"/>
                  <a:buChar char="Ø"/>
                </a:pPr>
                <a:endParaRPr lang="en-US" sz="2200" dirty="0">
                  <a:latin typeface="Trebuchet MS" panose="020B0603020202020204" pitchFamily="34" charset="0"/>
                </a:endParaRPr>
              </a:p>
              <a:p>
                <a:pPr>
                  <a:buClr>
                    <a:srgbClr val="C00000"/>
                  </a:buClr>
                  <a:buFont typeface="Wingdings" panose="05000000000000000000" pitchFamily="2" charset="2"/>
                  <a:buChar char="Ø"/>
                </a:pPr>
                <a:r>
                  <a:rPr lang="en-US" sz="2200" dirty="0">
                    <a:latin typeface="Trebuchet MS" panose="020B0603020202020204" pitchFamily="34" charset="0"/>
                  </a:rPr>
                  <a:t>For this reason, a unit impulse is represented by the spear-like symbol</a:t>
                </a:r>
              </a:p>
              <a:p>
                <a:pPr>
                  <a:buClr>
                    <a:srgbClr val="C00000"/>
                  </a:buClr>
                  <a:buFont typeface="Wingdings" panose="05000000000000000000" pitchFamily="2" charset="2"/>
                  <a:buChar char="Ø"/>
                </a:pPr>
                <a:endParaRPr lang="en-US" sz="2200" dirty="0">
                  <a:latin typeface="Trebuchet MS" panose="020B0603020202020204" pitchFamily="34" charset="0"/>
                </a:endParaRPr>
              </a:p>
              <a:p>
                <a:pPr>
                  <a:buClr>
                    <a:srgbClr val="C00000"/>
                  </a:buClr>
                  <a:buFont typeface="Wingdings" panose="05000000000000000000" pitchFamily="2" charset="2"/>
                  <a:buChar char="Ø"/>
                </a:pPr>
                <a:r>
                  <a:rPr lang="en-US" sz="2200" dirty="0">
                    <a:latin typeface="Trebuchet MS" panose="020B0603020202020204" pitchFamily="34" charset="0"/>
                  </a:rPr>
                  <a:t>Multiplication of a CT function </a:t>
                </a:r>
                <a:r>
                  <a:rPr lang="en-US" sz="2200" i="1" dirty="0">
                    <a:latin typeface="Trebuchet MS" panose="020B0603020202020204" pitchFamily="34" charset="0"/>
                  </a:rPr>
                  <a:t>φ</a:t>
                </a:r>
                <a:r>
                  <a:rPr lang="en-US" sz="2200" dirty="0">
                    <a:latin typeface="Trebuchet MS" panose="020B0603020202020204" pitchFamily="34" charset="0"/>
                  </a:rPr>
                  <a:t>(</a:t>
                </a:r>
                <a:r>
                  <a:rPr lang="en-US" sz="2200" i="1" dirty="0">
                    <a:latin typeface="Trebuchet MS" panose="020B0603020202020204" pitchFamily="34" charset="0"/>
                  </a:rPr>
                  <a:t>t</a:t>
                </a:r>
                <a:r>
                  <a:rPr lang="en-US" sz="2200" dirty="0">
                    <a:latin typeface="Trebuchet MS" panose="020B0603020202020204" pitchFamily="34" charset="0"/>
                  </a:rPr>
                  <a:t>) with a unit impulse located at </a:t>
                </a:r>
                <a:r>
                  <a:rPr lang="en-US" sz="2200" dirty="0">
                    <a:solidFill>
                      <a:srgbClr val="C00000"/>
                    </a:solidFill>
                    <a:latin typeface="Trebuchet MS" panose="020B0603020202020204" pitchFamily="34" charset="0"/>
                  </a:rPr>
                  <a:t>t = 0</a:t>
                </a:r>
                <a:r>
                  <a:rPr lang="en-US" sz="2200" dirty="0">
                    <a:latin typeface="Trebuchet MS" panose="020B0603020202020204" pitchFamily="34" charset="0"/>
                  </a:rPr>
                  <a:t> results in an impulse, which is located at t = 0 and has strength </a:t>
                </a:r>
                <a14:m>
                  <m:oMath xmlns:m="http://schemas.openxmlformats.org/officeDocument/2006/math">
                    <m:r>
                      <a:rPr lang="en-US" sz="2200" i="1" dirty="0" smtClean="0">
                        <a:solidFill>
                          <a:srgbClr val="C00000"/>
                        </a:solidFill>
                        <a:latin typeface="Cambria Math"/>
                        <a:ea typeface="Cambria Math"/>
                      </a:rPr>
                      <m:t>∅</m:t>
                    </m:r>
                    <m:r>
                      <a:rPr lang="en-US" sz="2200" b="0" i="1" dirty="0" smtClean="0">
                        <a:solidFill>
                          <a:srgbClr val="C00000"/>
                        </a:solidFill>
                        <a:latin typeface="Cambria Math"/>
                        <a:ea typeface="Cambria Math"/>
                      </a:rPr>
                      <m:t>(0)</m:t>
                    </m:r>
                  </m:oMath>
                </a14:m>
                <a:r>
                  <a:rPr lang="en-US" sz="2200" dirty="0">
                    <a:latin typeface="Trebuchet MS" panose="020B0603020202020204" pitchFamily="34" charset="0"/>
                  </a:rPr>
                  <a:t> (the value of </a:t>
                </a:r>
                <a14:m>
                  <m:oMath xmlns:m="http://schemas.openxmlformats.org/officeDocument/2006/math">
                    <m:r>
                      <a:rPr lang="en-US" sz="2200" i="1" dirty="0">
                        <a:solidFill>
                          <a:srgbClr val="C00000"/>
                        </a:solidFill>
                        <a:latin typeface="Cambria Math"/>
                        <a:ea typeface="Cambria Math"/>
                      </a:rPr>
                      <m:t>∅(</m:t>
                    </m:r>
                    <m:r>
                      <a:rPr lang="en-US" sz="2200" b="0" i="1" dirty="0" smtClean="0">
                        <a:solidFill>
                          <a:srgbClr val="C00000"/>
                        </a:solidFill>
                        <a:latin typeface="Cambria Math"/>
                        <a:ea typeface="Cambria Math"/>
                      </a:rPr>
                      <m:t>𝑡</m:t>
                    </m:r>
                    <m:r>
                      <a:rPr lang="en-US" sz="2200" i="1" dirty="0">
                        <a:solidFill>
                          <a:srgbClr val="C00000"/>
                        </a:solidFill>
                        <a:latin typeface="Cambria Math"/>
                        <a:ea typeface="Cambria Math"/>
                      </a:rPr>
                      <m:t>)</m:t>
                    </m:r>
                  </m:oMath>
                </a14:m>
                <a:r>
                  <a:rPr lang="en-US" sz="2200" dirty="0">
                    <a:latin typeface="Trebuchet MS" panose="020B0603020202020204" pitchFamily="34" charset="0"/>
                  </a:rPr>
                  <a:t> at the location of the impulse)</a:t>
                </a:r>
              </a:p>
              <a:p>
                <a:pPr>
                  <a:buClr>
                    <a:srgbClr val="C00000"/>
                  </a:buClr>
                  <a:buFont typeface="Wingdings" panose="05000000000000000000" pitchFamily="2" charset="2"/>
                  <a:buChar char="Ø"/>
                </a:pPr>
                <a:endParaRPr lang="en-US" sz="2200" dirty="0">
                  <a:latin typeface="Trebuchet MS" panose="020B0603020202020204" pitchFamily="34" charset="0"/>
                </a:endParaRPr>
              </a:p>
              <a:p>
                <a:pPr>
                  <a:buClr>
                    <a:srgbClr val="C00000"/>
                  </a:buClr>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mc:Choice>
        <mc:Fallback xmlns="">
          <p:sp>
            <p:nvSpPr>
              <p:cNvPr id="96259" name="Rectangle 3075"/>
              <p:cNvSpPr>
                <a:spLocks noGrp="1" noRot="1" noChangeAspect="1" noMove="1" noResize="1" noEditPoints="1" noAdjustHandles="1" noChangeArrowheads="1" noChangeShapeType="1" noTextEdit="1"/>
              </p:cNvSpPr>
              <p:nvPr>
                <p:ph idx="1"/>
              </p:nvPr>
            </p:nvSpPr>
            <p:spPr>
              <a:xfrm>
                <a:off x="144016" y="1052736"/>
                <a:ext cx="8892480" cy="5760640"/>
              </a:xfrm>
              <a:blipFill>
                <a:blip r:embed="rId2"/>
                <a:stretch>
                  <a:fillRect l="-480" t="-847" r="-1303"/>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5877272"/>
            <a:ext cx="3078266" cy="387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38153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Unit Impulse Function</a:t>
            </a:r>
            <a:endParaRPr lang="en-GB" sz="3600" dirty="0">
              <a:solidFill>
                <a:srgbClr val="C00000"/>
              </a:solidFill>
              <a:latin typeface="Trebuchet MS" pitchFamily="34" charset="0"/>
            </a:endParaRPr>
          </a:p>
        </p:txBody>
      </p:sp>
      <p:sp>
        <p:nvSpPr>
          <p:cNvPr id="96259" name="Rectangle 3075"/>
          <p:cNvSpPr>
            <a:spLocks noGrp="1" noChangeArrowheads="1"/>
          </p:cNvSpPr>
          <p:nvPr>
            <p:ph idx="1"/>
          </p:nvPr>
        </p:nvSpPr>
        <p:spPr>
          <a:xfrm>
            <a:off x="144016" y="1124744"/>
            <a:ext cx="8892480" cy="5760640"/>
          </a:xfrm>
        </p:spPr>
        <p:txBody>
          <a:bodyPr>
            <a:noAutofit/>
          </a:bodyPr>
          <a:lstStyle/>
          <a:p>
            <a:pPr>
              <a:lnSpc>
                <a:spcPct val="90000"/>
              </a:lnSpc>
              <a:buFont typeface="Wingdings" panose="05000000000000000000" pitchFamily="2" charset="2"/>
              <a:buChar char="Ø"/>
            </a:pPr>
            <a:r>
              <a:rPr lang="en-GB" sz="2200" dirty="0">
                <a:latin typeface="Trebuchet MS" pitchFamily="34" charset="0"/>
              </a:rPr>
              <a:t>The unit step function is the running integral of unit impulse function</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CT unit impulse is the </a:t>
            </a:r>
            <a:r>
              <a:rPr lang="en-GB" sz="2200" dirty="0">
                <a:solidFill>
                  <a:srgbClr val="C00000"/>
                </a:solidFill>
                <a:latin typeface="Trebuchet MS" pitchFamily="34" charset="0"/>
              </a:rPr>
              <a:t>first derivative of the CT unit step</a:t>
            </a:r>
            <a:r>
              <a:rPr lang="en-GB" sz="2200" dirty="0">
                <a:latin typeface="Trebuchet MS" pitchFamily="34" charset="0"/>
              </a:rPr>
              <a:t> as: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Since </a:t>
            </a:r>
            <a:r>
              <a:rPr lang="en-GB" sz="2200" i="1" dirty="0">
                <a:latin typeface="Trebuchet MS" pitchFamily="34" charset="0"/>
              </a:rPr>
              <a:t>u</a:t>
            </a:r>
            <a:r>
              <a:rPr lang="en-GB" sz="2200" dirty="0">
                <a:latin typeface="Trebuchet MS" pitchFamily="34" charset="0"/>
              </a:rPr>
              <a:t>(</a:t>
            </a:r>
            <a:r>
              <a:rPr lang="en-GB" sz="2200" i="1" dirty="0">
                <a:latin typeface="Trebuchet MS" pitchFamily="34" charset="0"/>
              </a:rPr>
              <a:t>t</a:t>
            </a:r>
            <a:r>
              <a:rPr lang="en-GB" sz="2200" dirty="0">
                <a:latin typeface="Trebuchet MS" pitchFamily="34" charset="0"/>
              </a:rPr>
              <a:t>) is discontinuous at t = 0, it is </a:t>
            </a:r>
            <a:r>
              <a:rPr lang="en-GB" sz="2200" dirty="0">
                <a:solidFill>
                  <a:srgbClr val="C00000"/>
                </a:solidFill>
                <a:latin typeface="Trebuchet MS" pitchFamily="34" charset="0"/>
              </a:rPr>
              <a:t>not formally differentiable</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789040"/>
            <a:ext cx="1949755"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700808"/>
            <a:ext cx="3781420"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3074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Continuous Time Unit Functions</a:t>
            </a:r>
            <a:endParaRPr lang="en-GB" sz="3600" dirty="0">
              <a:solidFill>
                <a:srgbClr val="C00000"/>
              </a:solidFill>
              <a:latin typeface="Trebuchet MS"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2265" y="908720"/>
            <a:ext cx="4620135"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23528" y="1412776"/>
            <a:ext cx="2520280" cy="1631216"/>
          </a:xfrm>
          <a:prstGeom prst="rect">
            <a:avLst/>
          </a:prstGeom>
        </p:spPr>
        <p:txBody>
          <a:bodyPr wrap="square">
            <a:spAutoFit/>
          </a:bodyPr>
          <a:lstStyle/>
          <a:p>
            <a:pPr marL="285750" indent="-285750">
              <a:buFont typeface="Wingdings" panose="05000000000000000000" pitchFamily="2" charset="2"/>
              <a:buChar char="Ø"/>
            </a:pPr>
            <a:r>
              <a:rPr lang="en-US" sz="2000" dirty="0">
                <a:latin typeface="Trebuchet MS" panose="020B0603020202020204" pitchFamily="34" charset="0"/>
              </a:rPr>
              <a:t>The unit step expressed as the </a:t>
            </a:r>
            <a:r>
              <a:rPr lang="en-US" sz="2000" dirty="0">
                <a:solidFill>
                  <a:srgbClr val="C00000"/>
                </a:solidFill>
                <a:latin typeface="Trebuchet MS" panose="020B0603020202020204" pitchFamily="34" charset="0"/>
              </a:rPr>
              <a:t>running integral of the unit impulse</a:t>
            </a:r>
          </a:p>
        </p:txBody>
      </p:sp>
    </p:spTree>
    <p:extLst>
      <p:ext uri="{BB962C8B-B14F-4D97-AF65-F5344CB8AC3E}">
        <p14:creationId xmlns:p14="http://schemas.microsoft.com/office/powerpoint/2010/main" val="23382384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b="1" dirty="0">
                <a:solidFill>
                  <a:srgbClr val="C00000"/>
                </a:solidFill>
                <a:latin typeface="Trebuchet MS" pitchFamily="34" charset="0"/>
              </a:rPr>
              <a:t>Practical</a:t>
            </a:r>
            <a:r>
              <a:rPr lang="en-US" sz="3600" dirty="0">
                <a:solidFill>
                  <a:srgbClr val="C00000"/>
                </a:solidFill>
                <a:latin typeface="Trebuchet MS" pitchFamily="34" charset="0"/>
              </a:rPr>
              <a:t> Continuous Time Unit Functions</a:t>
            </a:r>
            <a:endParaRPr lang="en-GB" sz="3600" dirty="0">
              <a:solidFill>
                <a:srgbClr val="C00000"/>
              </a:solidFill>
              <a:latin typeface="Trebuchet MS" pitchFamily="34" charset="0"/>
            </a:endParaRPr>
          </a:p>
        </p:txBody>
      </p:sp>
      <p:sp>
        <p:nvSpPr>
          <p:cNvPr id="96259" name="Rectangle 3075"/>
          <p:cNvSpPr>
            <a:spLocks noGrp="1" noChangeArrowheads="1"/>
          </p:cNvSpPr>
          <p:nvPr>
            <p:ph idx="1"/>
          </p:nvPr>
        </p:nvSpPr>
        <p:spPr>
          <a:xfrm>
            <a:off x="107504" y="1115144"/>
            <a:ext cx="4248472" cy="5626224"/>
          </a:xfrm>
        </p:spPr>
        <p:txBody>
          <a:bodyPr>
            <a:noAutofit/>
          </a:bodyPr>
          <a:lstStyle/>
          <a:p>
            <a:pPr>
              <a:lnSpc>
                <a:spcPct val="90000"/>
              </a:lnSpc>
              <a:buFont typeface="Wingdings" panose="05000000000000000000" pitchFamily="2" charset="2"/>
              <a:buChar char="Ø"/>
            </a:pPr>
            <a:r>
              <a:rPr lang="en-GB" sz="2200" dirty="0">
                <a:latin typeface="Trebuchet MS" pitchFamily="34" charset="0"/>
              </a:rPr>
              <a:t>In practice, the unit step </a:t>
            </a:r>
            <a:r>
              <a:rPr lang="en-GB" sz="2200" dirty="0" err="1">
                <a:latin typeface="Trebuchet MS" pitchFamily="34" charset="0"/>
              </a:rPr>
              <a:t>u</a:t>
            </a:r>
            <a:r>
              <a:rPr lang="en-GB" sz="2200" baseline="-25000" dirty="0" err="1">
                <a:latin typeface="Trebuchet MS" pitchFamily="34" charset="0"/>
              </a:rPr>
              <a:t>Δ</a:t>
            </a:r>
            <a:r>
              <a:rPr lang="en-GB" sz="2200" dirty="0">
                <a:latin typeface="Trebuchet MS" pitchFamily="34" charset="0"/>
              </a:rPr>
              <a:t>(t) rises from the value 0 to the value 1 in a </a:t>
            </a:r>
            <a:r>
              <a:rPr lang="en-GB" sz="2200" dirty="0">
                <a:solidFill>
                  <a:srgbClr val="C00000"/>
                </a:solidFill>
                <a:latin typeface="Trebuchet MS" pitchFamily="34" charset="0"/>
              </a:rPr>
              <a:t>short-time interval of length Δ</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unit step can be thought of as an idealisation of </a:t>
            </a:r>
            <a:r>
              <a:rPr lang="en-GB" sz="2200" dirty="0" err="1">
                <a:latin typeface="Trebuchet MS" pitchFamily="34" charset="0"/>
              </a:rPr>
              <a:t>u</a:t>
            </a:r>
            <a:r>
              <a:rPr lang="en-GB" sz="2200" baseline="-25000" dirty="0" err="1">
                <a:latin typeface="Trebuchet MS" pitchFamily="34" charset="0"/>
              </a:rPr>
              <a:t>Δ</a:t>
            </a:r>
            <a:r>
              <a:rPr lang="en-GB" sz="2200" dirty="0">
                <a:latin typeface="Trebuchet MS" pitchFamily="34" charset="0"/>
              </a:rPr>
              <a:t>(t) for Limit Δ → 0</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marL="0" indent="0">
              <a:lnSpc>
                <a:spcPct val="90000"/>
              </a:lnSpc>
              <a:buNone/>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As Δ → 0 and the derivative becomes the impulse in practical sense as shown - (</a:t>
            </a:r>
            <a:r>
              <a:rPr lang="en-GB" sz="2200" dirty="0">
                <a:solidFill>
                  <a:srgbClr val="C00000"/>
                </a:solidFill>
                <a:latin typeface="Trebuchet MS" pitchFamily="34" charset="0"/>
              </a:rPr>
              <a:t>Unity area</a:t>
            </a:r>
            <a:r>
              <a:rPr lang="en-GB" sz="2200" dirty="0">
                <a:latin typeface="Trebuchet MS" pitchFamily="34" charset="0"/>
              </a:rPr>
              <a:t>) </a:t>
            </a:r>
          </a:p>
          <a:p>
            <a:pPr>
              <a:lnSpc>
                <a:spcPct val="90000"/>
              </a:lnSpc>
              <a:buFont typeface="Wingdings" panose="05000000000000000000" pitchFamily="2" charset="2"/>
              <a:buChar char="Ø"/>
            </a:pPr>
            <a:endParaRPr lang="en-GB" sz="2200" dirty="0">
              <a:latin typeface="Trebuchet MS"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2031" y="1169579"/>
            <a:ext cx="3530449" cy="233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1774" y="4220296"/>
            <a:ext cx="3061300" cy="2521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92892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GB" sz="3600" dirty="0" smtClean="0">
                <a:solidFill>
                  <a:srgbClr val="C00000"/>
                </a:solidFill>
                <a:latin typeface="Trebuchet MS" pitchFamily="34" charset="0"/>
              </a:rPr>
              <a:t>Problem-1</a:t>
            </a:r>
            <a:endParaRPr lang="en-GB" sz="3600" dirty="0">
              <a:solidFill>
                <a:srgbClr val="C00000"/>
              </a:solidFill>
              <a:latin typeface="Trebuchet MS" pitchFamily="34" charset="0"/>
            </a:endParaRPr>
          </a:p>
        </p:txBody>
      </p:sp>
      <mc:AlternateContent xmlns:mc="http://schemas.openxmlformats.org/markup-compatibility/2006" xmlns:a14="http://schemas.microsoft.com/office/drawing/2010/main">
        <mc:Choice Requires="a14">
          <p:sp>
            <p:nvSpPr>
              <p:cNvPr id="4" name="Rectangle 3075"/>
              <p:cNvSpPr txBox="1">
                <a:spLocks noChangeArrowheads="1"/>
              </p:cNvSpPr>
              <p:nvPr/>
            </p:nvSpPr>
            <p:spPr>
              <a:xfrm>
                <a:off x="179512" y="1196752"/>
                <a:ext cx="8712968" cy="54726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C00000"/>
                  </a:buClr>
                  <a:buFont typeface="Wingdings" panose="05000000000000000000" pitchFamily="2" charset="2"/>
                  <a:buChar char="Ø"/>
                </a:pPr>
                <a:r>
                  <a:rPr lang="en-GB" sz="2400" dirty="0">
                    <a:latin typeface="Trebuchet MS" pitchFamily="34" charset="0"/>
                  </a:rPr>
                  <a:t>Draw the signal below and determine whether it is periodic or not? If the signal is periodic, what is the fundamental period?</a:t>
                </a:r>
              </a:p>
              <a:p>
                <a:pPr>
                  <a:lnSpc>
                    <a:spcPct val="90000"/>
                  </a:lnSpc>
                </a:pPr>
                <a:endParaRPr lang="en-GB" sz="24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marL="0" indent="0">
                  <a:lnSpc>
                    <a:spcPct val="90000"/>
                  </a:lnSpc>
                  <a:buNone/>
                </a:pPr>
                <a14:m>
                  <m:oMathPara xmlns:m="http://schemas.openxmlformats.org/officeDocument/2006/math">
                    <m:oMathParaPr>
                      <m:jc m:val="centerGroup"/>
                    </m:oMathParaPr>
                    <m:oMath xmlns:m="http://schemas.openxmlformats.org/officeDocument/2006/math">
                      <m:r>
                        <m:rPr>
                          <m:sty m:val="p"/>
                        </m:rPr>
                        <a:rPr lang="en-GB" sz="2400" b="0" i="0" smtClean="0">
                          <a:latin typeface="Cambria Math"/>
                        </a:rPr>
                        <m:t>x</m:t>
                      </m:r>
                      <m:r>
                        <a:rPr lang="en-GB" sz="2400" b="0" i="0" smtClean="0">
                          <a:latin typeface="Cambria Math"/>
                        </a:rPr>
                        <m:t>[</m:t>
                      </m:r>
                      <m:r>
                        <m:rPr>
                          <m:sty m:val="p"/>
                        </m:rPr>
                        <a:rPr lang="en-GB" sz="2400" b="0" i="0" smtClean="0">
                          <a:latin typeface="Cambria Math"/>
                        </a:rPr>
                        <m:t>n</m:t>
                      </m:r>
                      <m:r>
                        <a:rPr lang="en-GB" sz="2400" b="0" i="0" smtClean="0">
                          <a:latin typeface="Cambria Math"/>
                        </a:rPr>
                        <m:t>]</m:t>
                      </m:r>
                      <m:r>
                        <a:rPr lang="pt-BR" sz="2400" i="1" smtClean="0">
                          <a:latin typeface="Cambria Math"/>
                        </a:rPr>
                        <m:t>=</m:t>
                      </m:r>
                      <m:nary>
                        <m:naryPr>
                          <m:chr m:val="∑"/>
                          <m:ctrlPr>
                            <a:rPr lang="pt-BR" sz="2400" i="1" smtClean="0">
                              <a:latin typeface="Cambria Math" panose="02040503050406030204" pitchFamily="18" charset="0"/>
                            </a:rPr>
                          </m:ctrlPr>
                        </m:naryPr>
                        <m:sub>
                          <m:r>
                            <a:rPr lang="pt-BR" sz="2400" i="1" smtClean="0">
                              <a:latin typeface="Cambria Math"/>
                            </a:rPr>
                            <m:t>𝑘</m:t>
                          </m:r>
                          <m:r>
                            <a:rPr lang="pt-BR" sz="2400" i="1" smtClean="0">
                              <a:latin typeface="Cambria Math"/>
                            </a:rPr>
                            <m:t>=−∞</m:t>
                          </m:r>
                        </m:sub>
                        <m:sup>
                          <m:r>
                            <a:rPr lang="en-GB" sz="2400" i="1">
                              <a:latin typeface="Cambria Math"/>
                              <a:ea typeface="Cambria Math"/>
                            </a:rPr>
                            <m:t>∞</m:t>
                          </m:r>
                        </m:sup>
                        <m:e>
                          <m:d>
                            <m:dPr>
                              <m:begChr m:val="{"/>
                              <m:endChr m:val="}"/>
                              <m:ctrlPr>
                                <a:rPr lang="pt-BR" sz="2400" i="1" smtClean="0">
                                  <a:latin typeface="Cambria Math" panose="02040503050406030204" pitchFamily="18" charset="0"/>
                                </a:rPr>
                              </m:ctrlPr>
                            </m:dPr>
                            <m:e>
                              <m:r>
                                <a:rPr lang="pt-BR" sz="2400" i="1" smtClean="0">
                                  <a:latin typeface="Cambria Math"/>
                                  <a:ea typeface="Cambria Math"/>
                                </a:rPr>
                                <m:t>𝛿</m:t>
                              </m:r>
                              <m:d>
                                <m:dPr>
                                  <m:begChr m:val="["/>
                                  <m:endChr m:val="]"/>
                                  <m:ctrlPr>
                                    <a:rPr lang="en-GB" sz="2400" b="0" i="1" smtClean="0">
                                      <a:latin typeface="Cambria Math" panose="02040503050406030204" pitchFamily="18" charset="0"/>
                                      <a:ea typeface="Cambria Math"/>
                                    </a:rPr>
                                  </m:ctrlPr>
                                </m:dPr>
                                <m:e>
                                  <m:r>
                                    <a:rPr lang="en-GB" sz="2400" b="0" i="1" smtClean="0">
                                      <a:latin typeface="Cambria Math"/>
                                      <a:ea typeface="Cambria Math"/>
                                    </a:rPr>
                                    <m:t>𝑛</m:t>
                                  </m:r>
                                  <m:r>
                                    <a:rPr lang="en-GB" sz="2400" b="0" i="1" smtClean="0">
                                      <a:latin typeface="Cambria Math"/>
                                      <a:ea typeface="Cambria Math"/>
                                    </a:rPr>
                                    <m:t>−4</m:t>
                                  </m:r>
                                  <m:r>
                                    <a:rPr lang="en-GB" sz="2400" b="0" i="1" smtClean="0">
                                      <a:latin typeface="Cambria Math"/>
                                      <a:ea typeface="Cambria Math"/>
                                    </a:rPr>
                                    <m:t>𝑘</m:t>
                                  </m:r>
                                </m:e>
                              </m:d>
                              <m:r>
                                <a:rPr lang="en-GB" sz="2400" b="0" i="1" smtClean="0">
                                  <a:latin typeface="Cambria Math"/>
                                  <a:ea typeface="Cambria Math"/>
                                </a:rPr>
                                <m:t>−</m:t>
                              </m:r>
                              <m:r>
                                <a:rPr lang="en-GB" sz="2400" b="0" i="1" smtClean="0">
                                  <a:latin typeface="Cambria Math"/>
                                  <a:ea typeface="Cambria Math"/>
                                </a:rPr>
                                <m:t>𝛿</m:t>
                              </m:r>
                              <m:r>
                                <a:rPr lang="en-GB" sz="2400" b="0" i="1" smtClean="0">
                                  <a:latin typeface="Cambria Math"/>
                                  <a:ea typeface="Cambria Math"/>
                                </a:rPr>
                                <m:t>[</m:t>
                              </m:r>
                              <m:r>
                                <a:rPr lang="en-GB" sz="2400" b="0" i="1" smtClean="0">
                                  <a:latin typeface="Cambria Math"/>
                                  <a:ea typeface="Cambria Math"/>
                                </a:rPr>
                                <m:t>𝑛</m:t>
                              </m:r>
                              <m:r>
                                <a:rPr lang="en-GB" sz="2400" b="0" i="1" smtClean="0">
                                  <a:latin typeface="Cambria Math"/>
                                  <a:ea typeface="Cambria Math"/>
                                </a:rPr>
                                <m:t>−1−4</m:t>
                              </m:r>
                              <m:r>
                                <a:rPr lang="en-GB" sz="2400" b="0" i="1" smtClean="0">
                                  <a:latin typeface="Cambria Math"/>
                                  <a:ea typeface="Cambria Math"/>
                                </a:rPr>
                                <m:t>𝑘</m:t>
                              </m:r>
                              <m:r>
                                <a:rPr lang="en-GB" sz="2400" b="0" i="1" smtClean="0">
                                  <a:latin typeface="Cambria Math"/>
                                  <a:ea typeface="Cambria Math"/>
                                </a:rPr>
                                <m:t>]</m:t>
                              </m:r>
                            </m:e>
                          </m:d>
                        </m:e>
                      </m:nary>
                    </m:oMath>
                  </m:oMathPara>
                </a14:m>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mc:Choice>
        <mc:Fallback xmlns="">
          <p:sp>
            <p:nvSpPr>
              <p:cNvPr id="4" name="Rectangle 3075"/>
              <p:cNvSpPr txBox="1">
                <a:spLocks noRot="1" noChangeAspect="1" noMove="1" noResize="1" noEditPoints="1" noAdjustHandles="1" noChangeArrowheads="1" noChangeShapeType="1" noTextEdit="1"/>
              </p:cNvSpPr>
              <p:nvPr/>
            </p:nvSpPr>
            <p:spPr>
              <a:xfrm>
                <a:off x="179512" y="1196752"/>
                <a:ext cx="8712968" cy="5472608"/>
              </a:xfrm>
              <a:prstGeom prst="rect">
                <a:avLst/>
              </a:prstGeom>
              <a:blipFill rotWithShape="1">
                <a:blip r:embed="rId2"/>
                <a:stretch>
                  <a:fillRect l="-909" t="-1559" r="-1748"/>
                </a:stretch>
              </a:blipFill>
            </p:spPr>
            <p:txBody>
              <a:bodyPr/>
              <a:lstStyle/>
              <a:p>
                <a:r>
                  <a:rPr lang="en-US">
                    <a:noFill/>
                  </a:rPr>
                  <a:t> </a:t>
                </a:r>
              </a:p>
            </p:txBody>
          </p:sp>
        </mc:Fallback>
      </mc:AlternateContent>
    </p:spTree>
    <p:extLst>
      <p:ext uri="{BB962C8B-B14F-4D97-AF65-F5344CB8AC3E}">
        <p14:creationId xmlns:p14="http://schemas.microsoft.com/office/powerpoint/2010/main" val="1459075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GB" sz="3600" dirty="0" smtClean="0">
                <a:solidFill>
                  <a:srgbClr val="C00000"/>
                </a:solidFill>
                <a:latin typeface="Trebuchet MS" pitchFamily="34" charset="0"/>
              </a:rPr>
              <a:t>Problem-2</a:t>
            </a:r>
            <a:endParaRPr lang="en-GB" sz="3600" dirty="0">
              <a:solidFill>
                <a:srgbClr val="C00000"/>
              </a:solidFill>
              <a:latin typeface="Trebuchet MS" pitchFamily="34" charset="0"/>
            </a:endParaRPr>
          </a:p>
        </p:txBody>
      </p:sp>
      <mc:AlternateContent xmlns:mc="http://schemas.openxmlformats.org/markup-compatibility/2006" xmlns:a14="http://schemas.microsoft.com/office/drawing/2010/main">
        <mc:Choice Requires="a14">
          <p:sp>
            <p:nvSpPr>
              <p:cNvPr id="4" name="Rectangle 3075"/>
              <p:cNvSpPr txBox="1">
                <a:spLocks noChangeArrowheads="1"/>
              </p:cNvSpPr>
              <p:nvPr/>
            </p:nvSpPr>
            <p:spPr>
              <a:xfrm>
                <a:off x="179512" y="1124744"/>
                <a:ext cx="8712968" cy="55446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C00000"/>
                  </a:buClr>
                  <a:buFont typeface="Wingdings" panose="05000000000000000000" pitchFamily="2" charset="2"/>
                  <a:buChar char="Ø"/>
                </a:pPr>
                <a:r>
                  <a:rPr lang="en-US" sz="2400" dirty="0">
                    <a:latin typeface="Trebuchet MS" pitchFamily="34" charset="0"/>
                  </a:rPr>
                  <a:t>Determine the values of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𝑃</m:t>
                        </m:r>
                      </m:e>
                      <m:sub>
                        <m:r>
                          <a:rPr lang="en-US" sz="2400" i="1" smtClean="0">
                            <a:latin typeface="Cambria Math" panose="02040503050406030204" pitchFamily="18" charset="0"/>
                            <a:ea typeface="Cambria Math" panose="02040503050406030204" pitchFamily="18" charset="0"/>
                          </a:rPr>
                          <m:t>∞</m:t>
                        </m:r>
                      </m:sub>
                    </m:sSub>
                  </m:oMath>
                </a14:m>
                <a:r>
                  <a:rPr lang="en-US" sz="2400" dirty="0">
                    <a:latin typeface="Trebuchet MS" pitchFamily="34" charset="0"/>
                  </a:rPr>
                  <a:t> and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𝐸</m:t>
                        </m:r>
                      </m:e>
                      <m:sub>
                        <m:r>
                          <a:rPr lang="en-US" sz="2400" i="1">
                            <a:latin typeface="Cambria Math" panose="02040503050406030204" pitchFamily="18" charset="0"/>
                            <a:ea typeface="Cambria Math" panose="02040503050406030204" pitchFamily="18" charset="0"/>
                          </a:rPr>
                          <m:t>∞</m:t>
                        </m:r>
                      </m:sub>
                    </m:sSub>
                  </m:oMath>
                </a14:m>
                <a:r>
                  <a:rPr lang="en-US" sz="2400" dirty="0">
                    <a:latin typeface="Trebuchet MS" pitchFamily="34" charset="0"/>
                  </a:rPr>
                  <a:t> </a:t>
                </a:r>
                <a:r>
                  <a:rPr lang="en-US" sz="2400" dirty="0" smtClean="0">
                    <a:latin typeface="Trebuchet MS" pitchFamily="34" charset="0"/>
                  </a:rPr>
                  <a:t>for </a:t>
                </a:r>
                <a:r>
                  <a:rPr lang="en-US" sz="2400" dirty="0">
                    <a:latin typeface="Trebuchet MS" pitchFamily="34" charset="0"/>
                  </a:rPr>
                  <a:t>the following signals:</a:t>
                </a:r>
              </a:p>
              <a:p>
                <a:pPr>
                  <a:lnSpc>
                    <a:spcPct val="90000"/>
                  </a:lnSpc>
                  <a:buClr>
                    <a:srgbClr val="C00000"/>
                  </a:buClr>
                  <a:buFont typeface="Wingdings" panose="05000000000000000000" pitchFamily="2" charset="2"/>
                  <a:buChar char="Ø"/>
                </a:pPr>
                <a:endParaRPr lang="en-GB" sz="2400" dirty="0">
                  <a:latin typeface="Trebuchet MS" pitchFamily="34" charset="0"/>
                </a:endParaRPr>
              </a:p>
              <a:p>
                <a:pPr marL="457200" indent="-457200">
                  <a:lnSpc>
                    <a:spcPct val="150000"/>
                  </a:lnSpc>
                  <a:buClr>
                    <a:srgbClr val="C00000"/>
                  </a:buClr>
                  <a:buFont typeface="+mj-lt"/>
                  <a:buAutoNum type="alphaLcParenR"/>
                </a:pPr>
                <a14:m>
                  <m:oMath xmlns:m="http://schemas.openxmlformats.org/officeDocument/2006/math">
                    <m:sSub>
                      <m:sSubPr>
                        <m:ctrlPr>
                          <a:rPr lang="en-GB"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−2</m:t>
                        </m:r>
                        <m:r>
                          <a:rPr lang="en-US" sz="2400" b="0" i="1" smtClean="0">
                            <a:latin typeface="Cambria Math" panose="02040503050406030204" pitchFamily="18" charset="0"/>
                          </a:rPr>
                          <m:t>𝑡</m:t>
                        </m:r>
                      </m:sup>
                    </m:sSup>
                    <m:r>
                      <a:rPr lang="en-US" sz="2400" b="0" i="1" smtClean="0">
                        <a:latin typeface="Cambria Math" panose="02040503050406030204" pitchFamily="18" charset="0"/>
                      </a:rPr>
                      <m:t>𝑢</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oMath>
                </a14:m>
                <a:endParaRPr lang="en-US" sz="2400" b="0" dirty="0" smtClean="0">
                  <a:latin typeface="Trebuchet MS" pitchFamily="34" charset="0"/>
                </a:endParaRPr>
              </a:p>
              <a:p>
                <a:pPr marL="457200" indent="-457200">
                  <a:lnSpc>
                    <a:spcPct val="150000"/>
                  </a:lnSpc>
                  <a:buClr>
                    <a:srgbClr val="C00000"/>
                  </a:buClr>
                  <a:buFont typeface="+mj-lt"/>
                  <a:buAutoNum type="alphaLcParenR"/>
                </a:pPr>
                <a:endParaRPr lang="en-US" sz="2400" b="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mc:Choice>
        <mc:Fallback xmlns="">
          <p:sp>
            <p:nvSpPr>
              <p:cNvPr id="4" name="Rectangle 3075"/>
              <p:cNvSpPr txBox="1">
                <a:spLocks noRot="1" noChangeAspect="1" noMove="1" noResize="1" noEditPoints="1" noAdjustHandles="1" noChangeArrowheads="1" noChangeShapeType="1" noTextEdit="1"/>
              </p:cNvSpPr>
              <p:nvPr/>
            </p:nvSpPr>
            <p:spPr>
              <a:xfrm>
                <a:off x="179512" y="1124744"/>
                <a:ext cx="8712968" cy="5544616"/>
              </a:xfrm>
              <a:prstGeom prst="rect">
                <a:avLst/>
              </a:prstGeom>
              <a:blipFill>
                <a:blip r:embed="rId2"/>
                <a:stretch>
                  <a:fillRect l="-1049" t="-1540"/>
                </a:stretch>
              </a:blipFill>
            </p:spPr>
            <p:txBody>
              <a:bodyPr/>
              <a:lstStyle/>
              <a:p>
                <a:r>
                  <a:rPr lang="en-GB">
                    <a:noFill/>
                  </a:rPr>
                  <a:t> </a:t>
                </a:r>
              </a:p>
            </p:txBody>
          </p:sp>
        </mc:Fallback>
      </mc:AlternateContent>
    </p:spTree>
    <p:extLst>
      <p:ext uri="{BB962C8B-B14F-4D97-AF65-F5344CB8AC3E}">
        <p14:creationId xmlns:p14="http://schemas.microsoft.com/office/powerpoint/2010/main" val="3610434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Sinusoidal Signals </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en-GB" sz="2000" dirty="0">
              <a:latin typeface="Trebuchet MS" pitchFamily="34" charset="0"/>
            </a:endParaRPr>
          </a:p>
          <a:p>
            <a:pPr>
              <a:lnSpc>
                <a:spcPct val="90000"/>
              </a:lnSpc>
            </a:pPr>
            <a:endParaRPr lang="en-GB" sz="2000" b="1" dirty="0">
              <a:latin typeface="Trebuchet MS" pitchFamily="34" charset="0"/>
            </a:endParaRPr>
          </a:p>
          <a:p>
            <a:pPr>
              <a:lnSpc>
                <a:spcPct val="90000"/>
              </a:lnSpc>
            </a:pPr>
            <a:endParaRPr lang="en-GB" sz="2000" b="1" dirty="0">
              <a:latin typeface="Trebuchet MS"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421" y="1422474"/>
            <a:ext cx="6996932" cy="3878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0154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Complex Numbers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Complex numbers are used when dealing with sinusoidal sources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Complex Numbers represent points in a </a:t>
            </a:r>
            <a:r>
              <a:rPr lang="en-GB" sz="2200" dirty="0">
                <a:solidFill>
                  <a:srgbClr val="C00000"/>
                </a:solidFill>
                <a:latin typeface="Trebuchet MS" pitchFamily="34" charset="0"/>
              </a:rPr>
              <a:t>two dimensional complex plane or s-plane</a:t>
            </a:r>
            <a:r>
              <a:rPr lang="en-GB" sz="2200" dirty="0">
                <a:latin typeface="Trebuchet MS" pitchFamily="34" charset="0"/>
              </a:rPr>
              <a:t> that are referenced to two distinct axes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horizontal axis is called the "</a:t>
            </a:r>
            <a:r>
              <a:rPr lang="en-GB" sz="2200" dirty="0">
                <a:solidFill>
                  <a:srgbClr val="C00000"/>
                </a:solidFill>
                <a:latin typeface="Trebuchet MS" pitchFamily="34" charset="0"/>
              </a:rPr>
              <a:t>real axis</a:t>
            </a:r>
            <a:r>
              <a:rPr lang="en-GB" sz="2200" dirty="0">
                <a:latin typeface="Trebuchet MS" pitchFamily="34" charset="0"/>
              </a:rPr>
              <a:t>" while the vertical axis is called the "</a:t>
            </a:r>
            <a:r>
              <a:rPr lang="en-GB" sz="2200" dirty="0">
                <a:solidFill>
                  <a:srgbClr val="C00000"/>
                </a:solidFill>
                <a:latin typeface="Trebuchet MS" pitchFamily="34" charset="0"/>
              </a:rPr>
              <a:t>imaginary axis</a:t>
            </a:r>
            <a:r>
              <a:rPr lang="en-GB" sz="2200" dirty="0">
                <a:latin typeface="Trebuchet MS" pitchFamily="34" charset="0"/>
              </a:rPr>
              <a:t>"</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real and imaginary parts of a complex number, Z are abbreviated as Re(Z) and </a:t>
            </a:r>
            <a:r>
              <a:rPr lang="en-GB" sz="2200" dirty="0" err="1">
                <a:latin typeface="Trebuchet MS" pitchFamily="34" charset="0"/>
              </a:rPr>
              <a:t>Im</a:t>
            </a:r>
            <a:r>
              <a:rPr lang="en-GB" sz="2200" dirty="0">
                <a:latin typeface="Trebuchet MS" pitchFamily="34" charset="0"/>
              </a:rPr>
              <a:t>(Z), respectively</a:t>
            </a:r>
          </a:p>
        </p:txBody>
      </p:sp>
    </p:spTree>
    <p:extLst>
      <p:ext uri="{BB962C8B-B14F-4D97-AF65-F5344CB8AC3E}">
        <p14:creationId xmlns:p14="http://schemas.microsoft.com/office/powerpoint/2010/main" val="31534168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Complex Numbers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Complex numbers shown on the complex plane</a:t>
            </a:r>
          </a:p>
        </p:txBody>
      </p:sp>
      <p:pic>
        <p:nvPicPr>
          <p:cNvPr id="2050" name="Picture 2" descr="4 Quadrant Argand Diagram of Complex Numb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884" y="1340768"/>
            <a:ext cx="6084444" cy="5445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5636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Complex Numbers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C00000"/>
              </a:buClr>
              <a:buFont typeface="Wingdings" panose="05000000000000000000" pitchFamily="2" charset="2"/>
              <a:buChar char="Ø"/>
            </a:pPr>
            <a:r>
              <a:rPr lang="en-GB" sz="2200" dirty="0">
                <a:latin typeface="Trebuchet MS" pitchFamily="34" charset="0"/>
              </a:rPr>
              <a:t>We can use phasors to represent sinusoidal waveforms</a:t>
            </a:r>
          </a:p>
          <a:p>
            <a:pPr>
              <a:lnSpc>
                <a:spcPct val="90000"/>
              </a:lnSpc>
              <a:buClr>
                <a:srgbClr val="C00000"/>
              </a:buClr>
              <a:buFont typeface="Wingdings" panose="05000000000000000000" pitchFamily="2" charset="2"/>
              <a:buChar char="Ø"/>
            </a:pPr>
            <a:endParaRPr lang="en-GB" sz="2200" dirty="0">
              <a:latin typeface="Trebuchet MS" pitchFamily="34" charset="0"/>
            </a:endParaRPr>
          </a:p>
          <a:p>
            <a:pPr>
              <a:lnSpc>
                <a:spcPct val="90000"/>
              </a:lnSpc>
              <a:buClr>
                <a:srgbClr val="C00000"/>
              </a:buClr>
              <a:buFont typeface="Wingdings" panose="05000000000000000000" pitchFamily="2" charset="2"/>
              <a:buChar char="Ø"/>
            </a:pPr>
            <a:r>
              <a:rPr lang="en-GB" sz="2200" dirty="0">
                <a:latin typeface="Trebuchet MS" pitchFamily="34" charset="0"/>
              </a:rPr>
              <a:t>The amplitude and phase angle of </a:t>
            </a:r>
            <a:r>
              <a:rPr lang="en-GB" sz="2200" dirty="0" err="1">
                <a:latin typeface="Trebuchet MS" pitchFamily="34" charset="0"/>
              </a:rPr>
              <a:t>phasors</a:t>
            </a:r>
            <a:r>
              <a:rPr lang="en-GB" sz="2200" dirty="0">
                <a:latin typeface="Trebuchet MS" pitchFamily="34" charset="0"/>
              </a:rPr>
              <a:t> can be written in the form of a complex number</a:t>
            </a:r>
          </a:p>
          <a:p>
            <a:pPr>
              <a:lnSpc>
                <a:spcPct val="90000"/>
              </a:lnSpc>
              <a:buClr>
                <a:srgbClr val="C00000"/>
              </a:buClr>
              <a:buFont typeface="Wingdings" panose="05000000000000000000" pitchFamily="2" charset="2"/>
              <a:buChar char="Ø"/>
            </a:pPr>
            <a:endParaRPr lang="en-GB" sz="2200" dirty="0">
              <a:latin typeface="Trebuchet MS" pitchFamily="34" charset="0"/>
            </a:endParaRPr>
          </a:p>
          <a:p>
            <a:pPr>
              <a:lnSpc>
                <a:spcPct val="90000"/>
              </a:lnSpc>
              <a:buClr>
                <a:srgbClr val="C00000"/>
              </a:buClr>
              <a:buFont typeface="Wingdings" panose="05000000000000000000" pitchFamily="2" charset="2"/>
              <a:buChar char="Ø"/>
            </a:pPr>
            <a:r>
              <a:rPr lang="en-GB" sz="2200" dirty="0">
                <a:latin typeface="Trebuchet MS" pitchFamily="34" charset="0"/>
              </a:rPr>
              <a:t>A complex number can be represented in one of three ways:</a:t>
            </a:r>
          </a:p>
          <a:p>
            <a:pPr>
              <a:lnSpc>
                <a:spcPct val="90000"/>
              </a:lnSpc>
              <a:buClr>
                <a:srgbClr val="C00000"/>
              </a:buClr>
              <a:buFont typeface="Wingdings" panose="05000000000000000000" pitchFamily="2" charset="2"/>
              <a:buChar char="Ø"/>
            </a:pPr>
            <a:endParaRPr lang="en-GB" sz="2200" dirty="0">
              <a:latin typeface="Trebuchet MS" pitchFamily="34" charset="0"/>
            </a:endParaRPr>
          </a:p>
          <a:p>
            <a:pPr algn="ctr">
              <a:lnSpc>
                <a:spcPct val="90000"/>
              </a:lnSpc>
              <a:buClr>
                <a:srgbClr val="C00000"/>
              </a:buClr>
              <a:buFont typeface="Wingdings" panose="05000000000000000000" pitchFamily="2" charset="2"/>
              <a:buChar char="Ø"/>
            </a:pPr>
            <a:r>
              <a:rPr lang="en-GB" sz="2200" i="1" dirty="0">
                <a:latin typeface="Trebuchet MS" pitchFamily="34" charset="0"/>
              </a:rPr>
              <a:t>Z = x + </a:t>
            </a:r>
            <a:r>
              <a:rPr lang="en-GB" sz="2200" i="1" dirty="0" err="1">
                <a:latin typeface="Trebuchet MS" pitchFamily="34" charset="0"/>
              </a:rPr>
              <a:t>jy</a:t>
            </a:r>
            <a:r>
              <a:rPr lang="en-GB" sz="2200" dirty="0">
                <a:latin typeface="Trebuchet MS" pitchFamily="34" charset="0"/>
              </a:rPr>
              <a:t>   »  Rectangular Form</a:t>
            </a:r>
          </a:p>
          <a:p>
            <a:pPr algn="ctr">
              <a:lnSpc>
                <a:spcPct val="90000"/>
              </a:lnSpc>
              <a:buClr>
                <a:srgbClr val="C00000"/>
              </a:buClr>
              <a:buFont typeface="Wingdings" panose="05000000000000000000" pitchFamily="2" charset="2"/>
              <a:buChar char="Ø"/>
            </a:pPr>
            <a:endParaRPr lang="en-GB" sz="2200" dirty="0">
              <a:latin typeface="Trebuchet MS" pitchFamily="34" charset="0"/>
            </a:endParaRPr>
          </a:p>
          <a:p>
            <a:pPr algn="ctr">
              <a:lnSpc>
                <a:spcPct val="90000"/>
              </a:lnSpc>
              <a:buClr>
                <a:srgbClr val="C00000"/>
              </a:buClr>
              <a:buFont typeface="Wingdings" panose="05000000000000000000" pitchFamily="2" charset="2"/>
              <a:buChar char="Ø"/>
            </a:pPr>
            <a:r>
              <a:rPr lang="en-GB" sz="2200" i="1" dirty="0">
                <a:latin typeface="Trebuchet MS" pitchFamily="34" charset="0"/>
              </a:rPr>
              <a:t>Z = A ∠Φ</a:t>
            </a:r>
            <a:r>
              <a:rPr lang="en-GB" sz="2200" dirty="0">
                <a:latin typeface="Trebuchet MS" pitchFamily="34" charset="0"/>
              </a:rPr>
              <a:t>   »  Polar Form</a:t>
            </a:r>
          </a:p>
          <a:p>
            <a:pPr algn="ctr">
              <a:lnSpc>
                <a:spcPct val="90000"/>
              </a:lnSpc>
              <a:buClr>
                <a:srgbClr val="C00000"/>
              </a:buClr>
              <a:buFont typeface="Wingdings" panose="05000000000000000000" pitchFamily="2" charset="2"/>
              <a:buChar char="Ø"/>
            </a:pPr>
            <a:endParaRPr lang="en-GB" sz="2200" dirty="0">
              <a:latin typeface="Trebuchet MS" pitchFamily="34" charset="0"/>
            </a:endParaRPr>
          </a:p>
          <a:p>
            <a:pPr algn="ctr">
              <a:lnSpc>
                <a:spcPct val="90000"/>
              </a:lnSpc>
              <a:buClr>
                <a:srgbClr val="C00000"/>
              </a:buClr>
              <a:buFont typeface="Wingdings" panose="05000000000000000000" pitchFamily="2" charset="2"/>
              <a:buChar char="Ø"/>
            </a:pPr>
            <a:r>
              <a:rPr lang="en-GB" sz="2200" i="1" dirty="0">
                <a:latin typeface="Trebuchet MS" pitchFamily="34" charset="0"/>
              </a:rPr>
              <a:t>Z = A </a:t>
            </a:r>
            <a:r>
              <a:rPr lang="en-GB" sz="2200" i="1" dirty="0" err="1">
                <a:latin typeface="Trebuchet MS" pitchFamily="34" charset="0"/>
              </a:rPr>
              <a:t>e</a:t>
            </a:r>
            <a:r>
              <a:rPr lang="en-GB" sz="2200" i="1" baseline="30000" dirty="0" err="1">
                <a:latin typeface="Trebuchet MS" pitchFamily="34" charset="0"/>
              </a:rPr>
              <a:t>jΦ</a:t>
            </a:r>
            <a:r>
              <a:rPr lang="en-GB" sz="2200" dirty="0">
                <a:latin typeface="Trebuchet MS" pitchFamily="34" charset="0"/>
              </a:rPr>
              <a:t>   »  Exponential Form </a:t>
            </a:r>
          </a:p>
        </p:txBody>
      </p:sp>
    </p:spTree>
    <p:extLst>
      <p:ext uri="{BB962C8B-B14F-4D97-AF65-F5344CB8AC3E}">
        <p14:creationId xmlns:p14="http://schemas.microsoft.com/office/powerpoint/2010/main" val="14305787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Complex Numbers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Complex numbers in exponential form are represented as below:</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a:t>
            </a:r>
            <a:r>
              <a:rPr lang="en-GB" sz="2200" dirty="0" err="1">
                <a:latin typeface="Trebuchet MS" pitchFamily="34" charset="0"/>
              </a:rPr>
              <a:t>phasor</a:t>
            </a:r>
            <a:r>
              <a:rPr lang="en-GB" sz="2200" dirty="0">
                <a:latin typeface="Trebuchet MS" pitchFamily="34" charset="0"/>
              </a:rPr>
              <a:t> will rotate as the angle </a:t>
            </a:r>
            <a:r>
              <a:rPr lang="az-Cyrl-AZ" sz="2200" dirty="0">
                <a:latin typeface="Trebuchet MS" panose="020B0603020202020204" pitchFamily="34" charset="0"/>
              </a:rPr>
              <a:t>ф</a:t>
            </a:r>
            <a:r>
              <a:rPr lang="en-GB" sz="2200" dirty="0">
                <a:latin typeface="Trebuchet MS" panose="020B0603020202020204" pitchFamily="34" charset="0"/>
              </a:rPr>
              <a:t> changes</a:t>
            </a:r>
            <a:endParaRPr lang="en-GB" sz="2200" dirty="0">
              <a:solidFill>
                <a:srgbClr val="FF0000"/>
              </a:solidFill>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616" y="1988841"/>
            <a:ext cx="2701208"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575" y="1556792"/>
            <a:ext cx="3667889" cy="3682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20" y="4054401"/>
            <a:ext cx="4909628" cy="59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3597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Exponential Signals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8" y="1268760"/>
            <a:ext cx="8848725" cy="465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06647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0648"/>
            <a:ext cx="8229600" cy="854968"/>
          </a:xfrm>
        </p:spPr>
        <p:txBody>
          <a:bodyPr>
            <a:normAutofit/>
          </a:bodyPr>
          <a:lstStyle/>
          <a:p>
            <a:pPr algn="ctr"/>
            <a:r>
              <a:rPr lang="en-US" sz="3600" dirty="0" smtClean="0">
                <a:solidFill>
                  <a:srgbClr val="C00000"/>
                </a:solidFill>
                <a:latin typeface="Trebuchet MS" pitchFamily="34" charset="0"/>
              </a:rPr>
              <a:t>Problem-3</a:t>
            </a:r>
            <a:endParaRPr lang="en-GB" sz="3600" dirty="0">
              <a:solidFill>
                <a:srgbClr val="C00000"/>
              </a:solidFill>
              <a:latin typeface="Trebuchet MS" pitchFamily="34" charset="0"/>
            </a:endParaRPr>
          </a:p>
        </p:txBody>
      </p:sp>
      <mc:AlternateContent xmlns:mc="http://schemas.openxmlformats.org/markup-compatibility/2006" xmlns:a14="http://schemas.microsoft.com/office/drawing/2010/main">
        <mc:Choice Requires="a14">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400" dirty="0">
                    <a:latin typeface="Trebuchet MS" pitchFamily="34" charset="0"/>
                  </a:rPr>
                  <a:t>Express the sum of two complex exponentials as a product of a complex exponential and a single sinusoid: </a:t>
                </a:r>
              </a:p>
              <a:p>
                <a:pPr>
                  <a:lnSpc>
                    <a:spcPct val="90000"/>
                  </a:lnSpc>
                  <a:buFont typeface="Wingdings" panose="05000000000000000000" pitchFamily="2" charset="2"/>
                  <a:buChar char="Ø"/>
                </a:pPr>
                <a:endParaRPr lang="en-GB" sz="2400" dirty="0">
                  <a:latin typeface="Trebuchet MS" pitchFamily="34" charset="0"/>
                </a:endParaRPr>
              </a:p>
              <a:p>
                <a:pPr marL="0" indent="0" algn="ctr">
                  <a:lnSpc>
                    <a:spcPct val="90000"/>
                  </a:lnSpc>
                  <a:buNone/>
                </a:pPr>
                <a14:m>
                  <m:oMathPara xmlns:m="http://schemas.openxmlformats.org/officeDocument/2006/math">
                    <m:oMathParaPr>
                      <m:jc m:val="centerGroup"/>
                    </m:oMathParaPr>
                    <m:oMath xmlns:m="http://schemas.openxmlformats.org/officeDocument/2006/math">
                      <m:r>
                        <a:rPr lang="en-US" sz="2400" b="0" i="1" smtClean="0">
                          <a:latin typeface="Cambria Math"/>
                        </a:rPr>
                        <m:t>𝑥</m:t>
                      </m:r>
                      <m:d>
                        <m:dPr>
                          <m:ctrlPr>
                            <a:rPr lang="en-US" sz="2400" b="0" i="1" smtClean="0">
                              <a:latin typeface="Cambria Math" panose="02040503050406030204" pitchFamily="18" charset="0"/>
                            </a:rPr>
                          </m:ctrlPr>
                        </m:dPr>
                        <m:e>
                          <m:r>
                            <a:rPr lang="en-US" sz="2400" b="0" i="1" smtClean="0">
                              <a:latin typeface="Cambria Math"/>
                            </a:rPr>
                            <m:t>𝑡</m:t>
                          </m:r>
                        </m:e>
                      </m:d>
                      <m:r>
                        <a:rPr lang="en-US" sz="2400" b="0" i="1" smtClean="0">
                          <a:latin typeface="Cambria Math"/>
                        </a:rPr>
                        <m:t>=</m:t>
                      </m:r>
                      <m:sSup>
                        <m:sSupPr>
                          <m:ctrlPr>
                            <a:rPr lang="en-US" sz="2400" b="0" i="1" smtClean="0">
                              <a:latin typeface="Cambria Math" panose="02040503050406030204" pitchFamily="18" charset="0"/>
                            </a:rPr>
                          </m:ctrlPr>
                        </m:sSupPr>
                        <m:e>
                          <m:r>
                            <a:rPr lang="en-US" sz="2400" b="0" i="1" smtClean="0">
                              <a:latin typeface="Cambria Math"/>
                            </a:rPr>
                            <m:t>𝑒</m:t>
                          </m:r>
                        </m:e>
                        <m:sup>
                          <m:r>
                            <a:rPr lang="en-US" sz="2400" b="0" i="1" smtClean="0">
                              <a:latin typeface="Cambria Math"/>
                            </a:rPr>
                            <m:t>𝑗</m:t>
                          </m:r>
                          <m:r>
                            <a:rPr lang="en-US" sz="2400" b="0" i="1" smtClean="0">
                              <a:latin typeface="Cambria Math"/>
                            </a:rPr>
                            <m:t>2</m:t>
                          </m:r>
                          <m:r>
                            <a:rPr lang="en-US" sz="2400" b="0" i="1" smtClean="0">
                              <a:latin typeface="Cambria Math"/>
                            </a:rPr>
                            <m:t>𝑡</m:t>
                          </m:r>
                        </m:sup>
                      </m:sSup>
                      <m:r>
                        <a:rPr lang="en-US" sz="2400" b="0" i="1" smtClean="0">
                          <a:latin typeface="Cambria Math"/>
                        </a:rPr>
                        <m:t>+</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𝑗</m:t>
                          </m:r>
                          <m:r>
                            <a:rPr lang="en-US" sz="2400" b="0" i="1" smtClean="0">
                              <a:latin typeface="Cambria Math"/>
                            </a:rPr>
                            <m:t>3</m:t>
                          </m:r>
                          <m:r>
                            <a:rPr lang="en-US" sz="2400" i="1">
                              <a:latin typeface="Cambria Math"/>
                            </a:rPr>
                            <m:t>𝑡</m:t>
                          </m:r>
                        </m:sup>
                      </m:sSup>
                    </m:oMath>
                  </m:oMathPara>
                </a14:m>
                <a:endParaRPr lang="en-GB" sz="2400" dirty="0">
                  <a:latin typeface="Trebuchet MS" pitchFamily="34" charset="0"/>
                </a:endParaRPr>
              </a:p>
              <a:p>
                <a:pPr>
                  <a:lnSpc>
                    <a:spcPct val="90000"/>
                  </a:lnSpc>
                  <a:buFont typeface="Wingdings" panose="05000000000000000000" pitchFamily="2" charset="2"/>
                  <a:buChar char="Ø"/>
                </a:pPr>
                <a:endParaRPr lang="en-GB" sz="2400" dirty="0">
                  <a:latin typeface="Trebuchet MS" pitchFamily="34" charset="0"/>
                </a:endParaRPr>
              </a:p>
              <a:p>
                <a:pPr>
                  <a:lnSpc>
                    <a:spcPct val="90000"/>
                  </a:lnSpc>
                  <a:buFont typeface="Wingdings" panose="05000000000000000000" pitchFamily="2" charset="2"/>
                  <a:buChar char="Ø"/>
                </a:pPr>
                <a:r>
                  <a:rPr lang="en-GB" sz="2400" dirty="0">
                    <a:latin typeface="Trebuchet MS" pitchFamily="34" charset="0"/>
                  </a:rPr>
                  <a:t>Also, plot the magnitude of this signal.</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mc:Choice>
        <mc:Fallback xmlns="">
          <p:sp>
            <p:nvSpPr>
              <p:cNvPr id="4" name="Rectangle 3075"/>
              <p:cNvSpPr txBox="1">
                <a:spLocks noRot="1" noChangeAspect="1" noMove="1" noResize="1" noEditPoints="1" noAdjustHandles="1" noChangeArrowheads="1" noChangeShapeType="1" noTextEdit="1"/>
              </p:cNvSpPr>
              <p:nvPr/>
            </p:nvSpPr>
            <p:spPr>
              <a:xfrm>
                <a:off x="179512" y="1052736"/>
                <a:ext cx="8712968" cy="5616624"/>
              </a:xfrm>
              <a:prstGeom prst="rect">
                <a:avLst/>
              </a:prstGeom>
              <a:blipFill rotWithShape="1">
                <a:blip r:embed="rId2"/>
                <a:stretch>
                  <a:fillRect l="-909" t="-1520" r="-140"/>
                </a:stretch>
              </a:blipFill>
            </p:spPr>
            <p:txBody>
              <a:bodyPr/>
              <a:lstStyle/>
              <a:p>
                <a:r>
                  <a:rPr lang="en-US">
                    <a:noFill/>
                  </a:rPr>
                  <a:t> </a:t>
                </a:r>
              </a:p>
            </p:txBody>
          </p:sp>
        </mc:Fallback>
      </mc:AlternateContent>
    </p:spTree>
    <p:extLst>
      <p:ext uri="{BB962C8B-B14F-4D97-AF65-F5344CB8AC3E}">
        <p14:creationId xmlns:p14="http://schemas.microsoft.com/office/powerpoint/2010/main" val="12480677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Exponential Signals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A and </a:t>
            </a:r>
            <a:r>
              <a:rPr lang="en-GB" sz="2200" i="1" dirty="0">
                <a:latin typeface="Trebuchet MS" pitchFamily="34" charset="0"/>
              </a:rPr>
              <a:t>a</a:t>
            </a:r>
            <a:r>
              <a:rPr lang="en-GB" sz="2200" dirty="0">
                <a:latin typeface="Trebuchet MS" pitchFamily="34" charset="0"/>
              </a:rPr>
              <a:t> are </a:t>
            </a:r>
            <a:r>
              <a:rPr lang="en-GB" sz="2200" dirty="0">
                <a:solidFill>
                  <a:srgbClr val="C00000"/>
                </a:solidFill>
                <a:latin typeface="Trebuchet MS" pitchFamily="34" charset="0"/>
              </a:rPr>
              <a:t>real</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2" name="Picture 1">
            <a:extLst>
              <a:ext uri="{FF2B5EF4-FFF2-40B4-BE49-F238E27FC236}">
                <a16:creationId xmlns:a16="http://schemas.microsoft.com/office/drawing/2014/main" id="{ED7216A9-F698-451A-8234-80B73CD4F7FB}"/>
              </a:ext>
            </a:extLst>
          </p:cNvPr>
          <p:cNvPicPr>
            <a:picLocks noChangeAspect="1"/>
          </p:cNvPicPr>
          <p:nvPr/>
        </p:nvPicPr>
        <p:blipFill>
          <a:blip r:embed="rId3"/>
          <a:stretch>
            <a:fillRect/>
          </a:stretch>
        </p:blipFill>
        <p:spPr>
          <a:xfrm>
            <a:off x="0" y="1628800"/>
            <a:ext cx="9144000" cy="5014452"/>
          </a:xfrm>
          <a:prstGeom prst="rect">
            <a:avLst/>
          </a:prstGeom>
        </p:spPr>
      </p:pic>
    </p:spTree>
    <p:extLst>
      <p:ext uri="{BB962C8B-B14F-4D97-AF65-F5344CB8AC3E}">
        <p14:creationId xmlns:p14="http://schemas.microsoft.com/office/powerpoint/2010/main" val="7802044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Exponential Signals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80728"/>
            <a:ext cx="8712968" cy="56886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i="1" dirty="0">
                <a:solidFill>
                  <a:srgbClr val="C00000"/>
                </a:solidFill>
                <a:latin typeface="Trebuchet MS" pitchFamily="34" charset="0"/>
              </a:rPr>
              <a:t>a</a:t>
            </a:r>
            <a:r>
              <a:rPr lang="en-GB" sz="2200" dirty="0">
                <a:solidFill>
                  <a:srgbClr val="C00000"/>
                </a:solidFill>
                <a:latin typeface="Trebuchet MS" pitchFamily="34" charset="0"/>
              </a:rPr>
              <a:t> is imaginary</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p:txBody>
      </p:sp>
      <p:pic>
        <p:nvPicPr>
          <p:cNvPr id="2" name="Picture 1">
            <a:extLst>
              <a:ext uri="{FF2B5EF4-FFF2-40B4-BE49-F238E27FC236}">
                <a16:creationId xmlns:a16="http://schemas.microsoft.com/office/drawing/2014/main" id="{79EC5468-B83C-4877-AC6F-CD9B90B2D3F2}"/>
              </a:ext>
            </a:extLst>
          </p:cNvPr>
          <p:cNvPicPr>
            <a:picLocks noChangeAspect="1"/>
          </p:cNvPicPr>
          <p:nvPr/>
        </p:nvPicPr>
        <p:blipFill>
          <a:blip r:embed="rId2"/>
          <a:stretch>
            <a:fillRect/>
          </a:stretch>
        </p:blipFill>
        <p:spPr>
          <a:xfrm>
            <a:off x="208731" y="1426418"/>
            <a:ext cx="8467725" cy="5314950"/>
          </a:xfrm>
          <a:prstGeom prst="rect">
            <a:avLst/>
          </a:prstGeom>
        </p:spPr>
      </p:pic>
    </p:spTree>
    <p:extLst>
      <p:ext uri="{BB962C8B-B14F-4D97-AF65-F5344CB8AC3E}">
        <p14:creationId xmlns:p14="http://schemas.microsoft.com/office/powerpoint/2010/main" val="224990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Exponential Signals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i="1" dirty="0">
                <a:solidFill>
                  <a:srgbClr val="C00000"/>
                </a:solidFill>
                <a:latin typeface="Trebuchet MS" pitchFamily="34" charset="0"/>
              </a:rPr>
              <a:t>a</a:t>
            </a:r>
            <a:r>
              <a:rPr lang="en-GB" sz="2200" dirty="0">
                <a:solidFill>
                  <a:srgbClr val="C00000"/>
                </a:solidFill>
                <a:latin typeface="Trebuchet MS" pitchFamily="34" charset="0"/>
              </a:rPr>
              <a:t> is imaginary:</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441" y="1540546"/>
            <a:ext cx="8577031" cy="5272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288" y="983010"/>
            <a:ext cx="3251896" cy="429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69387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Sinusoidal Exponential </a:t>
            </a:r>
            <a:r>
              <a:rPr lang="en-US" sz="3600" b="1" dirty="0">
                <a:solidFill>
                  <a:srgbClr val="C00000"/>
                </a:solidFill>
                <a:latin typeface="Trebuchet MS" pitchFamily="34" charset="0"/>
              </a:rPr>
              <a:t>Harmonics</a:t>
            </a:r>
            <a:endParaRPr lang="en-GB" sz="3600" b="1"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8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684" y="1052736"/>
            <a:ext cx="8769306"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7561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188640"/>
            <a:ext cx="8229600" cy="926976"/>
          </a:xfrm>
        </p:spPr>
        <p:txBody>
          <a:bodyPr>
            <a:normAutofit/>
          </a:bodyPr>
          <a:lstStyle/>
          <a:p>
            <a:pPr algn="ctr"/>
            <a:r>
              <a:rPr lang="en-US" sz="3600" dirty="0">
                <a:solidFill>
                  <a:srgbClr val="C00000"/>
                </a:solidFill>
                <a:latin typeface="Trebuchet MS" pitchFamily="34" charset="0"/>
              </a:rPr>
              <a:t>Sinusoidal Exponential </a:t>
            </a:r>
            <a:r>
              <a:rPr lang="en-US" sz="3600" b="1" dirty="0">
                <a:solidFill>
                  <a:srgbClr val="C00000"/>
                </a:solidFill>
                <a:latin typeface="Trebuchet MS" pitchFamily="34" charset="0"/>
              </a:rPr>
              <a:t>Harmonics</a:t>
            </a:r>
            <a:endParaRPr lang="en-GB" sz="3600" b="1" dirty="0">
              <a:solidFill>
                <a:srgbClr val="C00000"/>
              </a:solidFill>
              <a:latin typeface="Trebuchet MS" pitchFamily="34" charset="0"/>
            </a:endParaRPr>
          </a:p>
        </p:txBody>
      </p:sp>
      <p:sp>
        <p:nvSpPr>
          <p:cNvPr id="4" name="Rectangle 3075"/>
          <p:cNvSpPr txBox="1">
            <a:spLocks noChangeArrowheads="1"/>
          </p:cNvSpPr>
          <p:nvPr/>
        </p:nvSpPr>
        <p:spPr>
          <a:xfrm>
            <a:off x="179512" y="980728"/>
            <a:ext cx="8712968" cy="56886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Example of continuous-time harmonics</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425" y="1340768"/>
            <a:ext cx="8261031"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4333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209550" y="188640"/>
            <a:ext cx="8682930" cy="926976"/>
          </a:xfrm>
        </p:spPr>
        <p:txBody>
          <a:bodyPr>
            <a:normAutofit/>
          </a:bodyPr>
          <a:lstStyle/>
          <a:p>
            <a:pPr algn="ctr"/>
            <a:r>
              <a:rPr lang="en-US" sz="3600" b="1" dirty="0">
                <a:solidFill>
                  <a:srgbClr val="C00000"/>
                </a:solidFill>
                <a:latin typeface="Trebuchet MS" pitchFamily="34" charset="0"/>
              </a:rPr>
              <a:t>Damped</a:t>
            </a:r>
            <a:r>
              <a:rPr lang="en-US" sz="3600" dirty="0">
                <a:solidFill>
                  <a:srgbClr val="C00000"/>
                </a:solidFill>
                <a:latin typeface="Trebuchet MS" pitchFamily="34" charset="0"/>
              </a:rPr>
              <a:t> Complex Sinusoidal Exponentials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809750"/>
            <a:ext cx="8724900"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37749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179512" y="188640"/>
            <a:ext cx="8712968" cy="926976"/>
          </a:xfrm>
        </p:spPr>
        <p:txBody>
          <a:bodyPr>
            <a:normAutofit/>
          </a:bodyPr>
          <a:lstStyle/>
          <a:p>
            <a:pPr algn="ctr"/>
            <a:r>
              <a:rPr lang="en-US" sz="3600" b="1" dirty="0">
                <a:solidFill>
                  <a:srgbClr val="C00000"/>
                </a:solidFill>
                <a:latin typeface="Trebuchet MS" pitchFamily="34" charset="0"/>
              </a:rPr>
              <a:t>Damped</a:t>
            </a:r>
            <a:r>
              <a:rPr lang="en-US" sz="3600" dirty="0">
                <a:solidFill>
                  <a:srgbClr val="C00000"/>
                </a:solidFill>
                <a:latin typeface="Trebuchet MS" pitchFamily="34" charset="0"/>
              </a:rPr>
              <a:t> Complex Sinusoidal Exponentials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400" dirty="0">
              <a:latin typeface="Trebuchet MS" pitchFamily="34" charset="0"/>
            </a:endParaRP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13" y="1412776"/>
            <a:ext cx="8284051" cy="5228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980728"/>
            <a:ext cx="4458957"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05351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790056"/>
            <a:ext cx="8229600" cy="854968"/>
          </a:xfrm>
        </p:spPr>
        <p:txBody>
          <a:bodyPr>
            <a:normAutofit/>
          </a:bodyPr>
          <a:lstStyle/>
          <a:p>
            <a:pPr algn="ctr"/>
            <a:r>
              <a:rPr lang="en-US" sz="3600" dirty="0">
                <a:solidFill>
                  <a:srgbClr val="C00000"/>
                </a:solidFill>
                <a:latin typeface="Trebuchet MS" pitchFamily="34" charset="0"/>
              </a:rPr>
              <a:t>END</a:t>
            </a:r>
            <a:endParaRPr lang="en-GB" sz="3600" dirty="0">
              <a:solidFill>
                <a:srgbClr val="C00000"/>
              </a:solidFill>
              <a:latin typeface="Trebuchet MS" pitchFamily="34" charset="0"/>
            </a:endParaRPr>
          </a:p>
        </p:txBody>
      </p:sp>
    </p:spTree>
    <p:extLst>
      <p:ext uri="{BB962C8B-B14F-4D97-AF65-F5344CB8AC3E}">
        <p14:creationId xmlns:p14="http://schemas.microsoft.com/office/powerpoint/2010/main" val="1543917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3167</TotalTime>
  <Words>1472</Words>
  <Application>Microsoft Office PowerPoint</Application>
  <PresentationFormat>On-screen Show (4:3)</PresentationFormat>
  <Paragraphs>324</Paragraphs>
  <Slides>25</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Cambria Math</vt:lpstr>
      <vt:lpstr>Courier New</vt:lpstr>
      <vt:lpstr>Microsoft Sans Serif</vt:lpstr>
      <vt:lpstr>Symbol</vt:lpstr>
      <vt:lpstr>Trebuchet MS</vt:lpstr>
      <vt:lpstr>Verdana</vt:lpstr>
      <vt:lpstr>Wingdings</vt:lpstr>
      <vt:lpstr>Clarity</vt:lpstr>
      <vt:lpstr>important Signals – Continuous Time </vt:lpstr>
      <vt:lpstr>Motivation </vt:lpstr>
      <vt:lpstr>Continuous Time Unit Step Function</vt:lpstr>
      <vt:lpstr>Continuous Time Unit Impulse Function</vt:lpstr>
      <vt:lpstr>Continuous Time Unit Impulse Function</vt:lpstr>
      <vt:lpstr>Unit Impulse Function</vt:lpstr>
      <vt:lpstr>Continuous Time Unit Functions</vt:lpstr>
      <vt:lpstr>Practical Continuous Time Unit Functions</vt:lpstr>
      <vt:lpstr>Problem-1</vt:lpstr>
      <vt:lpstr>Problem-2</vt:lpstr>
      <vt:lpstr>Sinusoidal Signals </vt:lpstr>
      <vt:lpstr>Complex Numbers</vt:lpstr>
      <vt:lpstr>Complex Numbers</vt:lpstr>
      <vt:lpstr>Complex Numbers</vt:lpstr>
      <vt:lpstr>Complex Numbers</vt:lpstr>
      <vt:lpstr>Exponential Signals</vt:lpstr>
      <vt:lpstr>Problem-3</vt:lpstr>
      <vt:lpstr>Exponential Signals</vt:lpstr>
      <vt:lpstr>Exponential Signals</vt:lpstr>
      <vt:lpstr>Exponential Signals</vt:lpstr>
      <vt:lpstr>Sinusoidal Exponential Harmonics</vt:lpstr>
      <vt:lpstr>Sinusoidal Exponential Harmonics</vt:lpstr>
      <vt:lpstr>Damped Complex Sinusoidal Exponentials</vt:lpstr>
      <vt:lpstr>Damped Complex Sinusoidal Exponentials</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Important Signals-CT</dc:title>
  <dc:creator>Salman</dc:creator>
  <cp:lastModifiedBy>dr sulman</cp:lastModifiedBy>
  <cp:revision>286</cp:revision>
  <dcterms:created xsi:type="dcterms:W3CDTF">2013-01-30T11:22:36Z</dcterms:created>
  <dcterms:modified xsi:type="dcterms:W3CDTF">2025-09-15T12:03:15Z</dcterms:modified>
</cp:coreProperties>
</file>