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5"/>
  </p:notesMasterIdLst>
  <p:sldIdLst>
    <p:sldId id="257" r:id="rId2"/>
    <p:sldId id="259" r:id="rId3"/>
    <p:sldId id="271" r:id="rId4"/>
    <p:sldId id="272" r:id="rId5"/>
    <p:sldId id="281" r:id="rId6"/>
    <p:sldId id="267" r:id="rId7"/>
    <p:sldId id="285" r:id="rId8"/>
    <p:sldId id="286" r:id="rId9"/>
    <p:sldId id="269" r:id="rId10"/>
    <p:sldId id="293" r:id="rId11"/>
    <p:sldId id="298" r:id="rId12"/>
    <p:sldId id="296" r:id="rId13"/>
    <p:sldId id="299" r:id="rId14"/>
    <p:sldId id="297" r:id="rId15"/>
    <p:sldId id="300" r:id="rId16"/>
    <p:sldId id="302" r:id="rId17"/>
    <p:sldId id="273" r:id="rId18"/>
    <p:sldId id="274" r:id="rId19"/>
    <p:sldId id="276" r:id="rId20"/>
    <p:sldId id="287" r:id="rId21"/>
    <p:sldId id="277" r:id="rId22"/>
    <p:sldId id="278" r:id="rId23"/>
    <p:sldId id="292"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8790" autoAdjust="0"/>
  </p:normalViewPr>
  <p:slideViewPr>
    <p:cSldViewPr>
      <p:cViewPr varScale="1">
        <p:scale>
          <a:sx n="77" d="100"/>
          <a:sy n="77" d="100"/>
        </p:scale>
        <p:origin x="1618" y="5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34A5050-649F-4F44-92E6-A8617D2FBDB2}" type="datetimeFigureOut">
              <a:rPr lang="en-GB" smtClean="0"/>
              <a:t>11/09/2025</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7F072A3-8C67-426E-BBEF-2E085BDA5FA7}" type="slidenum">
              <a:rPr lang="en-GB" smtClean="0"/>
              <a:t>‹#›</a:t>
            </a:fld>
            <a:endParaRPr lang="en-GB"/>
          </a:p>
        </p:txBody>
      </p:sp>
    </p:spTree>
    <p:extLst>
      <p:ext uri="{BB962C8B-B14F-4D97-AF65-F5344CB8AC3E}">
        <p14:creationId xmlns:p14="http://schemas.microsoft.com/office/powerpoint/2010/main" val="18237950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ECECF1"/>
                </a:solidFill>
                <a:effectLst/>
                <a:latin typeface="Söhne"/>
              </a:rPr>
              <a:t>If we have already considered magnitude, then why do we need to take the square of the signal to find the energy?</a:t>
            </a:r>
          </a:p>
          <a:p>
            <a:endParaRPr lang="en-US" b="0" i="0" dirty="0">
              <a:solidFill>
                <a:srgbClr val="ECECF1"/>
              </a:solidFill>
              <a:effectLst/>
              <a:latin typeface="Söhne"/>
            </a:endParaRPr>
          </a:p>
          <a:p>
            <a:pPr algn="l"/>
            <a:r>
              <a:rPr lang="en-US" b="0" i="0" dirty="0">
                <a:solidFill>
                  <a:srgbClr val="FFFFFF"/>
                </a:solidFill>
                <a:effectLst/>
                <a:latin typeface="Söhne"/>
              </a:rPr>
              <a:t>Taking the square of the signal when calculating energy serves several important purposes:</a:t>
            </a:r>
          </a:p>
          <a:p>
            <a:pPr algn="l">
              <a:buFont typeface="+mj-lt"/>
              <a:buAutoNum type="arabicPeriod"/>
            </a:pPr>
            <a:r>
              <a:rPr lang="en-US" b="1" i="0" dirty="0">
                <a:solidFill>
                  <a:srgbClr val="FFFFFF"/>
                </a:solidFill>
                <a:effectLst/>
                <a:latin typeface="Söhne"/>
              </a:rPr>
              <a:t>Non-Negative Value:</a:t>
            </a:r>
            <a:r>
              <a:rPr lang="en-US" b="0" i="0" dirty="0">
                <a:solidFill>
                  <a:srgbClr val="FFFFFF"/>
                </a:solidFill>
                <a:effectLst/>
                <a:latin typeface="Söhne"/>
              </a:rPr>
              <a:t> Just considering the magnitude ensures that the result is non-negative, but it doesn't adequately capture the intensity or power of the signal. By squaring the magnitude, you ensure that the energy is always positive and that larger values of the signal contribute more to the energy, emphasizing the significance of higher signal amplitudes.</a:t>
            </a:r>
          </a:p>
          <a:p>
            <a:pPr algn="l">
              <a:buFont typeface="+mj-lt"/>
              <a:buAutoNum type="arabicPeriod"/>
            </a:pPr>
            <a:r>
              <a:rPr lang="en-US" b="1" i="0" dirty="0">
                <a:solidFill>
                  <a:srgbClr val="FFFFFF"/>
                </a:solidFill>
                <a:effectLst/>
                <a:latin typeface="Söhne"/>
              </a:rPr>
              <a:t>Weighting:</a:t>
            </a:r>
            <a:r>
              <a:rPr lang="en-US" b="0" i="0" dirty="0">
                <a:solidFill>
                  <a:srgbClr val="FFFFFF"/>
                </a:solidFill>
                <a:effectLst/>
                <a:latin typeface="Söhne"/>
              </a:rPr>
              <a:t> Squaring the signal effectively weights the contributions of different points in time (for continuous signals) or different samples (for discrete signals) based on their amplitudes. Larger values contribute more to the energy calculation, reflecting their higher power.</a:t>
            </a:r>
          </a:p>
          <a:p>
            <a:pPr algn="l">
              <a:buFont typeface="+mj-lt"/>
              <a:buAutoNum type="arabicPeriod"/>
            </a:pPr>
            <a:r>
              <a:rPr lang="en-US" b="1" i="0" dirty="0">
                <a:solidFill>
                  <a:srgbClr val="FFFFFF"/>
                </a:solidFill>
                <a:effectLst/>
                <a:latin typeface="Söhne"/>
              </a:rPr>
              <a:t>Mathematical Simplicity:</a:t>
            </a:r>
            <a:r>
              <a:rPr lang="en-US" b="0" i="0" dirty="0">
                <a:solidFill>
                  <a:srgbClr val="FFFFFF"/>
                </a:solidFill>
                <a:effectLst/>
                <a:latin typeface="Söhne"/>
              </a:rPr>
              <a:t> The square of the magnitude simplifies the energy calculation and leads to a consistent mathematical expression. It allows for easier mathematical manipulation, integration (for continuous signals), or summation (for discrete signals), making energy calculations more tractable.</a:t>
            </a:r>
          </a:p>
          <a:p>
            <a:pPr algn="l">
              <a:buFont typeface="+mj-lt"/>
              <a:buAutoNum type="arabicPeriod"/>
            </a:pPr>
            <a:r>
              <a:rPr lang="en-US" b="1" i="0" dirty="0">
                <a:solidFill>
                  <a:srgbClr val="FFFFFF"/>
                </a:solidFill>
                <a:effectLst/>
                <a:latin typeface="Söhne"/>
              </a:rPr>
              <a:t>Physical Interpretation:</a:t>
            </a:r>
            <a:r>
              <a:rPr lang="en-US" b="0" i="0" dirty="0">
                <a:solidFill>
                  <a:srgbClr val="FFFFFF"/>
                </a:solidFill>
                <a:effectLst/>
                <a:latin typeface="Söhne"/>
              </a:rPr>
              <a:t> The square of the magnitude results in energy units that match the square of the original signal units. This is physically meaningful and aligns with the concept of energy as the ability to do work. It provides a clear interpretation of energy that corresponds to the signal's intensity.</a:t>
            </a:r>
          </a:p>
          <a:p>
            <a:pPr algn="l">
              <a:buFont typeface="+mj-lt"/>
              <a:buAutoNum type="arabicPeriod"/>
            </a:pPr>
            <a:r>
              <a:rPr lang="en-US" b="1" i="0" dirty="0">
                <a:solidFill>
                  <a:srgbClr val="FFFFFF"/>
                </a:solidFill>
                <a:effectLst/>
                <a:latin typeface="Söhne"/>
              </a:rPr>
              <a:t>Compatibility with Power Calculations:</a:t>
            </a:r>
            <a:r>
              <a:rPr lang="en-US" b="0" i="0" dirty="0">
                <a:solidFill>
                  <a:srgbClr val="FFFFFF"/>
                </a:solidFill>
                <a:effectLst/>
                <a:latin typeface="Söhne"/>
              </a:rPr>
              <a:t> In many applications, energy is closely related to power. Power is the rate at which energy is transferred or used, and it is often proportional to the square of the signal's magnitude. Therefore, using the square of the magnitude ensures consistency when comparing energy and power.</a:t>
            </a:r>
          </a:p>
          <a:p>
            <a:pPr algn="l"/>
            <a:r>
              <a:rPr lang="en-US" b="0" i="0" dirty="0">
                <a:solidFill>
                  <a:srgbClr val="FFFFFF"/>
                </a:solidFill>
                <a:effectLst/>
                <a:latin typeface="Söhne"/>
              </a:rPr>
              <a:t>In summary, taking the square of the signal when calculating energy is a common and meaningful approach because it provides a non-negative value that reflects the intensity and power of the signal. It simplifies mathematical calculations, aligns with physical interpretations, and is compatible with related concepts like power. This squared magnitude is a standard and widely accepted way to quantify the energy of a signal in both continuous and discrete domains.</a:t>
            </a:r>
          </a:p>
          <a:p>
            <a:r>
              <a:rPr lang="en-US" b="0" i="0" dirty="0">
                <a:solidFill>
                  <a:srgbClr val="FFFFFF"/>
                </a:solidFill>
                <a:effectLst/>
                <a:latin typeface="Söhne"/>
              </a:rPr>
              <a:t/>
            </a:r>
            <a:br>
              <a:rPr lang="en-US" b="0" i="0" dirty="0">
                <a:solidFill>
                  <a:srgbClr val="FFFFFF"/>
                </a:solidFill>
                <a:effectLst/>
                <a:latin typeface="Söhne"/>
              </a:rPr>
            </a:br>
            <a:endParaRPr lang="en-US" dirty="0"/>
          </a:p>
        </p:txBody>
      </p:sp>
      <p:sp>
        <p:nvSpPr>
          <p:cNvPr id="4" name="Slide Number Placeholder 3"/>
          <p:cNvSpPr>
            <a:spLocks noGrp="1"/>
          </p:cNvSpPr>
          <p:nvPr>
            <p:ph type="sldNum" sz="quarter" idx="5"/>
          </p:nvPr>
        </p:nvSpPr>
        <p:spPr/>
        <p:txBody>
          <a:bodyPr/>
          <a:lstStyle/>
          <a:p>
            <a:fld id="{17F072A3-8C67-426E-BBEF-2E085BDA5FA7}" type="slidenum">
              <a:rPr lang="en-GB" smtClean="0"/>
              <a:t>7</a:t>
            </a:fld>
            <a:endParaRPr lang="en-GB"/>
          </a:p>
        </p:txBody>
      </p:sp>
    </p:spTree>
    <p:extLst>
      <p:ext uri="{BB962C8B-B14F-4D97-AF65-F5344CB8AC3E}">
        <p14:creationId xmlns:p14="http://schemas.microsoft.com/office/powerpoint/2010/main" val="14473934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marL="0" indent="0"/>
            <a:r>
              <a:rPr lang="en-US" b="0" baseline="0" dirty="0"/>
              <a:t>With the definition of energy and power, we can define three important signals:</a:t>
            </a:r>
          </a:p>
          <a:p>
            <a:pPr marL="0" indent="0"/>
            <a:endParaRPr lang="en-US" b="0" baseline="0" dirty="0"/>
          </a:p>
          <a:p>
            <a:pPr marL="0" indent="0">
              <a:buAutoNum type="alphaLcParenR"/>
            </a:pPr>
            <a:r>
              <a:rPr lang="en-US" b="1" baseline="0" dirty="0"/>
              <a:t> Signals with finite total energy and with zero average power:</a:t>
            </a:r>
          </a:p>
          <a:p>
            <a:pPr marL="0" indent="0">
              <a:buNone/>
            </a:pPr>
            <a:endParaRPr lang="en-US" b="0" baseline="0" dirty="0"/>
          </a:p>
          <a:p>
            <a:pPr marL="0" indent="0">
              <a:buNone/>
            </a:pPr>
            <a:r>
              <a:rPr lang="en-US" b="0" baseline="0" dirty="0"/>
              <a:t>These are signals for which E &lt; ∞. </a:t>
            </a:r>
          </a:p>
          <a:p>
            <a:pPr marL="0" indent="0">
              <a:buNone/>
            </a:pPr>
            <a:endParaRPr lang="en-US" b="0" baseline="0" dirty="0"/>
          </a:p>
          <a:p>
            <a:pPr marL="0" indent="0">
              <a:buNone/>
            </a:pPr>
            <a:r>
              <a:rPr lang="en-US" b="0" baseline="0" dirty="0"/>
              <a:t>Such a signal must have zero average power since in the CT case, to calculate P, T -&gt; ∞; any finite value of E divided by infinite T would give zero power</a:t>
            </a:r>
            <a:r>
              <a:rPr lang="en-US" baseline="0" dirty="0">
                <a:latin typeface="Times New Roman"/>
                <a:cs typeface="Times New Roman"/>
              </a:rPr>
              <a:t> </a:t>
            </a:r>
          </a:p>
          <a:p>
            <a:pPr marL="0" indent="0">
              <a:buNone/>
            </a:pPr>
            <a:endParaRPr lang="en-US" b="0" baseline="0" dirty="0">
              <a:latin typeface="Times New Roman"/>
              <a:cs typeface="Times New Roman"/>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a:t>b) Signals with infinite total energy and finite average power:</a:t>
            </a:r>
          </a:p>
          <a:p>
            <a:pPr marL="0" marR="0" indent="0" algn="l" defTabSz="914400" rtl="0" eaLnBrk="1" fontAlgn="auto" latinLnBrk="0" hangingPunct="1">
              <a:lnSpc>
                <a:spcPct val="100000"/>
              </a:lnSpc>
              <a:spcBef>
                <a:spcPts val="0"/>
              </a:spcBef>
              <a:spcAft>
                <a:spcPts val="0"/>
              </a:spcAft>
              <a:buClrTx/>
              <a:buSzTx/>
              <a:buFontTx/>
              <a:buNone/>
              <a:tabLst/>
              <a:defRPr/>
            </a:pPr>
            <a:endParaRPr lang="en-US" b="1"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0" baseline="0" dirty="0"/>
              <a:t>We know that P &gt; 0 gives us infinite total energy because if the power/ unit time is non-zero then integrating/ or summing this over an infinite time-interval will give us infinite energy.</a:t>
            </a:r>
          </a:p>
          <a:p>
            <a:pPr marL="0" marR="0" indent="0" algn="l" defTabSz="914400" rtl="0" eaLnBrk="1" fontAlgn="auto" latinLnBrk="0" hangingPunct="1">
              <a:lnSpc>
                <a:spcPct val="100000"/>
              </a:lnSpc>
              <a:spcBef>
                <a:spcPts val="0"/>
              </a:spcBef>
              <a:spcAft>
                <a:spcPts val="0"/>
              </a:spcAft>
              <a:buClrTx/>
              <a:buSzTx/>
              <a:buFontTx/>
              <a:buNone/>
              <a:tabLst/>
              <a:defRPr/>
            </a:pPr>
            <a:endParaRPr lang="en-US" b="0"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0" baseline="0" dirty="0"/>
              <a:t>For example, a constant signal having value of 4 has infinite energy but average power P=16.</a:t>
            </a:r>
          </a:p>
          <a:p>
            <a:pPr marL="0" marR="0" indent="0" algn="l" defTabSz="914400" rtl="0" eaLnBrk="1" fontAlgn="auto" latinLnBrk="0" hangingPunct="1">
              <a:lnSpc>
                <a:spcPct val="100000"/>
              </a:lnSpc>
              <a:spcBef>
                <a:spcPts val="0"/>
              </a:spcBef>
              <a:spcAft>
                <a:spcPts val="0"/>
              </a:spcAft>
              <a:buClrTx/>
              <a:buSzTx/>
              <a:buFontTx/>
              <a:buNone/>
              <a:tabLst/>
              <a:defRPr/>
            </a:pPr>
            <a:endParaRPr lang="en-US" b="0"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a:t>c) Signals with infinite total energy and infinite average power:</a:t>
            </a:r>
          </a:p>
          <a:p>
            <a:pPr marL="0" marR="0" indent="0" algn="l" defTabSz="914400" rtl="0" eaLnBrk="1" fontAlgn="auto" latinLnBrk="0" hangingPunct="1">
              <a:lnSpc>
                <a:spcPct val="100000"/>
              </a:lnSpc>
              <a:spcBef>
                <a:spcPts val="0"/>
              </a:spcBef>
              <a:spcAft>
                <a:spcPts val="0"/>
              </a:spcAft>
              <a:buClrTx/>
              <a:buSzTx/>
              <a:buFontTx/>
              <a:buNone/>
              <a:tabLst/>
              <a:defRPr/>
            </a:pPr>
            <a:endParaRPr lang="en-US" b="0"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0" baseline="0" dirty="0"/>
              <a:t>A simple example is the ‘ramp’ signal in which x(t) = t. Such a signal has infinite energy/ power.</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kern="1200" baseline="0" dirty="0">
              <a:solidFill>
                <a:schemeClr val="tx1"/>
              </a:solidFill>
              <a:latin typeface="+mn-lt"/>
              <a:ea typeface="+mn-ea"/>
              <a:cs typeface="+mn-cs"/>
            </a:endParaRPr>
          </a:p>
          <a:p>
            <a:r>
              <a:rPr lang="en-US" sz="1200" b="0" kern="1200" baseline="0" dirty="0">
                <a:solidFill>
                  <a:schemeClr val="tx1"/>
                </a:solidFill>
                <a:latin typeface="+mn-lt"/>
                <a:ea typeface="+mn-ea"/>
                <a:cs typeface="+mn-cs"/>
              </a:rPr>
              <a:t>Text Courtesy of Dr </a:t>
            </a:r>
            <a:r>
              <a:rPr lang="en-US" sz="1200" b="0" kern="1200" baseline="0" dirty="0" err="1">
                <a:solidFill>
                  <a:schemeClr val="tx1"/>
                </a:solidFill>
                <a:latin typeface="+mn-lt"/>
                <a:ea typeface="+mn-ea"/>
                <a:cs typeface="+mn-cs"/>
              </a:rPr>
              <a:t>Junaid</a:t>
            </a:r>
            <a:r>
              <a:rPr lang="en-US" sz="1200" b="0" kern="1200" baseline="0" dirty="0">
                <a:solidFill>
                  <a:schemeClr val="tx1"/>
                </a:solidFill>
                <a:latin typeface="+mn-lt"/>
                <a:ea typeface="+mn-ea"/>
                <a:cs typeface="+mn-cs"/>
              </a:rPr>
              <a:t> </a:t>
            </a:r>
            <a:r>
              <a:rPr lang="en-US" sz="1200" b="0" kern="1200" baseline="0" dirty="0" err="1">
                <a:solidFill>
                  <a:schemeClr val="tx1"/>
                </a:solidFill>
                <a:latin typeface="+mn-lt"/>
                <a:ea typeface="+mn-ea"/>
                <a:cs typeface="+mn-cs"/>
              </a:rPr>
              <a:t>Qadir</a:t>
            </a:r>
            <a:endParaRPr lang="en-US" sz="1200" b="0" dirty="0">
              <a:solidFill>
                <a:srgbClr val="FF0000"/>
              </a:solidFill>
            </a:endParaRPr>
          </a:p>
        </p:txBody>
      </p:sp>
      <p:sp>
        <p:nvSpPr>
          <p:cNvPr id="4" name="Slide Number Placeholder 3"/>
          <p:cNvSpPr>
            <a:spLocks noGrp="1"/>
          </p:cNvSpPr>
          <p:nvPr>
            <p:ph type="sldNum" sz="quarter" idx="10"/>
          </p:nvPr>
        </p:nvSpPr>
        <p:spPr/>
        <p:txBody>
          <a:bodyPr/>
          <a:lstStyle/>
          <a:p>
            <a:fld id="{368BCE28-90B1-4E35-8119-7AB2346C0443}" type="slidenum">
              <a:rPr lang="en-US" smtClean="0"/>
              <a:pPr/>
              <a:t>10</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marL="0" indent="0"/>
            <a:r>
              <a:rPr lang="en-US" b="0" baseline="0" dirty="0"/>
              <a:t>With the definition of energy and power, we can define three important signals:</a:t>
            </a:r>
          </a:p>
          <a:p>
            <a:pPr marL="0" indent="0"/>
            <a:endParaRPr lang="en-US" b="0" baseline="0" dirty="0"/>
          </a:p>
          <a:p>
            <a:pPr marL="0" indent="0">
              <a:buAutoNum type="alphaLcParenR"/>
            </a:pPr>
            <a:r>
              <a:rPr lang="en-US" b="1" baseline="0" dirty="0"/>
              <a:t> Signals with finite total energy and with zero average power:</a:t>
            </a:r>
          </a:p>
          <a:p>
            <a:pPr marL="0" indent="0">
              <a:buNone/>
            </a:pPr>
            <a:endParaRPr lang="en-US" b="0" baseline="0" dirty="0"/>
          </a:p>
          <a:p>
            <a:pPr marL="0" indent="0">
              <a:buNone/>
            </a:pPr>
            <a:r>
              <a:rPr lang="en-US" b="0" baseline="0" dirty="0"/>
              <a:t>These are signals for which E &lt; ∞. </a:t>
            </a:r>
          </a:p>
          <a:p>
            <a:pPr marL="0" indent="0">
              <a:buNone/>
            </a:pPr>
            <a:endParaRPr lang="en-US" b="0" baseline="0" dirty="0"/>
          </a:p>
          <a:p>
            <a:pPr marL="0" indent="0">
              <a:buNone/>
            </a:pPr>
            <a:r>
              <a:rPr lang="en-US" b="0" baseline="0" dirty="0"/>
              <a:t>Such a signal must have zero average power since in the CT case, to calculate P, T -&gt; ∞; any finite value of E divided by infinite T would give zero power</a:t>
            </a:r>
            <a:r>
              <a:rPr lang="en-US" baseline="0" dirty="0">
                <a:latin typeface="Times New Roman"/>
                <a:cs typeface="Times New Roman"/>
              </a:rPr>
              <a:t> </a:t>
            </a:r>
          </a:p>
          <a:p>
            <a:pPr marL="0" indent="0">
              <a:buNone/>
            </a:pPr>
            <a:endParaRPr lang="en-US" b="0" baseline="0" dirty="0">
              <a:latin typeface="Times New Roman"/>
              <a:cs typeface="Times New Roman"/>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a:t>b) Signals with infinite total energy and finite average power:</a:t>
            </a:r>
          </a:p>
          <a:p>
            <a:pPr marL="0" marR="0" indent="0" algn="l" defTabSz="914400" rtl="0" eaLnBrk="1" fontAlgn="auto" latinLnBrk="0" hangingPunct="1">
              <a:lnSpc>
                <a:spcPct val="100000"/>
              </a:lnSpc>
              <a:spcBef>
                <a:spcPts val="0"/>
              </a:spcBef>
              <a:spcAft>
                <a:spcPts val="0"/>
              </a:spcAft>
              <a:buClrTx/>
              <a:buSzTx/>
              <a:buFontTx/>
              <a:buNone/>
              <a:tabLst/>
              <a:defRPr/>
            </a:pPr>
            <a:endParaRPr lang="en-US" b="1"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0" baseline="0" dirty="0"/>
              <a:t>We know that P &gt; 0 gives us infinite total energy because if the power/ unit time is non-zero then integrating/ or summing this over an infinite time-interval will give us infinite energy.</a:t>
            </a:r>
          </a:p>
          <a:p>
            <a:pPr marL="0" marR="0" indent="0" algn="l" defTabSz="914400" rtl="0" eaLnBrk="1" fontAlgn="auto" latinLnBrk="0" hangingPunct="1">
              <a:lnSpc>
                <a:spcPct val="100000"/>
              </a:lnSpc>
              <a:spcBef>
                <a:spcPts val="0"/>
              </a:spcBef>
              <a:spcAft>
                <a:spcPts val="0"/>
              </a:spcAft>
              <a:buClrTx/>
              <a:buSzTx/>
              <a:buFontTx/>
              <a:buNone/>
              <a:tabLst/>
              <a:defRPr/>
            </a:pPr>
            <a:endParaRPr lang="en-US" b="0"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0" baseline="0" dirty="0"/>
              <a:t>For example, a constant signal having value of 4 has infinite energy but average power P=16.</a:t>
            </a:r>
          </a:p>
          <a:p>
            <a:pPr marL="0" marR="0" indent="0" algn="l" defTabSz="914400" rtl="0" eaLnBrk="1" fontAlgn="auto" latinLnBrk="0" hangingPunct="1">
              <a:lnSpc>
                <a:spcPct val="100000"/>
              </a:lnSpc>
              <a:spcBef>
                <a:spcPts val="0"/>
              </a:spcBef>
              <a:spcAft>
                <a:spcPts val="0"/>
              </a:spcAft>
              <a:buClrTx/>
              <a:buSzTx/>
              <a:buFontTx/>
              <a:buNone/>
              <a:tabLst/>
              <a:defRPr/>
            </a:pPr>
            <a:endParaRPr lang="en-US" b="0"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a:t>c) Signals with infinite total energy and infinite average power:</a:t>
            </a:r>
          </a:p>
          <a:p>
            <a:pPr marL="0" marR="0" indent="0" algn="l" defTabSz="914400" rtl="0" eaLnBrk="1" fontAlgn="auto" latinLnBrk="0" hangingPunct="1">
              <a:lnSpc>
                <a:spcPct val="100000"/>
              </a:lnSpc>
              <a:spcBef>
                <a:spcPts val="0"/>
              </a:spcBef>
              <a:spcAft>
                <a:spcPts val="0"/>
              </a:spcAft>
              <a:buClrTx/>
              <a:buSzTx/>
              <a:buFontTx/>
              <a:buNone/>
              <a:tabLst/>
              <a:defRPr/>
            </a:pPr>
            <a:endParaRPr lang="en-US" b="0"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0" baseline="0" dirty="0"/>
              <a:t>A simple example is the ‘ramp’ signal in which x(t) = t. Such a signal has infinite energy/ power.</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kern="1200" baseline="0" dirty="0">
              <a:solidFill>
                <a:schemeClr val="tx1"/>
              </a:solidFill>
              <a:latin typeface="+mn-lt"/>
              <a:ea typeface="+mn-ea"/>
              <a:cs typeface="+mn-cs"/>
            </a:endParaRPr>
          </a:p>
          <a:p>
            <a:r>
              <a:rPr lang="en-US" sz="1200" b="0" kern="1200" baseline="0" dirty="0">
                <a:solidFill>
                  <a:schemeClr val="tx1"/>
                </a:solidFill>
                <a:latin typeface="+mn-lt"/>
                <a:ea typeface="+mn-ea"/>
                <a:cs typeface="+mn-cs"/>
              </a:rPr>
              <a:t>Text Courtesy of Dr </a:t>
            </a:r>
            <a:r>
              <a:rPr lang="en-US" sz="1200" b="0" kern="1200" baseline="0" dirty="0" err="1">
                <a:solidFill>
                  <a:schemeClr val="tx1"/>
                </a:solidFill>
                <a:latin typeface="+mn-lt"/>
                <a:ea typeface="+mn-ea"/>
                <a:cs typeface="+mn-cs"/>
              </a:rPr>
              <a:t>Junaid</a:t>
            </a:r>
            <a:r>
              <a:rPr lang="en-US" sz="1200" b="0" kern="1200" baseline="0" dirty="0">
                <a:solidFill>
                  <a:schemeClr val="tx1"/>
                </a:solidFill>
                <a:latin typeface="+mn-lt"/>
                <a:ea typeface="+mn-ea"/>
                <a:cs typeface="+mn-cs"/>
              </a:rPr>
              <a:t> </a:t>
            </a:r>
            <a:r>
              <a:rPr lang="en-US" sz="1200" b="0" kern="1200" baseline="0" dirty="0" err="1">
                <a:solidFill>
                  <a:schemeClr val="tx1"/>
                </a:solidFill>
                <a:latin typeface="+mn-lt"/>
                <a:ea typeface="+mn-ea"/>
                <a:cs typeface="+mn-cs"/>
              </a:rPr>
              <a:t>Qadir</a:t>
            </a:r>
            <a:endParaRPr lang="en-US" sz="1200" b="0" dirty="0">
              <a:solidFill>
                <a:srgbClr val="FF0000"/>
              </a:solidFill>
            </a:endParaRPr>
          </a:p>
        </p:txBody>
      </p:sp>
      <p:sp>
        <p:nvSpPr>
          <p:cNvPr id="4" name="Slide Number Placeholder 3"/>
          <p:cNvSpPr>
            <a:spLocks noGrp="1"/>
          </p:cNvSpPr>
          <p:nvPr>
            <p:ph type="sldNum" sz="quarter" idx="10"/>
          </p:nvPr>
        </p:nvSpPr>
        <p:spPr/>
        <p:txBody>
          <a:bodyPr/>
          <a:lstStyle/>
          <a:p>
            <a:fld id="{368BCE28-90B1-4E35-8119-7AB2346C0443}" type="slidenum">
              <a:rPr lang="en-US" smtClean="0"/>
              <a:pPr/>
              <a:t>11</a:t>
            </a:fld>
            <a:endParaRPr lang="en-US"/>
          </a:p>
        </p:txBody>
      </p:sp>
    </p:spTree>
    <p:extLst>
      <p:ext uri="{BB962C8B-B14F-4D97-AF65-F5344CB8AC3E}">
        <p14:creationId xmlns:p14="http://schemas.microsoft.com/office/powerpoint/2010/main" val="17000581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marL="0" indent="0"/>
            <a:r>
              <a:rPr lang="en-US" b="0" baseline="0" dirty="0"/>
              <a:t>With the definition of energy and power, we can define three important signals:</a:t>
            </a:r>
          </a:p>
          <a:p>
            <a:pPr marL="0" indent="0"/>
            <a:endParaRPr lang="en-US" b="0" baseline="0" dirty="0"/>
          </a:p>
          <a:p>
            <a:pPr marL="0" indent="0">
              <a:buAutoNum type="alphaLcParenR"/>
            </a:pPr>
            <a:r>
              <a:rPr lang="en-US" b="1" baseline="0" dirty="0"/>
              <a:t> Signals with finite total energy and with zero average power:</a:t>
            </a:r>
          </a:p>
          <a:p>
            <a:pPr marL="0" indent="0">
              <a:buNone/>
            </a:pPr>
            <a:endParaRPr lang="en-US" b="0" baseline="0" dirty="0"/>
          </a:p>
          <a:p>
            <a:pPr marL="0" indent="0">
              <a:buNone/>
            </a:pPr>
            <a:r>
              <a:rPr lang="en-US" b="0" baseline="0" dirty="0"/>
              <a:t>These are signals for which E &lt; ∞. </a:t>
            </a:r>
          </a:p>
          <a:p>
            <a:pPr marL="0" indent="0">
              <a:buNone/>
            </a:pPr>
            <a:endParaRPr lang="en-US" b="0" baseline="0" dirty="0"/>
          </a:p>
          <a:p>
            <a:pPr marL="0" indent="0">
              <a:buNone/>
            </a:pPr>
            <a:r>
              <a:rPr lang="en-US" b="0" baseline="0" dirty="0"/>
              <a:t>Such a signal must have zero average power since in the CT case, to calculate P, T -&gt; ∞; any finite value of E divided by infinite T would give zero power</a:t>
            </a:r>
            <a:r>
              <a:rPr lang="en-US" baseline="0" dirty="0">
                <a:latin typeface="Times New Roman"/>
                <a:cs typeface="Times New Roman"/>
              </a:rPr>
              <a:t> </a:t>
            </a:r>
          </a:p>
          <a:p>
            <a:pPr marL="0" indent="0">
              <a:buNone/>
            </a:pPr>
            <a:endParaRPr lang="en-US" b="0" baseline="0" dirty="0">
              <a:latin typeface="Times New Roman"/>
              <a:cs typeface="Times New Roman"/>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a:t>b) Signals with infinite total energy and finite average power:</a:t>
            </a:r>
          </a:p>
          <a:p>
            <a:pPr marL="0" marR="0" indent="0" algn="l" defTabSz="914400" rtl="0" eaLnBrk="1" fontAlgn="auto" latinLnBrk="0" hangingPunct="1">
              <a:lnSpc>
                <a:spcPct val="100000"/>
              </a:lnSpc>
              <a:spcBef>
                <a:spcPts val="0"/>
              </a:spcBef>
              <a:spcAft>
                <a:spcPts val="0"/>
              </a:spcAft>
              <a:buClrTx/>
              <a:buSzTx/>
              <a:buFontTx/>
              <a:buNone/>
              <a:tabLst/>
              <a:defRPr/>
            </a:pPr>
            <a:endParaRPr lang="en-US" b="1"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0" baseline="0" dirty="0"/>
              <a:t>We know that P &gt; 0 gives us infinite total energy because if the power/ unit time is non-zero then integrating/ or summing this over an infinite time-interval will give us infinite energy.</a:t>
            </a:r>
          </a:p>
          <a:p>
            <a:pPr marL="0" marR="0" indent="0" algn="l" defTabSz="914400" rtl="0" eaLnBrk="1" fontAlgn="auto" latinLnBrk="0" hangingPunct="1">
              <a:lnSpc>
                <a:spcPct val="100000"/>
              </a:lnSpc>
              <a:spcBef>
                <a:spcPts val="0"/>
              </a:spcBef>
              <a:spcAft>
                <a:spcPts val="0"/>
              </a:spcAft>
              <a:buClrTx/>
              <a:buSzTx/>
              <a:buFontTx/>
              <a:buNone/>
              <a:tabLst/>
              <a:defRPr/>
            </a:pPr>
            <a:endParaRPr lang="en-US" b="0"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0" baseline="0" dirty="0"/>
              <a:t>For example, a constant signal having value of 4 has infinite energy but average power P=16.</a:t>
            </a:r>
          </a:p>
          <a:p>
            <a:pPr marL="0" marR="0" indent="0" algn="l" defTabSz="914400" rtl="0" eaLnBrk="1" fontAlgn="auto" latinLnBrk="0" hangingPunct="1">
              <a:lnSpc>
                <a:spcPct val="100000"/>
              </a:lnSpc>
              <a:spcBef>
                <a:spcPts val="0"/>
              </a:spcBef>
              <a:spcAft>
                <a:spcPts val="0"/>
              </a:spcAft>
              <a:buClrTx/>
              <a:buSzTx/>
              <a:buFontTx/>
              <a:buNone/>
              <a:tabLst/>
              <a:defRPr/>
            </a:pPr>
            <a:endParaRPr lang="en-US" b="0"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a:t>c) Signals with infinite total energy and infinite average power:</a:t>
            </a:r>
          </a:p>
          <a:p>
            <a:pPr marL="0" marR="0" indent="0" algn="l" defTabSz="914400" rtl="0" eaLnBrk="1" fontAlgn="auto" latinLnBrk="0" hangingPunct="1">
              <a:lnSpc>
                <a:spcPct val="100000"/>
              </a:lnSpc>
              <a:spcBef>
                <a:spcPts val="0"/>
              </a:spcBef>
              <a:spcAft>
                <a:spcPts val="0"/>
              </a:spcAft>
              <a:buClrTx/>
              <a:buSzTx/>
              <a:buFontTx/>
              <a:buNone/>
              <a:tabLst/>
              <a:defRPr/>
            </a:pPr>
            <a:endParaRPr lang="en-US" b="0"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0" baseline="0" dirty="0"/>
              <a:t>A simple example is the ‘ramp’ signal in which x(t) = t. Such a signal has infinite energy/ power.</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kern="1200" baseline="0" dirty="0">
              <a:solidFill>
                <a:schemeClr val="tx1"/>
              </a:solidFill>
              <a:latin typeface="+mn-lt"/>
              <a:ea typeface="+mn-ea"/>
              <a:cs typeface="+mn-cs"/>
            </a:endParaRPr>
          </a:p>
          <a:p>
            <a:r>
              <a:rPr lang="en-US" sz="1200" b="0" kern="1200" baseline="0" dirty="0">
                <a:solidFill>
                  <a:schemeClr val="tx1"/>
                </a:solidFill>
                <a:latin typeface="+mn-lt"/>
                <a:ea typeface="+mn-ea"/>
                <a:cs typeface="+mn-cs"/>
              </a:rPr>
              <a:t>Text Courtesy of Dr </a:t>
            </a:r>
            <a:r>
              <a:rPr lang="en-US" sz="1200" b="0" kern="1200" baseline="0" dirty="0" err="1">
                <a:solidFill>
                  <a:schemeClr val="tx1"/>
                </a:solidFill>
                <a:latin typeface="+mn-lt"/>
                <a:ea typeface="+mn-ea"/>
                <a:cs typeface="+mn-cs"/>
              </a:rPr>
              <a:t>Junaid</a:t>
            </a:r>
            <a:r>
              <a:rPr lang="en-US" sz="1200" b="0" kern="1200" baseline="0" dirty="0">
                <a:solidFill>
                  <a:schemeClr val="tx1"/>
                </a:solidFill>
                <a:latin typeface="+mn-lt"/>
                <a:ea typeface="+mn-ea"/>
                <a:cs typeface="+mn-cs"/>
              </a:rPr>
              <a:t> </a:t>
            </a:r>
            <a:r>
              <a:rPr lang="en-US" sz="1200" b="0" kern="1200" baseline="0" dirty="0" err="1">
                <a:solidFill>
                  <a:schemeClr val="tx1"/>
                </a:solidFill>
                <a:latin typeface="+mn-lt"/>
                <a:ea typeface="+mn-ea"/>
                <a:cs typeface="+mn-cs"/>
              </a:rPr>
              <a:t>Qadir</a:t>
            </a:r>
            <a:endParaRPr lang="en-US" sz="1200" b="0" dirty="0">
              <a:solidFill>
                <a:srgbClr val="FF0000"/>
              </a:solidFill>
            </a:endParaRPr>
          </a:p>
        </p:txBody>
      </p:sp>
      <p:sp>
        <p:nvSpPr>
          <p:cNvPr id="4" name="Slide Number Placeholder 3"/>
          <p:cNvSpPr>
            <a:spLocks noGrp="1"/>
          </p:cNvSpPr>
          <p:nvPr>
            <p:ph type="sldNum" sz="quarter" idx="10"/>
          </p:nvPr>
        </p:nvSpPr>
        <p:spPr/>
        <p:txBody>
          <a:bodyPr/>
          <a:lstStyle/>
          <a:p>
            <a:fld id="{368BCE28-90B1-4E35-8119-7AB2346C0443}" type="slidenum">
              <a:rPr lang="en-US" smtClean="0"/>
              <a:pPr/>
              <a:t>12</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marL="0" indent="0"/>
            <a:r>
              <a:rPr lang="en-US" b="0" baseline="0" dirty="0"/>
              <a:t>With the definition of energy and power, we can define three important signals:</a:t>
            </a:r>
          </a:p>
          <a:p>
            <a:pPr marL="0" indent="0"/>
            <a:endParaRPr lang="en-US" b="0" baseline="0" dirty="0"/>
          </a:p>
          <a:p>
            <a:pPr marL="0" indent="0">
              <a:buAutoNum type="alphaLcParenR"/>
            </a:pPr>
            <a:r>
              <a:rPr lang="en-US" b="1" baseline="0" dirty="0"/>
              <a:t> Signals with finite total energy and with zero average power:</a:t>
            </a:r>
          </a:p>
          <a:p>
            <a:pPr marL="0" indent="0">
              <a:buNone/>
            </a:pPr>
            <a:endParaRPr lang="en-US" b="0" baseline="0" dirty="0"/>
          </a:p>
          <a:p>
            <a:pPr marL="0" indent="0">
              <a:buNone/>
            </a:pPr>
            <a:r>
              <a:rPr lang="en-US" b="0" baseline="0" dirty="0"/>
              <a:t>These are signals for which E &lt; ∞. </a:t>
            </a:r>
          </a:p>
          <a:p>
            <a:pPr marL="0" indent="0">
              <a:buNone/>
            </a:pPr>
            <a:endParaRPr lang="en-US" b="0" baseline="0" dirty="0"/>
          </a:p>
          <a:p>
            <a:pPr marL="0" indent="0">
              <a:buNone/>
            </a:pPr>
            <a:r>
              <a:rPr lang="en-US" b="0" baseline="0" dirty="0"/>
              <a:t>Such a signal must have zero average power since in the CT case, to calculate P, T -&gt; ∞; any finite value of E divided by infinite T would give zero power</a:t>
            </a:r>
            <a:r>
              <a:rPr lang="en-US" baseline="0" dirty="0">
                <a:latin typeface="Times New Roman"/>
                <a:cs typeface="Times New Roman"/>
              </a:rPr>
              <a:t> </a:t>
            </a:r>
          </a:p>
          <a:p>
            <a:pPr marL="0" indent="0">
              <a:buNone/>
            </a:pPr>
            <a:endParaRPr lang="en-US" b="0" baseline="0" dirty="0">
              <a:latin typeface="Times New Roman"/>
              <a:cs typeface="Times New Roman"/>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a:t>b) Signals with infinite total energy and finite average power:</a:t>
            </a:r>
          </a:p>
          <a:p>
            <a:pPr marL="0" marR="0" indent="0" algn="l" defTabSz="914400" rtl="0" eaLnBrk="1" fontAlgn="auto" latinLnBrk="0" hangingPunct="1">
              <a:lnSpc>
                <a:spcPct val="100000"/>
              </a:lnSpc>
              <a:spcBef>
                <a:spcPts val="0"/>
              </a:spcBef>
              <a:spcAft>
                <a:spcPts val="0"/>
              </a:spcAft>
              <a:buClrTx/>
              <a:buSzTx/>
              <a:buFontTx/>
              <a:buNone/>
              <a:tabLst/>
              <a:defRPr/>
            </a:pPr>
            <a:endParaRPr lang="en-US" b="1"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0" baseline="0" dirty="0"/>
              <a:t>We know that P &gt; 0 gives us infinite total energy because if the power/ unit time is non-zero then integrating/ or summing this over an infinite time-interval will give us infinite energy.</a:t>
            </a:r>
          </a:p>
          <a:p>
            <a:pPr marL="0" marR="0" indent="0" algn="l" defTabSz="914400" rtl="0" eaLnBrk="1" fontAlgn="auto" latinLnBrk="0" hangingPunct="1">
              <a:lnSpc>
                <a:spcPct val="100000"/>
              </a:lnSpc>
              <a:spcBef>
                <a:spcPts val="0"/>
              </a:spcBef>
              <a:spcAft>
                <a:spcPts val="0"/>
              </a:spcAft>
              <a:buClrTx/>
              <a:buSzTx/>
              <a:buFontTx/>
              <a:buNone/>
              <a:tabLst/>
              <a:defRPr/>
            </a:pPr>
            <a:endParaRPr lang="en-US" b="0"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0" baseline="0" dirty="0"/>
              <a:t>For example, a constant signal having value of 4 has infinite energy but average power P=16.</a:t>
            </a:r>
          </a:p>
          <a:p>
            <a:pPr marL="0" marR="0" indent="0" algn="l" defTabSz="914400" rtl="0" eaLnBrk="1" fontAlgn="auto" latinLnBrk="0" hangingPunct="1">
              <a:lnSpc>
                <a:spcPct val="100000"/>
              </a:lnSpc>
              <a:spcBef>
                <a:spcPts val="0"/>
              </a:spcBef>
              <a:spcAft>
                <a:spcPts val="0"/>
              </a:spcAft>
              <a:buClrTx/>
              <a:buSzTx/>
              <a:buFontTx/>
              <a:buNone/>
              <a:tabLst/>
              <a:defRPr/>
            </a:pPr>
            <a:endParaRPr lang="en-US" b="0"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a:t>c) Signals with infinite total energy and infinite average power:</a:t>
            </a:r>
          </a:p>
          <a:p>
            <a:pPr marL="0" marR="0" indent="0" algn="l" defTabSz="914400" rtl="0" eaLnBrk="1" fontAlgn="auto" latinLnBrk="0" hangingPunct="1">
              <a:lnSpc>
                <a:spcPct val="100000"/>
              </a:lnSpc>
              <a:spcBef>
                <a:spcPts val="0"/>
              </a:spcBef>
              <a:spcAft>
                <a:spcPts val="0"/>
              </a:spcAft>
              <a:buClrTx/>
              <a:buSzTx/>
              <a:buFontTx/>
              <a:buNone/>
              <a:tabLst/>
              <a:defRPr/>
            </a:pPr>
            <a:endParaRPr lang="en-US" b="0"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0" baseline="0" dirty="0"/>
              <a:t>A simple example is the ‘ramp’ signal in which x(t) = t. Such a signal has infinite energy/ power.</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kern="1200" baseline="0" dirty="0">
              <a:solidFill>
                <a:schemeClr val="tx1"/>
              </a:solidFill>
              <a:latin typeface="+mn-lt"/>
              <a:ea typeface="+mn-ea"/>
              <a:cs typeface="+mn-cs"/>
            </a:endParaRPr>
          </a:p>
          <a:p>
            <a:r>
              <a:rPr lang="en-US" sz="1200" b="0" kern="1200" baseline="0" dirty="0">
                <a:solidFill>
                  <a:schemeClr val="tx1"/>
                </a:solidFill>
                <a:latin typeface="+mn-lt"/>
                <a:ea typeface="+mn-ea"/>
                <a:cs typeface="+mn-cs"/>
              </a:rPr>
              <a:t>Text Courtesy of Dr </a:t>
            </a:r>
            <a:r>
              <a:rPr lang="en-US" sz="1200" b="0" kern="1200" baseline="0" dirty="0" err="1">
                <a:solidFill>
                  <a:schemeClr val="tx1"/>
                </a:solidFill>
                <a:latin typeface="+mn-lt"/>
                <a:ea typeface="+mn-ea"/>
                <a:cs typeface="+mn-cs"/>
              </a:rPr>
              <a:t>Junaid</a:t>
            </a:r>
            <a:r>
              <a:rPr lang="en-US" sz="1200" b="0" kern="1200" baseline="0" dirty="0">
                <a:solidFill>
                  <a:schemeClr val="tx1"/>
                </a:solidFill>
                <a:latin typeface="+mn-lt"/>
                <a:ea typeface="+mn-ea"/>
                <a:cs typeface="+mn-cs"/>
              </a:rPr>
              <a:t> </a:t>
            </a:r>
            <a:r>
              <a:rPr lang="en-US" sz="1200" b="0" kern="1200" baseline="0" dirty="0" err="1">
                <a:solidFill>
                  <a:schemeClr val="tx1"/>
                </a:solidFill>
                <a:latin typeface="+mn-lt"/>
                <a:ea typeface="+mn-ea"/>
                <a:cs typeface="+mn-cs"/>
              </a:rPr>
              <a:t>Qadir</a:t>
            </a:r>
            <a:endParaRPr lang="en-US" sz="1200" b="0" dirty="0">
              <a:solidFill>
                <a:srgbClr val="FF0000"/>
              </a:solidFill>
            </a:endParaRPr>
          </a:p>
        </p:txBody>
      </p:sp>
      <p:sp>
        <p:nvSpPr>
          <p:cNvPr id="4" name="Slide Number Placeholder 3"/>
          <p:cNvSpPr>
            <a:spLocks noGrp="1"/>
          </p:cNvSpPr>
          <p:nvPr>
            <p:ph type="sldNum" sz="quarter" idx="10"/>
          </p:nvPr>
        </p:nvSpPr>
        <p:spPr/>
        <p:txBody>
          <a:bodyPr/>
          <a:lstStyle/>
          <a:p>
            <a:fld id="{368BCE28-90B1-4E35-8119-7AB2346C0443}" type="slidenum">
              <a:rPr lang="en-US" smtClean="0"/>
              <a:pPr/>
              <a:t>13</a:t>
            </a:fld>
            <a:endParaRPr lang="en-US"/>
          </a:p>
        </p:txBody>
      </p:sp>
    </p:spTree>
    <p:extLst>
      <p:ext uri="{BB962C8B-B14F-4D97-AF65-F5344CB8AC3E}">
        <p14:creationId xmlns:p14="http://schemas.microsoft.com/office/powerpoint/2010/main" val="6479120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marL="0" indent="0"/>
            <a:r>
              <a:rPr lang="en-US" b="0" baseline="0" dirty="0"/>
              <a:t>With the definition of energy and power, we can define three important signals:</a:t>
            </a:r>
          </a:p>
          <a:p>
            <a:pPr marL="0" indent="0"/>
            <a:endParaRPr lang="en-US" b="0" baseline="0" dirty="0"/>
          </a:p>
          <a:p>
            <a:pPr marL="0" indent="0">
              <a:buAutoNum type="alphaLcParenR"/>
            </a:pPr>
            <a:r>
              <a:rPr lang="en-US" b="1" baseline="0" dirty="0"/>
              <a:t> Signals with finite total energy and with zero average power:</a:t>
            </a:r>
          </a:p>
          <a:p>
            <a:pPr marL="0" indent="0">
              <a:buNone/>
            </a:pPr>
            <a:endParaRPr lang="en-US" b="0" baseline="0" dirty="0"/>
          </a:p>
          <a:p>
            <a:pPr marL="0" indent="0">
              <a:buNone/>
            </a:pPr>
            <a:r>
              <a:rPr lang="en-US" b="0" baseline="0" dirty="0"/>
              <a:t>These are signals for which E &lt; ∞. </a:t>
            </a:r>
          </a:p>
          <a:p>
            <a:pPr marL="0" indent="0">
              <a:buNone/>
            </a:pPr>
            <a:endParaRPr lang="en-US" b="0" baseline="0" dirty="0"/>
          </a:p>
          <a:p>
            <a:pPr marL="0" indent="0">
              <a:buNone/>
            </a:pPr>
            <a:r>
              <a:rPr lang="en-US" b="0" baseline="0" dirty="0"/>
              <a:t>Such a signal must have zero average power since in the CT case, to calculate P, T -&gt; ∞; any finite value of E divided by infinite T would give zero power</a:t>
            </a:r>
            <a:r>
              <a:rPr lang="en-US" baseline="0" dirty="0">
                <a:latin typeface="Times New Roman"/>
                <a:cs typeface="Times New Roman"/>
              </a:rPr>
              <a:t> </a:t>
            </a:r>
          </a:p>
          <a:p>
            <a:pPr marL="0" indent="0">
              <a:buNone/>
            </a:pPr>
            <a:endParaRPr lang="en-US" b="0" baseline="0" dirty="0">
              <a:latin typeface="Times New Roman"/>
              <a:cs typeface="Times New Roman"/>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a:t>b) Signals with infinite total energy and finite average power:</a:t>
            </a:r>
          </a:p>
          <a:p>
            <a:pPr marL="0" marR="0" indent="0" algn="l" defTabSz="914400" rtl="0" eaLnBrk="1" fontAlgn="auto" latinLnBrk="0" hangingPunct="1">
              <a:lnSpc>
                <a:spcPct val="100000"/>
              </a:lnSpc>
              <a:spcBef>
                <a:spcPts val="0"/>
              </a:spcBef>
              <a:spcAft>
                <a:spcPts val="0"/>
              </a:spcAft>
              <a:buClrTx/>
              <a:buSzTx/>
              <a:buFontTx/>
              <a:buNone/>
              <a:tabLst/>
              <a:defRPr/>
            </a:pPr>
            <a:endParaRPr lang="en-US" b="1"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0" baseline="0" dirty="0"/>
              <a:t>We know that P &gt; 0 gives us infinite total energy because if the power/ unit time is non-zero then integrating/ or summing this over an infinite time-interval will give us infinite energy.</a:t>
            </a:r>
          </a:p>
          <a:p>
            <a:pPr marL="0" marR="0" indent="0" algn="l" defTabSz="914400" rtl="0" eaLnBrk="1" fontAlgn="auto" latinLnBrk="0" hangingPunct="1">
              <a:lnSpc>
                <a:spcPct val="100000"/>
              </a:lnSpc>
              <a:spcBef>
                <a:spcPts val="0"/>
              </a:spcBef>
              <a:spcAft>
                <a:spcPts val="0"/>
              </a:spcAft>
              <a:buClrTx/>
              <a:buSzTx/>
              <a:buFontTx/>
              <a:buNone/>
              <a:tabLst/>
              <a:defRPr/>
            </a:pPr>
            <a:endParaRPr lang="en-US" b="0"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0" baseline="0" dirty="0"/>
              <a:t>For example, a constant signal having value of 4 has infinite energy but average power P=16.</a:t>
            </a:r>
          </a:p>
          <a:p>
            <a:pPr marL="0" marR="0" indent="0" algn="l" defTabSz="914400" rtl="0" eaLnBrk="1" fontAlgn="auto" latinLnBrk="0" hangingPunct="1">
              <a:lnSpc>
                <a:spcPct val="100000"/>
              </a:lnSpc>
              <a:spcBef>
                <a:spcPts val="0"/>
              </a:spcBef>
              <a:spcAft>
                <a:spcPts val="0"/>
              </a:spcAft>
              <a:buClrTx/>
              <a:buSzTx/>
              <a:buFontTx/>
              <a:buNone/>
              <a:tabLst/>
              <a:defRPr/>
            </a:pPr>
            <a:endParaRPr lang="en-US" b="0"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a:t>c) Signals with infinite total energy and infinite average power:</a:t>
            </a:r>
          </a:p>
          <a:p>
            <a:pPr marL="0" marR="0" indent="0" algn="l" defTabSz="914400" rtl="0" eaLnBrk="1" fontAlgn="auto" latinLnBrk="0" hangingPunct="1">
              <a:lnSpc>
                <a:spcPct val="100000"/>
              </a:lnSpc>
              <a:spcBef>
                <a:spcPts val="0"/>
              </a:spcBef>
              <a:spcAft>
                <a:spcPts val="0"/>
              </a:spcAft>
              <a:buClrTx/>
              <a:buSzTx/>
              <a:buFontTx/>
              <a:buNone/>
              <a:tabLst/>
              <a:defRPr/>
            </a:pPr>
            <a:endParaRPr lang="en-US" b="0"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0" baseline="0" dirty="0"/>
              <a:t>A simple example is the ‘ramp’ signal in which x(t) = t. Such a signal has infinite energy/ power.</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kern="1200" baseline="0" dirty="0">
              <a:solidFill>
                <a:schemeClr val="tx1"/>
              </a:solidFill>
              <a:latin typeface="+mn-lt"/>
              <a:ea typeface="+mn-ea"/>
              <a:cs typeface="+mn-cs"/>
            </a:endParaRPr>
          </a:p>
          <a:p>
            <a:r>
              <a:rPr lang="en-US" sz="1200" b="0" kern="1200" baseline="0" dirty="0">
                <a:solidFill>
                  <a:schemeClr val="tx1"/>
                </a:solidFill>
                <a:latin typeface="+mn-lt"/>
                <a:ea typeface="+mn-ea"/>
                <a:cs typeface="+mn-cs"/>
              </a:rPr>
              <a:t>Text Courtesy of Dr </a:t>
            </a:r>
            <a:r>
              <a:rPr lang="en-US" sz="1200" b="0" kern="1200" baseline="0" dirty="0" err="1">
                <a:solidFill>
                  <a:schemeClr val="tx1"/>
                </a:solidFill>
                <a:latin typeface="+mn-lt"/>
                <a:ea typeface="+mn-ea"/>
                <a:cs typeface="+mn-cs"/>
              </a:rPr>
              <a:t>Junaid</a:t>
            </a:r>
            <a:r>
              <a:rPr lang="en-US" sz="1200" b="0" kern="1200" baseline="0" dirty="0">
                <a:solidFill>
                  <a:schemeClr val="tx1"/>
                </a:solidFill>
                <a:latin typeface="+mn-lt"/>
                <a:ea typeface="+mn-ea"/>
                <a:cs typeface="+mn-cs"/>
              </a:rPr>
              <a:t> </a:t>
            </a:r>
            <a:r>
              <a:rPr lang="en-US" sz="1200" b="0" kern="1200" baseline="0" dirty="0" err="1">
                <a:solidFill>
                  <a:schemeClr val="tx1"/>
                </a:solidFill>
                <a:latin typeface="+mn-lt"/>
                <a:ea typeface="+mn-ea"/>
                <a:cs typeface="+mn-cs"/>
              </a:rPr>
              <a:t>Qadir</a:t>
            </a:r>
            <a:endParaRPr lang="en-US" sz="1200" b="0" dirty="0">
              <a:solidFill>
                <a:srgbClr val="FF0000"/>
              </a:solidFill>
            </a:endParaRPr>
          </a:p>
        </p:txBody>
      </p:sp>
      <p:sp>
        <p:nvSpPr>
          <p:cNvPr id="4" name="Slide Number Placeholder 3"/>
          <p:cNvSpPr>
            <a:spLocks noGrp="1"/>
          </p:cNvSpPr>
          <p:nvPr>
            <p:ph type="sldNum" sz="quarter" idx="10"/>
          </p:nvPr>
        </p:nvSpPr>
        <p:spPr/>
        <p:txBody>
          <a:bodyPr/>
          <a:lstStyle/>
          <a:p>
            <a:fld id="{368BCE28-90B1-4E35-8119-7AB2346C0443}" type="slidenum">
              <a:rPr lang="en-US" smtClean="0"/>
              <a:pPr/>
              <a:t>14</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marL="0" indent="0"/>
            <a:r>
              <a:rPr lang="en-US" b="0" baseline="0" dirty="0"/>
              <a:t>With the definition of energy and power, we can define three important signals:</a:t>
            </a:r>
          </a:p>
          <a:p>
            <a:pPr marL="0" indent="0"/>
            <a:endParaRPr lang="en-US" b="0" baseline="0" dirty="0"/>
          </a:p>
          <a:p>
            <a:pPr marL="0" indent="0">
              <a:buAutoNum type="alphaLcParenR"/>
            </a:pPr>
            <a:r>
              <a:rPr lang="en-US" b="1" baseline="0" dirty="0"/>
              <a:t> Signals with finite total energy and with zero average power:</a:t>
            </a:r>
          </a:p>
          <a:p>
            <a:pPr marL="0" indent="0">
              <a:buNone/>
            </a:pPr>
            <a:endParaRPr lang="en-US" b="0" baseline="0" dirty="0"/>
          </a:p>
          <a:p>
            <a:pPr marL="0" indent="0">
              <a:buNone/>
            </a:pPr>
            <a:r>
              <a:rPr lang="en-US" b="0" baseline="0" dirty="0"/>
              <a:t>These are signals for which E &lt; ∞. </a:t>
            </a:r>
          </a:p>
          <a:p>
            <a:pPr marL="0" indent="0">
              <a:buNone/>
            </a:pPr>
            <a:endParaRPr lang="en-US" b="0" baseline="0" dirty="0"/>
          </a:p>
          <a:p>
            <a:pPr marL="0" indent="0">
              <a:buNone/>
            </a:pPr>
            <a:r>
              <a:rPr lang="en-US" b="0" baseline="0" dirty="0"/>
              <a:t>Such a signal must have zero average power since in the CT case, to calculate P, T -&gt; ∞; any finite value of E divided by infinite T would give zero power</a:t>
            </a:r>
            <a:r>
              <a:rPr lang="en-US" baseline="0" dirty="0">
                <a:latin typeface="Times New Roman"/>
                <a:cs typeface="Times New Roman"/>
              </a:rPr>
              <a:t> </a:t>
            </a:r>
          </a:p>
          <a:p>
            <a:pPr marL="0" indent="0">
              <a:buNone/>
            </a:pPr>
            <a:endParaRPr lang="en-US" b="0" baseline="0" dirty="0">
              <a:latin typeface="Times New Roman"/>
              <a:cs typeface="Times New Roman"/>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a:t>b) Signals with infinite total energy and finite average power:</a:t>
            </a:r>
          </a:p>
          <a:p>
            <a:pPr marL="0" marR="0" indent="0" algn="l" defTabSz="914400" rtl="0" eaLnBrk="1" fontAlgn="auto" latinLnBrk="0" hangingPunct="1">
              <a:lnSpc>
                <a:spcPct val="100000"/>
              </a:lnSpc>
              <a:spcBef>
                <a:spcPts val="0"/>
              </a:spcBef>
              <a:spcAft>
                <a:spcPts val="0"/>
              </a:spcAft>
              <a:buClrTx/>
              <a:buSzTx/>
              <a:buFontTx/>
              <a:buNone/>
              <a:tabLst/>
              <a:defRPr/>
            </a:pPr>
            <a:endParaRPr lang="en-US" b="1"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0" baseline="0" dirty="0"/>
              <a:t>We know that P &gt; 0 gives us infinite total energy because if the power/ unit time is non-zero then integrating/ or summing this over an infinite time-interval will give us infinite energy.</a:t>
            </a:r>
          </a:p>
          <a:p>
            <a:pPr marL="0" marR="0" indent="0" algn="l" defTabSz="914400" rtl="0" eaLnBrk="1" fontAlgn="auto" latinLnBrk="0" hangingPunct="1">
              <a:lnSpc>
                <a:spcPct val="100000"/>
              </a:lnSpc>
              <a:spcBef>
                <a:spcPts val="0"/>
              </a:spcBef>
              <a:spcAft>
                <a:spcPts val="0"/>
              </a:spcAft>
              <a:buClrTx/>
              <a:buSzTx/>
              <a:buFontTx/>
              <a:buNone/>
              <a:tabLst/>
              <a:defRPr/>
            </a:pPr>
            <a:endParaRPr lang="en-US" b="0"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0" baseline="0" dirty="0"/>
              <a:t>For example, a constant signal having value of 4 has infinite energy but average power P=16.</a:t>
            </a:r>
          </a:p>
          <a:p>
            <a:pPr marL="0" marR="0" indent="0" algn="l" defTabSz="914400" rtl="0" eaLnBrk="1" fontAlgn="auto" latinLnBrk="0" hangingPunct="1">
              <a:lnSpc>
                <a:spcPct val="100000"/>
              </a:lnSpc>
              <a:spcBef>
                <a:spcPts val="0"/>
              </a:spcBef>
              <a:spcAft>
                <a:spcPts val="0"/>
              </a:spcAft>
              <a:buClrTx/>
              <a:buSzTx/>
              <a:buFontTx/>
              <a:buNone/>
              <a:tabLst/>
              <a:defRPr/>
            </a:pPr>
            <a:endParaRPr lang="en-US" b="0"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a:t>c) Signals with infinite total energy and infinite average power:</a:t>
            </a:r>
          </a:p>
          <a:p>
            <a:pPr marL="0" marR="0" indent="0" algn="l" defTabSz="914400" rtl="0" eaLnBrk="1" fontAlgn="auto" latinLnBrk="0" hangingPunct="1">
              <a:lnSpc>
                <a:spcPct val="100000"/>
              </a:lnSpc>
              <a:spcBef>
                <a:spcPts val="0"/>
              </a:spcBef>
              <a:spcAft>
                <a:spcPts val="0"/>
              </a:spcAft>
              <a:buClrTx/>
              <a:buSzTx/>
              <a:buFontTx/>
              <a:buNone/>
              <a:tabLst/>
              <a:defRPr/>
            </a:pPr>
            <a:endParaRPr lang="en-US" b="0"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0" baseline="0" dirty="0"/>
              <a:t>A simple example is the ‘ramp’ signal in which x(t) = t. Such a signal has infinite energy/ power.</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kern="1200" baseline="0" dirty="0">
              <a:solidFill>
                <a:schemeClr val="tx1"/>
              </a:solidFill>
              <a:latin typeface="+mn-lt"/>
              <a:ea typeface="+mn-ea"/>
              <a:cs typeface="+mn-cs"/>
            </a:endParaRPr>
          </a:p>
          <a:p>
            <a:r>
              <a:rPr lang="en-US" sz="1200" b="0" kern="1200" baseline="0" dirty="0">
                <a:solidFill>
                  <a:schemeClr val="tx1"/>
                </a:solidFill>
                <a:latin typeface="+mn-lt"/>
                <a:ea typeface="+mn-ea"/>
                <a:cs typeface="+mn-cs"/>
              </a:rPr>
              <a:t>Text Courtesy of Dr </a:t>
            </a:r>
            <a:r>
              <a:rPr lang="en-US" sz="1200" b="0" kern="1200" baseline="0" dirty="0" err="1">
                <a:solidFill>
                  <a:schemeClr val="tx1"/>
                </a:solidFill>
                <a:latin typeface="+mn-lt"/>
                <a:ea typeface="+mn-ea"/>
                <a:cs typeface="+mn-cs"/>
              </a:rPr>
              <a:t>Junaid</a:t>
            </a:r>
            <a:r>
              <a:rPr lang="en-US" sz="1200" b="0" kern="1200" baseline="0" dirty="0">
                <a:solidFill>
                  <a:schemeClr val="tx1"/>
                </a:solidFill>
                <a:latin typeface="+mn-lt"/>
                <a:ea typeface="+mn-ea"/>
                <a:cs typeface="+mn-cs"/>
              </a:rPr>
              <a:t> </a:t>
            </a:r>
            <a:r>
              <a:rPr lang="en-US" sz="1200" b="0" kern="1200" baseline="0" dirty="0" err="1">
                <a:solidFill>
                  <a:schemeClr val="tx1"/>
                </a:solidFill>
                <a:latin typeface="+mn-lt"/>
                <a:ea typeface="+mn-ea"/>
                <a:cs typeface="+mn-cs"/>
              </a:rPr>
              <a:t>Qadir</a:t>
            </a:r>
            <a:endParaRPr lang="en-US" sz="1200" b="0" dirty="0">
              <a:solidFill>
                <a:srgbClr val="FF0000"/>
              </a:solidFill>
            </a:endParaRPr>
          </a:p>
        </p:txBody>
      </p:sp>
      <p:sp>
        <p:nvSpPr>
          <p:cNvPr id="4" name="Slide Number Placeholder 3"/>
          <p:cNvSpPr>
            <a:spLocks noGrp="1"/>
          </p:cNvSpPr>
          <p:nvPr>
            <p:ph type="sldNum" sz="quarter" idx="10"/>
          </p:nvPr>
        </p:nvSpPr>
        <p:spPr/>
        <p:txBody>
          <a:bodyPr/>
          <a:lstStyle/>
          <a:p>
            <a:fld id="{368BCE28-90B1-4E35-8119-7AB2346C0443}" type="slidenum">
              <a:rPr lang="en-US" smtClean="0"/>
              <a:pPr/>
              <a:t>15</a:t>
            </a:fld>
            <a:endParaRPr lang="en-US"/>
          </a:p>
        </p:txBody>
      </p:sp>
    </p:spTree>
    <p:extLst>
      <p:ext uri="{BB962C8B-B14F-4D97-AF65-F5344CB8AC3E}">
        <p14:creationId xmlns:p14="http://schemas.microsoft.com/office/powerpoint/2010/main" val="30639932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en-US"/>
              <a:t>Click to edit Master title style</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2A76790-EB5D-4C4D-A00D-6250CB7B18F0}" type="datetimeFigureOut">
              <a:rPr lang="en-GB" smtClean="0"/>
              <a:t>11/09/2025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2445AE2-D8B1-4736-BB1B-2B71B2A57B1D}" type="slidenum">
              <a:rPr lang="en-GB" smtClean="0"/>
              <a:t>‹#›</a:t>
            </a:fld>
            <a:endParaRPr lang="en-GB"/>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2A76790-EB5D-4C4D-A00D-6250CB7B18F0}" type="datetimeFigureOut">
              <a:rPr lang="en-GB" smtClean="0"/>
              <a:t>11/09/2025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2445AE2-D8B1-4736-BB1B-2B71B2A57B1D}"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0"/>
            <a:ext cx="7772400" cy="2200275"/>
          </a:xfrm>
        </p:spPr>
        <p:txBody>
          <a:bodyPr anchor="b">
            <a:normAutofit/>
          </a:bodyPr>
          <a:lstStyle>
            <a:lvl1pPr algn="l">
              <a:defRPr sz="4800" b="0" cap="all"/>
            </a:lvl1pPr>
          </a:lstStyle>
          <a:p>
            <a:r>
              <a:rPr lang="en-US"/>
              <a:t>Click to edit Master title style</a:t>
            </a:r>
            <a:endParaRPr lang="en-US" dirty="0"/>
          </a:p>
        </p:txBody>
      </p:sp>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2A76790-EB5D-4C4D-A00D-6250CB7B18F0}" type="datetimeFigureOut">
              <a:rPr lang="en-GB" smtClean="0"/>
              <a:t>11/09/2025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2445AE2-D8B1-4736-BB1B-2B71B2A57B1D}" type="slidenum">
              <a:rPr lang="en-GB" smtClean="0"/>
              <a:t>‹#›</a:t>
            </a:fld>
            <a:endParaRPr lang="en-GB"/>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2A76790-EB5D-4C4D-A00D-6250CB7B18F0}" type="datetimeFigureOut">
              <a:rPr lang="en-GB" smtClean="0"/>
              <a:t>11/09/2025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2445AE2-D8B1-4736-BB1B-2B71B2A57B1D}" type="slidenum">
              <a:rPr lang="en-GB" smtClean="0"/>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2A76790-EB5D-4C4D-A00D-6250CB7B18F0}" type="datetimeFigureOut">
              <a:rPr lang="en-GB" smtClean="0"/>
              <a:t>11/09/2025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F2445AE2-D8B1-4736-BB1B-2B71B2A57B1D}" type="slidenum">
              <a:rPr lang="en-GB" smtClean="0"/>
              <a:t>‹#›</a:t>
            </a:fld>
            <a:endParaRPr lang="en-GB"/>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2A76790-EB5D-4C4D-A00D-6250CB7B18F0}" type="datetimeFigureOut">
              <a:rPr lang="en-GB" smtClean="0"/>
              <a:t>11/09/2025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F2445AE2-D8B1-4736-BB1B-2B71B2A57B1D}"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2A76790-EB5D-4C4D-A00D-6250CB7B18F0}" type="datetimeFigureOut">
              <a:rPr lang="en-GB" smtClean="0"/>
              <a:t>11/09/2025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F2445AE2-D8B1-4736-BB1B-2B71B2A57B1D}"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2A76790-EB5D-4C4D-A00D-6250CB7B18F0}" type="datetimeFigureOut">
              <a:rPr lang="en-GB" smtClean="0"/>
              <a:t>11/09/2025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2445AE2-D8B1-4736-BB1B-2B71B2A57B1D}" type="slidenum">
              <a:rPr lang="en-GB" smtClean="0"/>
              <a:t>‹#›</a:t>
            </a:fld>
            <a:endParaRPr lang="en-GB"/>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2A76790-EB5D-4C4D-A00D-6250CB7B18F0}" type="datetimeFigureOut">
              <a:rPr lang="en-GB" smtClean="0"/>
              <a:t>11/09/2025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2445AE2-D8B1-4736-BB1B-2B71B2A57B1D}" type="slidenum">
              <a:rPr lang="en-GB" smtClean="0"/>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2A76790-EB5D-4C4D-A00D-6250CB7B18F0}" type="datetimeFigureOut">
              <a:rPr lang="en-GB" smtClean="0"/>
              <a:t>11/09/2025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2445AE2-D8B1-4736-BB1B-2B71B2A57B1D}"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2A76790-EB5D-4C4D-A00D-6250CB7B18F0}" type="datetimeFigureOut">
              <a:rPr lang="en-GB" smtClean="0"/>
              <a:t>11/09/2025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2445AE2-D8B1-4736-BB1B-2B71B2A57B1D}"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fld id="{F2A76790-EB5D-4C4D-A00D-6250CB7B18F0}" type="datetimeFigureOut">
              <a:rPr lang="en-GB" smtClean="0"/>
              <a:t>11/09/2025</a:t>
            </a:fld>
            <a:endParaRPr lang="en-GB"/>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endParaRPr lang="en-GB"/>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F2445AE2-D8B1-4736-BB1B-2B71B2A57B1D}" type="slidenum">
              <a:rPr lang="en-GB" smtClean="0"/>
              <a:t>‹#›</a:t>
            </a:fld>
            <a:endParaRPr lang="en-GB"/>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3.png"/></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2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2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GB" sz="5400" dirty="0">
                <a:solidFill>
                  <a:srgbClr val="C00000"/>
                </a:solidFill>
                <a:latin typeface="Trebuchet MS" pitchFamily="34" charset="0"/>
              </a:rPr>
              <a:t>Properties of Signals</a:t>
            </a:r>
          </a:p>
        </p:txBody>
      </p:sp>
    </p:spTree>
    <p:extLst>
      <p:ext uri="{BB962C8B-B14F-4D97-AF65-F5344CB8AC3E}">
        <p14:creationId xmlns:p14="http://schemas.microsoft.com/office/powerpoint/2010/main" val="16390890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3074"/>
          <p:cNvSpPr>
            <a:spLocks noGrp="1" noChangeArrowheads="1"/>
          </p:cNvSpPr>
          <p:nvPr>
            <p:ph type="title"/>
          </p:nvPr>
        </p:nvSpPr>
        <p:spPr>
          <a:xfrm>
            <a:off x="457200" y="188640"/>
            <a:ext cx="8229600" cy="926976"/>
          </a:xfrm>
        </p:spPr>
        <p:txBody>
          <a:bodyPr>
            <a:normAutofit/>
          </a:bodyPr>
          <a:lstStyle/>
          <a:p>
            <a:pPr algn="ctr"/>
            <a:r>
              <a:rPr lang="en-US" sz="3600" dirty="0">
                <a:solidFill>
                  <a:srgbClr val="C00000"/>
                </a:solidFill>
                <a:latin typeface="Trebuchet MS" pitchFamily="34" charset="0"/>
              </a:rPr>
              <a:t>Periodic Signals</a:t>
            </a:r>
            <a:r>
              <a:rPr lang="en-US" sz="3600" b="1" dirty="0">
                <a:solidFill>
                  <a:srgbClr val="C00000"/>
                </a:solidFill>
                <a:latin typeface="Trebuchet MS" pitchFamily="34" charset="0"/>
              </a:rPr>
              <a:t> </a:t>
            </a:r>
            <a:endParaRPr lang="en-GB" sz="3600" b="1" dirty="0">
              <a:solidFill>
                <a:srgbClr val="C00000"/>
              </a:solidFill>
              <a:latin typeface="Trebuchet MS" pitchFamily="34" charset="0"/>
            </a:endParaRPr>
          </a:p>
        </p:txBody>
      </p:sp>
      <p:sp>
        <p:nvSpPr>
          <p:cNvPr id="4" name="Rectangle 3075"/>
          <p:cNvSpPr txBox="1">
            <a:spLocks noChangeArrowheads="1"/>
          </p:cNvSpPr>
          <p:nvPr/>
        </p:nvSpPr>
        <p:spPr>
          <a:xfrm>
            <a:off x="144016" y="980728"/>
            <a:ext cx="8892480" cy="574285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90000"/>
              </a:lnSpc>
              <a:buFont typeface="Wingdings" panose="05000000000000000000" pitchFamily="2" charset="2"/>
              <a:buChar char="Ø"/>
            </a:pPr>
            <a:r>
              <a:rPr lang="en-GB" sz="2200" dirty="0">
                <a:latin typeface="Trebuchet MS" pitchFamily="34" charset="0"/>
              </a:rPr>
              <a:t>A periodic continuous-time signal x(t) has the property that for a positive value of time T,</a:t>
            </a:r>
          </a:p>
          <a:p>
            <a:pPr marL="0" indent="0" algn="ctr">
              <a:lnSpc>
                <a:spcPct val="90000"/>
              </a:lnSpc>
              <a:buNone/>
            </a:pPr>
            <a:r>
              <a:rPr lang="en-GB" sz="2200" dirty="0">
                <a:solidFill>
                  <a:srgbClr val="C00000"/>
                </a:solidFill>
                <a:latin typeface="Trebuchet MS" pitchFamily="34" charset="0"/>
              </a:rPr>
              <a:t>x(t) = x(t + T)</a:t>
            </a:r>
            <a:r>
              <a:rPr lang="en-GB" sz="2200" dirty="0">
                <a:latin typeface="Trebuchet MS" pitchFamily="34" charset="0"/>
              </a:rPr>
              <a:t>, for all value of t</a:t>
            </a:r>
          </a:p>
          <a:p>
            <a:pPr marL="0" indent="0" algn="ctr">
              <a:lnSpc>
                <a:spcPct val="90000"/>
              </a:lnSpc>
              <a:buNone/>
            </a:pPr>
            <a:endParaRPr lang="en-GB" sz="2200" dirty="0">
              <a:latin typeface="Trebuchet MS" pitchFamily="34" charset="0"/>
            </a:endParaRPr>
          </a:p>
          <a:p>
            <a:pPr>
              <a:lnSpc>
                <a:spcPct val="90000"/>
              </a:lnSpc>
              <a:buFont typeface="Wingdings" panose="05000000000000000000" pitchFamily="2" charset="2"/>
              <a:buChar char="Ø"/>
            </a:pPr>
            <a:r>
              <a:rPr lang="en-GB" sz="2200" dirty="0">
                <a:latin typeface="Trebuchet MS" pitchFamily="34" charset="0"/>
              </a:rPr>
              <a:t>Then x(t) is periodic with time period T</a:t>
            </a:r>
          </a:p>
          <a:p>
            <a:pPr>
              <a:lnSpc>
                <a:spcPct val="90000"/>
              </a:lnSpc>
              <a:buFont typeface="Wingdings" panose="05000000000000000000" pitchFamily="2" charset="2"/>
              <a:buChar char="Ø"/>
            </a:pPr>
            <a:endParaRPr lang="en-GB" sz="2200" dirty="0">
              <a:latin typeface="Trebuchet MS" pitchFamily="34" charset="0"/>
            </a:endParaRPr>
          </a:p>
          <a:p>
            <a:pPr>
              <a:lnSpc>
                <a:spcPct val="90000"/>
              </a:lnSpc>
              <a:buFont typeface="Wingdings" panose="05000000000000000000" pitchFamily="2" charset="2"/>
              <a:buChar char="Ø"/>
            </a:pPr>
            <a:r>
              <a:rPr lang="en-GB" sz="2200" dirty="0">
                <a:latin typeface="Trebuchet MS" pitchFamily="34" charset="0"/>
              </a:rPr>
              <a:t>The </a:t>
            </a:r>
            <a:r>
              <a:rPr lang="en-GB" sz="2200" dirty="0">
                <a:solidFill>
                  <a:srgbClr val="C00000"/>
                </a:solidFill>
                <a:latin typeface="Trebuchet MS" pitchFamily="34" charset="0"/>
              </a:rPr>
              <a:t>fundamental period T</a:t>
            </a:r>
            <a:r>
              <a:rPr lang="en-GB" sz="2200" baseline="-25000" dirty="0">
                <a:solidFill>
                  <a:srgbClr val="C00000"/>
                </a:solidFill>
                <a:latin typeface="Trebuchet MS" pitchFamily="34" charset="0"/>
              </a:rPr>
              <a:t>0</a:t>
            </a:r>
            <a:r>
              <a:rPr lang="en-GB" sz="2200" dirty="0">
                <a:latin typeface="Trebuchet MS" pitchFamily="34" charset="0"/>
              </a:rPr>
              <a:t> is the smallest positive value of T for which the above equation holds.</a:t>
            </a:r>
          </a:p>
          <a:p>
            <a:pPr>
              <a:lnSpc>
                <a:spcPct val="90000"/>
              </a:lnSpc>
              <a:buFont typeface="Wingdings" panose="05000000000000000000" pitchFamily="2" charset="2"/>
              <a:buChar char="Ø"/>
            </a:pPr>
            <a:endParaRPr lang="en-GB" sz="2200" dirty="0">
              <a:latin typeface="Trebuchet MS" pitchFamily="34" charset="0"/>
            </a:endParaRPr>
          </a:p>
          <a:p>
            <a:pPr>
              <a:lnSpc>
                <a:spcPct val="90000"/>
              </a:lnSpc>
              <a:buFont typeface="Wingdings" panose="05000000000000000000" pitchFamily="2" charset="2"/>
              <a:buChar char="Ø"/>
            </a:pPr>
            <a:r>
              <a:rPr lang="en-GB" sz="2200" dirty="0">
                <a:latin typeface="Trebuchet MS" pitchFamily="34" charset="0"/>
              </a:rPr>
              <a:t>Thus x(t) is also periodic with period 2T, 3T, …….</a:t>
            </a:r>
          </a:p>
          <a:p>
            <a:pPr>
              <a:lnSpc>
                <a:spcPct val="90000"/>
              </a:lnSpc>
              <a:buFont typeface="Wingdings" panose="05000000000000000000" pitchFamily="2" charset="2"/>
              <a:buChar char="Ø"/>
            </a:pPr>
            <a:endParaRPr lang="en-GB" sz="2000" dirty="0">
              <a:latin typeface="Trebuchet MS" pitchFamily="34" charset="0"/>
            </a:endParaRPr>
          </a:p>
          <a:p>
            <a:pPr>
              <a:lnSpc>
                <a:spcPct val="90000"/>
              </a:lnSpc>
            </a:pPr>
            <a:endParaRPr lang="en-GB" sz="2000" dirty="0">
              <a:latin typeface="Trebuchet MS" pitchFamily="34" charset="0"/>
            </a:endParaRPr>
          </a:p>
          <a:p>
            <a:pPr>
              <a:lnSpc>
                <a:spcPct val="90000"/>
              </a:lnSpc>
            </a:pPr>
            <a:endParaRPr lang="en-GB" sz="2000" dirty="0">
              <a:latin typeface="Trebuchet MS" pitchFamily="34" charset="0"/>
            </a:endParaRPr>
          </a:p>
          <a:p>
            <a:pPr>
              <a:lnSpc>
                <a:spcPct val="90000"/>
              </a:lnSpc>
            </a:pPr>
            <a:endParaRPr lang="en-GB" sz="2000" b="1" dirty="0">
              <a:latin typeface="Trebuchet MS" pitchFamily="34" charset="0"/>
            </a:endParaRPr>
          </a:p>
          <a:p>
            <a:pPr>
              <a:lnSpc>
                <a:spcPct val="90000"/>
              </a:lnSpc>
            </a:pPr>
            <a:endParaRPr lang="en-GB" sz="2000" b="1" dirty="0">
              <a:latin typeface="Trebuchet MS" pitchFamily="34"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59044" y="4509120"/>
            <a:ext cx="6425324" cy="23488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8144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3074"/>
          <p:cNvSpPr>
            <a:spLocks noGrp="1" noChangeArrowheads="1"/>
          </p:cNvSpPr>
          <p:nvPr>
            <p:ph type="title"/>
          </p:nvPr>
        </p:nvSpPr>
        <p:spPr>
          <a:xfrm>
            <a:off x="457200" y="188640"/>
            <a:ext cx="8229600" cy="926976"/>
          </a:xfrm>
        </p:spPr>
        <p:txBody>
          <a:bodyPr>
            <a:normAutofit/>
          </a:bodyPr>
          <a:lstStyle/>
          <a:p>
            <a:pPr algn="ctr"/>
            <a:r>
              <a:rPr lang="en-US" sz="3600" dirty="0">
                <a:solidFill>
                  <a:srgbClr val="C00000"/>
                </a:solidFill>
                <a:latin typeface="Trebuchet MS" pitchFamily="34" charset="0"/>
              </a:rPr>
              <a:t>Periodic Signals</a:t>
            </a:r>
            <a:r>
              <a:rPr lang="en-US" sz="3600" b="1" dirty="0">
                <a:solidFill>
                  <a:srgbClr val="C00000"/>
                </a:solidFill>
                <a:latin typeface="Trebuchet MS" pitchFamily="34" charset="0"/>
              </a:rPr>
              <a:t> </a:t>
            </a:r>
            <a:endParaRPr lang="en-GB" sz="3600" b="1" dirty="0">
              <a:solidFill>
                <a:srgbClr val="C00000"/>
              </a:solidFill>
              <a:latin typeface="Trebuchet MS" pitchFamily="34" charset="0"/>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1680" y="4653135"/>
            <a:ext cx="6073780" cy="22048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075"/>
          <p:cNvSpPr txBox="1">
            <a:spLocks noChangeArrowheads="1"/>
          </p:cNvSpPr>
          <p:nvPr/>
        </p:nvSpPr>
        <p:spPr>
          <a:xfrm>
            <a:off x="107504" y="980728"/>
            <a:ext cx="8892480" cy="587727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90000"/>
              </a:lnSpc>
              <a:buFont typeface="Wingdings" panose="05000000000000000000" pitchFamily="2" charset="2"/>
              <a:buChar char="Ø"/>
            </a:pPr>
            <a:r>
              <a:rPr lang="en-GB" sz="2200" dirty="0">
                <a:latin typeface="Trebuchet MS" pitchFamily="34" charset="0"/>
              </a:rPr>
              <a:t>A periodic discrete-time signal x[n] has the property that for a positive integer N, </a:t>
            </a:r>
          </a:p>
          <a:p>
            <a:pPr marL="0" indent="0" algn="ctr">
              <a:lnSpc>
                <a:spcPct val="90000"/>
              </a:lnSpc>
              <a:buNone/>
            </a:pPr>
            <a:r>
              <a:rPr lang="en-GB" sz="2200" dirty="0">
                <a:solidFill>
                  <a:srgbClr val="C00000"/>
                </a:solidFill>
                <a:latin typeface="Trebuchet MS" pitchFamily="34" charset="0"/>
              </a:rPr>
              <a:t>x[n] = x[n + N]</a:t>
            </a:r>
            <a:r>
              <a:rPr lang="en-GB" sz="2200" dirty="0">
                <a:latin typeface="Trebuchet MS" pitchFamily="34" charset="0"/>
              </a:rPr>
              <a:t>, for all values of n.</a:t>
            </a:r>
          </a:p>
          <a:p>
            <a:pPr>
              <a:lnSpc>
                <a:spcPct val="90000"/>
              </a:lnSpc>
              <a:buFont typeface="Wingdings" panose="05000000000000000000" pitchFamily="2" charset="2"/>
              <a:buChar char="Ø"/>
            </a:pPr>
            <a:endParaRPr lang="en-GB" sz="2200" dirty="0">
              <a:latin typeface="Trebuchet MS" pitchFamily="34" charset="0"/>
            </a:endParaRPr>
          </a:p>
          <a:p>
            <a:pPr>
              <a:lnSpc>
                <a:spcPct val="90000"/>
              </a:lnSpc>
              <a:buFont typeface="Wingdings" panose="05000000000000000000" pitchFamily="2" charset="2"/>
              <a:buChar char="Ø"/>
            </a:pPr>
            <a:r>
              <a:rPr lang="en-GB" sz="2200" dirty="0">
                <a:latin typeface="Trebuchet MS" pitchFamily="34" charset="0"/>
              </a:rPr>
              <a:t>The discrete time signal x[n] is periodic with period N if it is unchanged by a time shift of N</a:t>
            </a:r>
          </a:p>
          <a:p>
            <a:pPr>
              <a:lnSpc>
                <a:spcPct val="90000"/>
              </a:lnSpc>
              <a:buFont typeface="Wingdings" panose="05000000000000000000" pitchFamily="2" charset="2"/>
              <a:buChar char="Ø"/>
            </a:pPr>
            <a:endParaRPr lang="en-GB" sz="2200" dirty="0">
              <a:latin typeface="Trebuchet MS" pitchFamily="34" charset="0"/>
            </a:endParaRPr>
          </a:p>
          <a:p>
            <a:pPr>
              <a:lnSpc>
                <a:spcPct val="90000"/>
              </a:lnSpc>
              <a:buFont typeface="Wingdings" panose="05000000000000000000" pitchFamily="2" charset="2"/>
              <a:buChar char="Ø"/>
            </a:pPr>
            <a:r>
              <a:rPr lang="en-GB" sz="2200" dirty="0">
                <a:latin typeface="Trebuchet MS" pitchFamily="34" charset="0"/>
              </a:rPr>
              <a:t>The </a:t>
            </a:r>
            <a:r>
              <a:rPr lang="en-GB" sz="2200" dirty="0">
                <a:solidFill>
                  <a:srgbClr val="C00000"/>
                </a:solidFill>
                <a:latin typeface="Trebuchet MS" pitchFamily="34" charset="0"/>
              </a:rPr>
              <a:t>fundamental period N</a:t>
            </a:r>
            <a:r>
              <a:rPr lang="en-GB" sz="2200" baseline="-25000" dirty="0">
                <a:solidFill>
                  <a:srgbClr val="C00000"/>
                </a:solidFill>
                <a:latin typeface="Trebuchet MS" pitchFamily="34" charset="0"/>
              </a:rPr>
              <a:t>0</a:t>
            </a:r>
            <a:r>
              <a:rPr lang="en-GB" sz="2200" dirty="0">
                <a:latin typeface="Trebuchet MS" pitchFamily="34" charset="0"/>
              </a:rPr>
              <a:t> is the smallest positive value of N for which the above equation holds</a:t>
            </a:r>
          </a:p>
          <a:p>
            <a:pPr>
              <a:lnSpc>
                <a:spcPct val="90000"/>
              </a:lnSpc>
              <a:buFont typeface="Wingdings" panose="05000000000000000000" pitchFamily="2" charset="2"/>
              <a:buChar char="Ø"/>
            </a:pPr>
            <a:endParaRPr lang="pt-BR" sz="2200" dirty="0">
              <a:latin typeface="Trebuchet MS" pitchFamily="34" charset="0"/>
            </a:endParaRPr>
          </a:p>
          <a:p>
            <a:pPr>
              <a:lnSpc>
                <a:spcPct val="90000"/>
              </a:lnSpc>
              <a:buFont typeface="Wingdings" panose="05000000000000000000" pitchFamily="2" charset="2"/>
              <a:buChar char="Ø"/>
            </a:pPr>
            <a:r>
              <a:rPr lang="pt-BR" sz="2200" dirty="0">
                <a:latin typeface="Trebuchet MS" pitchFamily="34" charset="0"/>
              </a:rPr>
              <a:t>Thus x[n] is periodic with period 2N, 3N, ........</a:t>
            </a:r>
          </a:p>
          <a:p>
            <a:pPr>
              <a:lnSpc>
                <a:spcPct val="90000"/>
              </a:lnSpc>
              <a:buFont typeface="Wingdings" panose="05000000000000000000" pitchFamily="2" charset="2"/>
              <a:buChar char="Ø"/>
            </a:pPr>
            <a:endParaRPr lang="en-GB" sz="2200" dirty="0">
              <a:latin typeface="Trebuchet MS" pitchFamily="34" charset="0"/>
            </a:endParaRPr>
          </a:p>
          <a:p>
            <a:pPr>
              <a:lnSpc>
                <a:spcPct val="90000"/>
              </a:lnSpc>
            </a:pPr>
            <a:endParaRPr lang="en-GB" sz="2000" dirty="0">
              <a:latin typeface="Trebuchet MS" pitchFamily="34" charset="0"/>
            </a:endParaRPr>
          </a:p>
          <a:p>
            <a:pPr>
              <a:lnSpc>
                <a:spcPct val="90000"/>
              </a:lnSpc>
            </a:pPr>
            <a:endParaRPr lang="en-GB" sz="2000" b="1" dirty="0">
              <a:latin typeface="Trebuchet MS" pitchFamily="34" charset="0"/>
            </a:endParaRPr>
          </a:p>
          <a:p>
            <a:pPr>
              <a:lnSpc>
                <a:spcPct val="90000"/>
              </a:lnSpc>
            </a:pPr>
            <a:endParaRPr lang="en-GB" sz="2000" b="1" dirty="0">
              <a:latin typeface="Trebuchet MS" pitchFamily="34" charset="0"/>
            </a:endParaRPr>
          </a:p>
        </p:txBody>
      </p:sp>
    </p:spTree>
    <p:extLst>
      <p:ext uri="{BB962C8B-B14F-4D97-AF65-F5344CB8AC3E}">
        <p14:creationId xmlns:p14="http://schemas.microsoft.com/office/powerpoint/2010/main" val="9433825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3074"/>
          <p:cNvSpPr>
            <a:spLocks noGrp="1" noChangeArrowheads="1"/>
          </p:cNvSpPr>
          <p:nvPr>
            <p:ph type="title"/>
          </p:nvPr>
        </p:nvSpPr>
        <p:spPr>
          <a:xfrm>
            <a:off x="457200" y="188640"/>
            <a:ext cx="8229600" cy="926976"/>
          </a:xfrm>
        </p:spPr>
        <p:txBody>
          <a:bodyPr>
            <a:normAutofit/>
          </a:bodyPr>
          <a:lstStyle/>
          <a:p>
            <a:pPr algn="ctr"/>
            <a:r>
              <a:rPr lang="en-US" sz="3600" dirty="0">
                <a:solidFill>
                  <a:srgbClr val="C00000"/>
                </a:solidFill>
                <a:latin typeface="Trebuchet MS" pitchFamily="34" charset="0"/>
              </a:rPr>
              <a:t>Periodic Signals – Sine Wave</a:t>
            </a:r>
            <a:r>
              <a:rPr lang="en-US" sz="3600" b="1" dirty="0">
                <a:solidFill>
                  <a:srgbClr val="C00000"/>
                </a:solidFill>
                <a:latin typeface="Trebuchet MS" pitchFamily="34" charset="0"/>
              </a:rPr>
              <a:t> </a:t>
            </a:r>
            <a:endParaRPr lang="en-GB" sz="3600" b="1" dirty="0">
              <a:solidFill>
                <a:srgbClr val="C00000"/>
              </a:solidFill>
              <a:latin typeface="Trebuchet MS" pitchFamily="34" charset="0"/>
            </a:endParaRPr>
          </a:p>
        </p:txBody>
      </p:sp>
      <p:sp>
        <p:nvSpPr>
          <p:cNvPr id="4" name="Rectangle 3075"/>
          <p:cNvSpPr txBox="1">
            <a:spLocks noChangeArrowheads="1"/>
          </p:cNvSpPr>
          <p:nvPr/>
        </p:nvSpPr>
        <p:spPr>
          <a:xfrm>
            <a:off x="179512" y="1052736"/>
            <a:ext cx="8856984" cy="580526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90000"/>
              </a:lnSpc>
              <a:buFont typeface="Wingdings" panose="05000000000000000000" pitchFamily="2" charset="2"/>
              <a:buChar char="Ø"/>
            </a:pPr>
            <a:r>
              <a:rPr lang="en-GB" sz="2200" dirty="0">
                <a:latin typeface="Trebuchet MS" pitchFamily="34" charset="0"/>
              </a:rPr>
              <a:t>An important periodic signal is the sinusoidal signal shown in figure below:</a:t>
            </a:r>
          </a:p>
          <a:p>
            <a:pPr>
              <a:lnSpc>
                <a:spcPct val="90000"/>
              </a:lnSpc>
              <a:buFont typeface="Wingdings" panose="05000000000000000000" pitchFamily="2" charset="2"/>
              <a:buChar char="Ø"/>
            </a:pPr>
            <a:endParaRPr lang="en-GB" sz="2200" b="1" dirty="0">
              <a:latin typeface="Trebuchet MS" pitchFamily="34" charset="0"/>
            </a:endParaRPr>
          </a:p>
          <a:p>
            <a:pPr>
              <a:lnSpc>
                <a:spcPct val="90000"/>
              </a:lnSpc>
              <a:buFont typeface="Wingdings" panose="05000000000000000000" pitchFamily="2" charset="2"/>
              <a:buChar char="Ø"/>
            </a:pPr>
            <a:endParaRPr lang="en-GB" sz="2200" dirty="0">
              <a:latin typeface="Trebuchet MS" pitchFamily="34" charset="0"/>
            </a:endParaRPr>
          </a:p>
          <a:p>
            <a:pPr>
              <a:lnSpc>
                <a:spcPct val="90000"/>
              </a:lnSpc>
              <a:buFont typeface="Wingdings" panose="05000000000000000000" pitchFamily="2" charset="2"/>
              <a:buChar char="Ø"/>
            </a:pPr>
            <a:r>
              <a:rPr lang="en-GB" sz="2200" dirty="0">
                <a:latin typeface="Trebuchet MS" pitchFamily="34" charset="0"/>
              </a:rPr>
              <a:t>Unit of t is seconds, unit of </a:t>
            </a:r>
            <a:r>
              <a:rPr lang="az-Cyrl-AZ" sz="2200" dirty="0">
                <a:latin typeface="Calibri"/>
              </a:rPr>
              <a:t>ф</a:t>
            </a:r>
            <a:r>
              <a:rPr lang="en-GB" sz="2200" dirty="0">
                <a:latin typeface="Calibri"/>
              </a:rPr>
              <a:t> </a:t>
            </a:r>
            <a:r>
              <a:rPr lang="en-GB" sz="2200" dirty="0">
                <a:latin typeface="Trebuchet MS" pitchFamily="34" charset="0"/>
              </a:rPr>
              <a:t>is radians and that of </a:t>
            </a:r>
            <a:r>
              <a:rPr lang="el-GR" sz="2200" dirty="0">
                <a:latin typeface="Calibri"/>
              </a:rPr>
              <a:t>ω</a:t>
            </a:r>
            <a:r>
              <a:rPr lang="en-GB" sz="2200" baseline="-25000" dirty="0">
                <a:latin typeface="Calibri"/>
              </a:rPr>
              <a:t>0</a:t>
            </a:r>
            <a:r>
              <a:rPr lang="en-GB" sz="2200" dirty="0">
                <a:latin typeface="Calibri"/>
              </a:rPr>
              <a:t> </a:t>
            </a:r>
            <a:r>
              <a:rPr lang="en-GB" sz="2200" dirty="0">
                <a:latin typeface="Trebuchet MS" pitchFamily="34" charset="0"/>
              </a:rPr>
              <a:t>radians/second, respectively</a:t>
            </a:r>
          </a:p>
          <a:p>
            <a:pPr>
              <a:lnSpc>
                <a:spcPct val="90000"/>
              </a:lnSpc>
              <a:buFont typeface="Wingdings" panose="05000000000000000000" pitchFamily="2" charset="2"/>
              <a:buChar char="Ø"/>
            </a:pPr>
            <a:endParaRPr lang="en-GB" sz="2200" dirty="0">
              <a:latin typeface="Trebuchet MS" pitchFamily="34" charset="0"/>
            </a:endParaRPr>
          </a:p>
          <a:p>
            <a:pPr>
              <a:lnSpc>
                <a:spcPct val="90000"/>
              </a:lnSpc>
              <a:buFont typeface="Wingdings" panose="05000000000000000000" pitchFamily="2" charset="2"/>
              <a:buChar char="Ø"/>
            </a:pPr>
            <a:r>
              <a:rPr lang="el-GR" sz="2200" dirty="0">
                <a:latin typeface="Calibri"/>
              </a:rPr>
              <a:t>ω</a:t>
            </a:r>
            <a:r>
              <a:rPr lang="en-GB" sz="2200" baseline="-25000" dirty="0">
                <a:latin typeface="Calibri"/>
              </a:rPr>
              <a:t>0</a:t>
            </a:r>
            <a:r>
              <a:rPr lang="en-GB" sz="2200" dirty="0">
                <a:latin typeface="Calibri"/>
              </a:rPr>
              <a:t> = 2</a:t>
            </a:r>
            <a:r>
              <a:rPr lang="el-GR" sz="2200" dirty="0">
                <a:latin typeface="Calibri"/>
              </a:rPr>
              <a:t>π</a:t>
            </a:r>
            <a:r>
              <a:rPr lang="en-GB" sz="2200" i="1" dirty="0">
                <a:latin typeface="Calibri"/>
              </a:rPr>
              <a:t>f</a:t>
            </a:r>
            <a:r>
              <a:rPr lang="en-GB" sz="2200" i="1" baseline="-25000" dirty="0">
                <a:latin typeface="Calibri"/>
              </a:rPr>
              <a:t>0</a:t>
            </a:r>
            <a:r>
              <a:rPr lang="en-GB" sz="2200" dirty="0">
                <a:latin typeface="Calibri"/>
              </a:rPr>
              <a:t> = 2</a:t>
            </a:r>
            <a:r>
              <a:rPr lang="el-GR" sz="2200" dirty="0">
                <a:latin typeface="Calibri"/>
              </a:rPr>
              <a:t>π</a:t>
            </a:r>
            <a:r>
              <a:rPr lang="en-GB" sz="2200" dirty="0">
                <a:latin typeface="Calibri"/>
              </a:rPr>
              <a:t>/T</a:t>
            </a:r>
            <a:r>
              <a:rPr lang="en-GB" sz="2200" baseline="-25000" dirty="0">
                <a:latin typeface="Calibri"/>
              </a:rPr>
              <a:t>0</a:t>
            </a:r>
            <a:r>
              <a:rPr lang="en-GB" sz="2200" dirty="0">
                <a:latin typeface="Trebuchet MS" pitchFamily="34" charset="0"/>
              </a:rPr>
              <a:t>, where f</a:t>
            </a:r>
            <a:r>
              <a:rPr lang="en-GB" sz="2200" baseline="-25000" dirty="0">
                <a:latin typeface="Trebuchet MS" pitchFamily="34" charset="0"/>
              </a:rPr>
              <a:t>0</a:t>
            </a:r>
            <a:r>
              <a:rPr lang="en-GB" sz="2200" dirty="0">
                <a:latin typeface="Trebuchet MS" pitchFamily="34" charset="0"/>
              </a:rPr>
              <a:t> is in cycles/second or hertz(Hz)</a:t>
            </a:r>
          </a:p>
          <a:p>
            <a:pPr>
              <a:lnSpc>
                <a:spcPct val="90000"/>
              </a:lnSpc>
              <a:buFont typeface="Wingdings" panose="05000000000000000000" pitchFamily="2" charset="2"/>
              <a:buChar char="Ø"/>
            </a:pPr>
            <a:endParaRPr lang="en-GB" sz="2200" dirty="0">
              <a:latin typeface="Trebuchet MS" pitchFamily="34" charset="0"/>
            </a:endParaRPr>
          </a:p>
          <a:p>
            <a:pPr>
              <a:lnSpc>
                <a:spcPct val="90000"/>
              </a:lnSpc>
              <a:buFont typeface="Wingdings" panose="05000000000000000000" pitchFamily="2" charset="2"/>
              <a:buChar char="Ø"/>
            </a:pPr>
            <a:r>
              <a:rPr lang="en-GB" sz="2200" dirty="0">
                <a:latin typeface="Trebuchet MS" pitchFamily="34" charset="0"/>
              </a:rPr>
              <a:t>The sinusoidal signal is periodic with fundamental period </a:t>
            </a:r>
            <a:r>
              <a:rPr lang="en-GB" sz="2200" dirty="0">
                <a:solidFill>
                  <a:srgbClr val="C00000"/>
                </a:solidFill>
                <a:latin typeface="Trebuchet MS" pitchFamily="34" charset="0"/>
              </a:rPr>
              <a:t>T</a:t>
            </a:r>
            <a:r>
              <a:rPr lang="en-GB" sz="2200" baseline="-25000" dirty="0">
                <a:solidFill>
                  <a:srgbClr val="C00000"/>
                </a:solidFill>
                <a:latin typeface="Trebuchet MS" pitchFamily="34" charset="0"/>
              </a:rPr>
              <a:t>0</a:t>
            </a:r>
            <a:r>
              <a:rPr lang="en-GB" sz="2200" dirty="0">
                <a:solidFill>
                  <a:srgbClr val="C00000"/>
                </a:solidFill>
                <a:latin typeface="Trebuchet MS" pitchFamily="34" charset="0"/>
              </a:rPr>
              <a:t> = 1/f</a:t>
            </a:r>
            <a:r>
              <a:rPr lang="en-GB" sz="2200" baseline="-25000" dirty="0">
                <a:solidFill>
                  <a:srgbClr val="C00000"/>
                </a:solidFill>
                <a:latin typeface="Trebuchet MS" pitchFamily="34" charset="0"/>
              </a:rPr>
              <a:t>0</a:t>
            </a:r>
            <a:endParaRPr lang="en-GB" sz="2200" dirty="0">
              <a:solidFill>
                <a:srgbClr val="C00000"/>
              </a:solidFill>
              <a:latin typeface="Trebuchet MS" pitchFamily="34" charset="0"/>
            </a:endParaRPr>
          </a:p>
          <a:p>
            <a:pPr>
              <a:lnSpc>
                <a:spcPct val="90000"/>
              </a:lnSpc>
              <a:buFont typeface="Wingdings" panose="05000000000000000000" pitchFamily="2" charset="2"/>
              <a:buChar char="Ø"/>
            </a:pPr>
            <a:endParaRPr lang="en-GB" sz="2200" b="1" dirty="0">
              <a:latin typeface="Trebuchet MS" pitchFamily="34" charset="0"/>
            </a:endParaRPr>
          </a:p>
          <a:p>
            <a:pPr>
              <a:lnSpc>
                <a:spcPct val="90000"/>
              </a:lnSpc>
              <a:buFont typeface="Wingdings" panose="05000000000000000000" pitchFamily="2" charset="2"/>
              <a:buChar char="Ø"/>
            </a:pPr>
            <a:r>
              <a:rPr lang="en-GB" sz="2200" dirty="0">
                <a:latin typeface="Trebuchet MS" pitchFamily="34" charset="0"/>
              </a:rPr>
              <a:t>Signals that are not periodic are said to be </a:t>
            </a:r>
            <a:r>
              <a:rPr lang="en-GB" sz="2200" dirty="0">
                <a:solidFill>
                  <a:srgbClr val="C00000"/>
                </a:solidFill>
                <a:latin typeface="Trebuchet MS" pitchFamily="34" charset="0"/>
              </a:rPr>
              <a:t>aperiodic</a:t>
            </a:r>
          </a:p>
          <a:p>
            <a:pPr>
              <a:lnSpc>
                <a:spcPct val="90000"/>
              </a:lnSpc>
            </a:pPr>
            <a:endParaRPr lang="en-GB" sz="2000" b="1" dirty="0">
              <a:latin typeface="Trebuchet MS" pitchFamily="34" charset="0"/>
            </a:endParaRPr>
          </a:p>
        </p:txBody>
      </p:sp>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87824" y="1700808"/>
            <a:ext cx="3528392" cy="5040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769932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3074"/>
          <p:cNvSpPr>
            <a:spLocks noGrp="1" noChangeArrowheads="1"/>
          </p:cNvSpPr>
          <p:nvPr>
            <p:ph type="title"/>
          </p:nvPr>
        </p:nvSpPr>
        <p:spPr>
          <a:xfrm>
            <a:off x="457200" y="188640"/>
            <a:ext cx="8229600" cy="926976"/>
          </a:xfrm>
        </p:spPr>
        <p:txBody>
          <a:bodyPr>
            <a:normAutofit/>
          </a:bodyPr>
          <a:lstStyle/>
          <a:p>
            <a:pPr algn="ctr"/>
            <a:r>
              <a:rPr lang="en-US" sz="3600" dirty="0">
                <a:solidFill>
                  <a:srgbClr val="C00000"/>
                </a:solidFill>
                <a:latin typeface="Trebuchet MS" pitchFamily="34" charset="0"/>
              </a:rPr>
              <a:t>Periodic Signals – Sine Wave</a:t>
            </a:r>
            <a:r>
              <a:rPr lang="en-US" sz="3600" b="1" dirty="0">
                <a:solidFill>
                  <a:srgbClr val="C00000"/>
                </a:solidFill>
                <a:latin typeface="Trebuchet MS" pitchFamily="34" charset="0"/>
              </a:rPr>
              <a:t> </a:t>
            </a:r>
            <a:endParaRPr lang="en-GB" sz="3600" b="1" dirty="0">
              <a:solidFill>
                <a:srgbClr val="C00000"/>
              </a:solidFill>
              <a:latin typeface="Trebuchet MS" pitchFamily="34" charset="0"/>
            </a:endParaRPr>
          </a:p>
        </p:txBody>
      </p:sp>
      <p:sp>
        <p:nvSpPr>
          <p:cNvPr id="4" name="Rectangle 3075"/>
          <p:cNvSpPr txBox="1">
            <a:spLocks noChangeArrowheads="1"/>
          </p:cNvSpPr>
          <p:nvPr/>
        </p:nvSpPr>
        <p:spPr>
          <a:xfrm>
            <a:off x="179512" y="980728"/>
            <a:ext cx="8856984" cy="587727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90000"/>
              </a:lnSpc>
              <a:buFont typeface="Wingdings" panose="05000000000000000000" pitchFamily="2" charset="2"/>
              <a:buChar char="Ø"/>
            </a:pPr>
            <a:endParaRPr lang="en-GB" sz="2200" b="1" dirty="0">
              <a:latin typeface="Trebuchet MS" pitchFamily="34" charset="0"/>
            </a:endParaRPr>
          </a:p>
          <a:p>
            <a:pPr>
              <a:lnSpc>
                <a:spcPct val="90000"/>
              </a:lnSpc>
              <a:buFont typeface="Wingdings" panose="05000000000000000000" pitchFamily="2" charset="2"/>
              <a:buChar char="Ø"/>
            </a:pPr>
            <a:endParaRPr lang="en-GB" sz="2200" b="1" dirty="0">
              <a:latin typeface="Trebuchet MS" pitchFamily="34" charset="0"/>
            </a:endParaRPr>
          </a:p>
          <a:p>
            <a:pPr>
              <a:lnSpc>
                <a:spcPct val="90000"/>
              </a:lnSpc>
              <a:buFont typeface="Wingdings" panose="05000000000000000000" pitchFamily="2" charset="2"/>
              <a:buChar char="Ø"/>
            </a:pPr>
            <a:endParaRPr lang="en-GB" sz="2200" b="1" dirty="0">
              <a:latin typeface="Trebuchet MS" pitchFamily="34" charset="0"/>
            </a:endParaRPr>
          </a:p>
          <a:p>
            <a:pPr marL="0" indent="0">
              <a:lnSpc>
                <a:spcPct val="90000"/>
              </a:lnSpc>
              <a:buNone/>
            </a:pPr>
            <a:endParaRPr lang="en-GB" sz="2200" dirty="0">
              <a:solidFill>
                <a:srgbClr val="FF0000"/>
              </a:solidFill>
              <a:latin typeface="Trebuchet MS" pitchFamily="34" charset="0"/>
            </a:endParaRPr>
          </a:p>
          <a:p>
            <a:pPr>
              <a:lnSpc>
                <a:spcPct val="90000"/>
              </a:lnSpc>
            </a:pPr>
            <a:endParaRPr lang="en-GB" sz="2000" b="1" dirty="0">
              <a:latin typeface="Trebuchet MS" pitchFamily="34" charset="0"/>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79712" y="1916832"/>
            <a:ext cx="4955390" cy="36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700408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3074"/>
          <p:cNvSpPr>
            <a:spLocks noGrp="1" noChangeArrowheads="1"/>
          </p:cNvSpPr>
          <p:nvPr>
            <p:ph type="title"/>
          </p:nvPr>
        </p:nvSpPr>
        <p:spPr>
          <a:xfrm>
            <a:off x="457200" y="188640"/>
            <a:ext cx="8229600" cy="926976"/>
          </a:xfrm>
        </p:spPr>
        <p:txBody>
          <a:bodyPr>
            <a:normAutofit/>
          </a:bodyPr>
          <a:lstStyle/>
          <a:p>
            <a:pPr algn="ctr"/>
            <a:r>
              <a:rPr lang="en-US" sz="3600" dirty="0">
                <a:solidFill>
                  <a:srgbClr val="C00000"/>
                </a:solidFill>
                <a:latin typeface="Trebuchet MS" pitchFamily="34" charset="0"/>
              </a:rPr>
              <a:t>Energy of a Signal</a:t>
            </a:r>
            <a:endParaRPr lang="en-GB" sz="3600" dirty="0">
              <a:solidFill>
                <a:srgbClr val="C00000"/>
              </a:solidFill>
              <a:latin typeface="Trebuchet MS" pitchFamily="34" charset="0"/>
            </a:endParaRPr>
          </a:p>
        </p:txBody>
      </p:sp>
      <p:sp>
        <p:nvSpPr>
          <p:cNvPr id="96259" name="Rectangle 3075"/>
          <p:cNvSpPr>
            <a:spLocks noGrp="1" noChangeArrowheads="1"/>
          </p:cNvSpPr>
          <p:nvPr>
            <p:ph idx="1"/>
          </p:nvPr>
        </p:nvSpPr>
        <p:spPr>
          <a:xfrm>
            <a:off x="107504" y="1043136"/>
            <a:ext cx="8856984" cy="5698232"/>
          </a:xfrm>
        </p:spPr>
        <p:txBody>
          <a:bodyPr>
            <a:noAutofit/>
          </a:bodyPr>
          <a:lstStyle/>
          <a:p>
            <a:pPr>
              <a:lnSpc>
                <a:spcPct val="90000"/>
              </a:lnSpc>
              <a:buFont typeface="Wingdings" panose="05000000000000000000" pitchFamily="2" charset="2"/>
              <a:buChar char="Ø"/>
            </a:pPr>
            <a:r>
              <a:rPr lang="en-US" sz="2200" dirty="0">
                <a:latin typeface="Trebuchet MS" pitchFamily="34" charset="0"/>
              </a:rPr>
              <a:t>We may consider the </a:t>
            </a:r>
            <a:r>
              <a:rPr lang="en-US" sz="2200" dirty="0">
                <a:solidFill>
                  <a:srgbClr val="C00000"/>
                </a:solidFill>
                <a:latin typeface="Trebuchet MS" pitchFamily="34" charset="0"/>
              </a:rPr>
              <a:t>area under a signal x(t)</a:t>
            </a:r>
            <a:r>
              <a:rPr lang="en-US" sz="2200" dirty="0">
                <a:latin typeface="Trebuchet MS" pitchFamily="34" charset="0"/>
              </a:rPr>
              <a:t> as a possible measure of its </a:t>
            </a:r>
            <a:r>
              <a:rPr lang="en-US" sz="2200" dirty="0" smtClean="0">
                <a:latin typeface="Trebuchet MS" pitchFamily="34" charset="0"/>
              </a:rPr>
              <a:t>size </a:t>
            </a:r>
            <a:r>
              <a:rPr lang="en-US" sz="2200" dirty="0">
                <a:latin typeface="Trebuchet MS" pitchFamily="34" charset="0"/>
              </a:rPr>
              <a:t>because it takes </a:t>
            </a:r>
            <a:r>
              <a:rPr lang="en-US" sz="2200" dirty="0" smtClean="0">
                <a:latin typeface="Trebuchet MS" pitchFamily="34" charset="0"/>
              </a:rPr>
              <a:t>account </a:t>
            </a:r>
            <a:r>
              <a:rPr lang="en-US" sz="2200" dirty="0">
                <a:latin typeface="Trebuchet MS" pitchFamily="34" charset="0"/>
              </a:rPr>
              <a:t>not only of the amplitude but also of the duration</a:t>
            </a:r>
          </a:p>
          <a:p>
            <a:pPr>
              <a:lnSpc>
                <a:spcPct val="90000"/>
              </a:lnSpc>
              <a:buFont typeface="Wingdings" panose="05000000000000000000" pitchFamily="2" charset="2"/>
              <a:buChar char="Ø"/>
            </a:pPr>
            <a:endParaRPr lang="en-US" sz="2200" dirty="0">
              <a:latin typeface="Trebuchet MS" pitchFamily="34" charset="0"/>
            </a:endParaRPr>
          </a:p>
          <a:p>
            <a:pPr>
              <a:lnSpc>
                <a:spcPct val="90000"/>
              </a:lnSpc>
              <a:buFont typeface="Wingdings" panose="05000000000000000000" pitchFamily="2" charset="2"/>
              <a:buChar char="Ø"/>
            </a:pPr>
            <a:r>
              <a:rPr lang="en-US" sz="2200" dirty="0">
                <a:latin typeface="Trebuchet MS" pitchFamily="34" charset="0"/>
              </a:rPr>
              <a:t>However, this will be a defective measure because even for a large signal x(t), its </a:t>
            </a:r>
            <a:r>
              <a:rPr lang="en-US" sz="2200" dirty="0">
                <a:solidFill>
                  <a:srgbClr val="C00000"/>
                </a:solidFill>
                <a:latin typeface="Trebuchet MS" pitchFamily="34" charset="0"/>
              </a:rPr>
              <a:t>positive and negative areas could cancel each other</a:t>
            </a:r>
            <a:r>
              <a:rPr lang="en-US" sz="2200" dirty="0">
                <a:latin typeface="Trebuchet MS" pitchFamily="34" charset="0"/>
              </a:rPr>
              <a:t>, indicating a signal of small size</a:t>
            </a:r>
          </a:p>
          <a:p>
            <a:pPr>
              <a:lnSpc>
                <a:spcPct val="90000"/>
              </a:lnSpc>
              <a:buFont typeface="Wingdings" panose="05000000000000000000" pitchFamily="2" charset="2"/>
              <a:buChar char="Ø"/>
            </a:pPr>
            <a:endParaRPr lang="en-US" sz="2200" dirty="0">
              <a:latin typeface="Trebuchet MS" pitchFamily="34" charset="0"/>
            </a:endParaRPr>
          </a:p>
          <a:p>
            <a:pPr>
              <a:lnSpc>
                <a:spcPct val="90000"/>
              </a:lnSpc>
              <a:buFont typeface="Wingdings" panose="05000000000000000000" pitchFamily="2" charset="2"/>
              <a:buChar char="Ø"/>
            </a:pPr>
            <a:r>
              <a:rPr lang="en-US" sz="2200" dirty="0">
                <a:latin typeface="Trebuchet MS" pitchFamily="34" charset="0"/>
              </a:rPr>
              <a:t>This difficulty can be corrected by defining the signal size as the area under </a:t>
            </a:r>
            <a:r>
              <a:rPr lang="en-US" sz="2200" dirty="0">
                <a:solidFill>
                  <a:srgbClr val="C00000"/>
                </a:solidFill>
                <a:latin typeface="Trebuchet MS" pitchFamily="34" charset="0"/>
              </a:rPr>
              <a:t>x</a:t>
            </a:r>
            <a:r>
              <a:rPr lang="en-US" sz="2200" baseline="30000" dirty="0">
                <a:solidFill>
                  <a:srgbClr val="C00000"/>
                </a:solidFill>
                <a:latin typeface="Trebuchet MS" pitchFamily="34" charset="0"/>
              </a:rPr>
              <a:t>2</a:t>
            </a:r>
            <a:r>
              <a:rPr lang="en-US" sz="2200" dirty="0">
                <a:solidFill>
                  <a:srgbClr val="C00000"/>
                </a:solidFill>
                <a:latin typeface="Trebuchet MS" pitchFamily="34" charset="0"/>
              </a:rPr>
              <a:t>(t)</a:t>
            </a:r>
            <a:r>
              <a:rPr lang="en-US" sz="2200" dirty="0">
                <a:latin typeface="Trebuchet MS" pitchFamily="34" charset="0"/>
              </a:rPr>
              <a:t>, which is always positive</a:t>
            </a:r>
            <a:endParaRPr lang="en-GB" sz="2200" dirty="0">
              <a:latin typeface="Trebuchet MS" pitchFamily="34" charset="0"/>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51743" y="4869160"/>
            <a:ext cx="2688409" cy="8225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942358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3074"/>
          <p:cNvSpPr>
            <a:spLocks noGrp="1" noChangeArrowheads="1"/>
          </p:cNvSpPr>
          <p:nvPr>
            <p:ph type="title"/>
          </p:nvPr>
        </p:nvSpPr>
        <p:spPr>
          <a:xfrm>
            <a:off x="457200" y="188640"/>
            <a:ext cx="8229600" cy="926976"/>
          </a:xfrm>
        </p:spPr>
        <p:txBody>
          <a:bodyPr>
            <a:normAutofit/>
          </a:bodyPr>
          <a:lstStyle/>
          <a:p>
            <a:pPr algn="ctr"/>
            <a:r>
              <a:rPr lang="en-US" sz="3600" dirty="0">
                <a:solidFill>
                  <a:srgbClr val="C00000"/>
                </a:solidFill>
                <a:latin typeface="Trebuchet MS" pitchFamily="34" charset="0"/>
              </a:rPr>
              <a:t>Energy of a Signal</a:t>
            </a:r>
            <a:endParaRPr lang="en-GB" sz="3600" dirty="0">
              <a:solidFill>
                <a:srgbClr val="C00000"/>
              </a:solidFill>
              <a:latin typeface="Trebuchet MS" pitchFamily="34" charset="0"/>
            </a:endParaRPr>
          </a:p>
        </p:txBody>
      </p:sp>
      <mc:AlternateContent xmlns:mc="http://schemas.openxmlformats.org/markup-compatibility/2006" xmlns:a14="http://schemas.microsoft.com/office/drawing/2010/main">
        <mc:Choice Requires="a14">
          <p:sp>
            <p:nvSpPr>
              <p:cNvPr id="96259" name="Rectangle 3075"/>
              <p:cNvSpPr>
                <a:spLocks noGrp="1" noChangeArrowheads="1"/>
              </p:cNvSpPr>
              <p:nvPr>
                <p:ph idx="1"/>
              </p:nvPr>
            </p:nvSpPr>
            <p:spPr>
              <a:xfrm>
                <a:off x="107504" y="1043136"/>
                <a:ext cx="8856984" cy="5698232"/>
              </a:xfrm>
            </p:spPr>
            <p:txBody>
              <a:bodyPr>
                <a:noAutofit/>
              </a:bodyPr>
              <a:lstStyle/>
              <a:p>
                <a:pPr>
                  <a:lnSpc>
                    <a:spcPct val="90000"/>
                  </a:lnSpc>
                  <a:buFont typeface="Wingdings" panose="05000000000000000000" pitchFamily="2" charset="2"/>
                  <a:buChar char="Ø"/>
                </a:pPr>
                <a:r>
                  <a:rPr lang="en-US" sz="2200" dirty="0">
                    <a:latin typeface="Trebuchet MS" pitchFamily="34" charset="0"/>
                  </a:rPr>
                  <a:t>This definition can be generalized to a </a:t>
                </a:r>
                <a:r>
                  <a:rPr lang="en-US" sz="2200" dirty="0">
                    <a:solidFill>
                      <a:srgbClr val="C00000"/>
                    </a:solidFill>
                    <a:latin typeface="Trebuchet MS" pitchFamily="34" charset="0"/>
                  </a:rPr>
                  <a:t>complex valued signal</a:t>
                </a:r>
                <a:r>
                  <a:rPr lang="en-US" sz="2200" dirty="0">
                    <a:latin typeface="Trebuchet MS" pitchFamily="34" charset="0"/>
                  </a:rPr>
                  <a:t> x(t) as:</a:t>
                </a:r>
              </a:p>
              <a:p>
                <a:pPr>
                  <a:lnSpc>
                    <a:spcPct val="90000"/>
                  </a:lnSpc>
                  <a:buFont typeface="Wingdings" panose="05000000000000000000" pitchFamily="2" charset="2"/>
                  <a:buChar char="Ø"/>
                </a:pPr>
                <a:endParaRPr lang="en-US" sz="2200" dirty="0">
                  <a:latin typeface="Trebuchet MS" pitchFamily="34" charset="0"/>
                </a:endParaRPr>
              </a:p>
              <a:p>
                <a:pPr>
                  <a:lnSpc>
                    <a:spcPct val="90000"/>
                  </a:lnSpc>
                  <a:buFont typeface="Wingdings" panose="05000000000000000000" pitchFamily="2" charset="2"/>
                  <a:buChar char="Ø"/>
                </a:pPr>
                <a:endParaRPr lang="en-US" sz="2200" dirty="0">
                  <a:latin typeface="Trebuchet MS" pitchFamily="34" charset="0"/>
                </a:endParaRPr>
              </a:p>
              <a:p>
                <a:pPr>
                  <a:lnSpc>
                    <a:spcPct val="90000"/>
                  </a:lnSpc>
                  <a:buFont typeface="Wingdings" panose="05000000000000000000" pitchFamily="2" charset="2"/>
                  <a:buChar char="Ø"/>
                </a:pPr>
                <a:r>
                  <a:rPr lang="en-US" sz="2200" dirty="0">
                    <a:latin typeface="Trebuchet MS" pitchFamily="34" charset="0"/>
                  </a:rPr>
                  <a:t>The signal energy must be finite for it to be a meaningful measure of the signal size</a:t>
                </a:r>
              </a:p>
              <a:p>
                <a:pPr>
                  <a:lnSpc>
                    <a:spcPct val="90000"/>
                  </a:lnSpc>
                  <a:buFont typeface="Wingdings" panose="05000000000000000000" pitchFamily="2" charset="2"/>
                  <a:buChar char="Ø"/>
                </a:pPr>
                <a:endParaRPr lang="en-US" sz="2200" dirty="0">
                  <a:latin typeface="Trebuchet MS" pitchFamily="34" charset="0"/>
                </a:endParaRPr>
              </a:p>
              <a:p>
                <a:pPr>
                  <a:lnSpc>
                    <a:spcPct val="90000"/>
                  </a:lnSpc>
                  <a:buFont typeface="Wingdings" panose="05000000000000000000" pitchFamily="2" charset="2"/>
                  <a:buChar char="Ø"/>
                </a:pPr>
                <a:r>
                  <a:rPr lang="en-US" sz="2200" dirty="0">
                    <a:latin typeface="Trebuchet MS" pitchFamily="34" charset="0"/>
                  </a:rPr>
                  <a:t>A necessary condition for the energy to be finite is that the signal </a:t>
                </a:r>
                <a:r>
                  <a:rPr lang="en-US" sz="2200" dirty="0">
                    <a:solidFill>
                      <a:srgbClr val="C00000"/>
                    </a:solidFill>
                    <a:latin typeface="Trebuchet MS" pitchFamily="34" charset="0"/>
                  </a:rPr>
                  <a:t>amplitude → 0 as |t| → </a:t>
                </a:r>
                <a14:m>
                  <m:oMath xmlns:m="http://schemas.openxmlformats.org/officeDocument/2006/math">
                    <m:r>
                      <a:rPr lang="en-US" i="1" smtClean="0">
                        <a:solidFill>
                          <a:srgbClr val="C00000"/>
                        </a:solidFill>
                        <a:latin typeface="Cambria Math"/>
                        <a:ea typeface="Cambria Math"/>
                      </a:rPr>
                      <m:t>∞</m:t>
                    </m:r>
                  </m:oMath>
                </a14:m>
                <a:r>
                  <a:rPr lang="en-US" sz="2200" dirty="0">
                    <a:latin typeface="Trebuchet MS" pitchFamily="34" charset="0"/>
                  </a:rPr>
                  <a:t>, otherwise the integral will not converge</a:t>
                </a:r>
              </a:p>
              <a:p>
                <a:pPr>
                  <a:lnSpc>
                    <a:spcPct val="90000"/>
                  </a:lnSpc>
                  <a:buFont typeface="Wingdings" panose="05000000000000000000" pitchFamily="2" charset="2"/>
                  <a:buChar char="Ø"/>
                </a:pPr>
                <a:endParaRPr lang="en-US" sz="2200" dirty="0">
                  <a:latin typeface="Trebuchet MS" pitchFamily="34" charset="0"/>
                </a:endParaRPr>
              </a:p>
              <a:p>
                <a:pPr>
                  <a:lnSpc>
                    <a:spcPct val="90000"/>
                  </a:lnSpc>
                  <a:buFont typeface="Wingdings" panose="05000000000000000000" pitchFamily="2" charset="2"/>
                  <a:buChar char="Ø"/>
                </a:pPr>
                <a:r>
                  <a:rPr lang="en-US" sz="2200" dirty="0">
                    <a:latin typeface="Trebuchet MS" pitchFamily="34" charset="0"/>
                  </a:rPr>
                  <a:t>When the amplitude of x(t) does not → 0 as |t| →</a:t>
                </a:r>
                <a:r>
                  <a:rPr lang="en-US" sz="2200" dirty="0">
                    <a:solidFill>
                      <a:schemeClr val="tx1"/>
                    </a:solidFill>
                    <a:latin typeface="Trebuchet MS" pitchFamily="34" charset="0"/>
                  </a:rPr>
                  <a:t> </a:t>
                </a:r>
                <a14:m>
                  <m:oMath xmlns:m="http://schemas.openxmlformats.org/officeDocument/2006/math">
                    <m:r>
                      <a:rPr lang="en-US" sz="2000" i="1">
                        <a:solidFill>
                          <a:schemeClr val="tx1"/>
                        </a:solidFill>
                        <a:latin typeface="Cambria Math"/>
                        <a:ea typeface="Cambria Math"/>
                      </a:rPr>
                      <m:t>∞</m:t>
                    </m:r>
                  </m:oMath>
                </a14:m>
                <a:r>
                  <a:rPr lang="en-US" sz="2200" dirty="0">
                    <a:latin typeface="Trebuchet MS" pitchFamily="34" charset="0"/>
                  </a:rPr>
                  <a:t>, the signal energy is infinite</a:t>
                </a:r>
              </a:p>
              <a:p>
                <a:pPr>
                  <a:lnSpc>
                    <a:spcPct val="90000"/>
                  </a:lnSpc>
                  <a:buFont typeface="Wingdings" panose="05000000000000000000" pitchFamily="2" charset="2"/>
                  <a:buChar char="Ø"/>
                </a:pPr>
                <a:endParaRPr lang="en-US" sz="2200" dirty="0">
                  <a:latin typeface="Trebuchet MS" pitchFamily="34" charset="0"/>
                </a:endParaRPr>
              </a:p>
              <a:p>
                <a:pPr>
                  <a:lnSpc>
                    <a:spcPct val="90000"/>
                  </a:lnSpc>
                  <a:buFont typeface="Wingdings" panose="05000000000000000000" pitchFamily="2" charset="2"/>
                  <a:buChar char="Ø"/>
                </a:pPr>
                <a:r>
                  <a:rPr lang="en-US" sz="2200" dirty="0">
                    <a:latin typeface="Trebuchet MS" pitchFamily="34" charset="0"/>
                  </a:rPr>
                  <a:t>A more meaningful measure of the signal size in such a case would be the </a:t>
                </a:r>
                <a:r>
                  <a:rPr lang="en-US" sz="2200" dirty="0">
                    <a:solidFill>
                      <a:srgbClr val="C00000"/>
                    </a:solidFill>
                    <a:latin typeface="Trebuchet MS" pitchFamily="34" charset="0"/>
                  </a:rPr>
                  <a:t>time average of the energy</a:t>
                </a:r>
                <a:r>
                  <a:rPr lang="en-US" sz="2200" dirty="0">
                    <a:latin typeface="Trebuchet MS" pitchFamily="34" charset="0"/>
                  </a:rPr>
                  <a:t>, if it exists</a:t>
                </a:r>
                <a:endParaRPr lang="en-GB" sz="2200" dirty="0">
                  <a:latin typeface="Trebuchet MS" pitchFamily="34" charset="0"/>
                </a:endParaRPr>
              </a:p>
            </p:txBody>
          </p:sp>
        </mc:Choice>
        <mc:Fallback xmlns="">
          <p:sp>
            <p:nvSpPr>
              <p:cNvPr id="96259" name="Rectangle 3075"/>
              <p:cNvSpPr>
                <a:spLocks noGrp="1" noRot="1" noChangeAspect="1" noMove="1" noResize="1" noEditPoints="1" noAdjustHandles="1" noChangeArrowheads="1" noChangeShapeType="1" noTextEdit="1"/>
              </p:cNvSpPr>
              <p:nvPr>
                <p:ph idx="1"/>
              </p:nvPr>
            </p:nvSpPr>
            <p:spPr>
              <a:xfrm>
                <a:off x="107504" y="1043136"/>
                <a:ext cx="8856984" cy="5698232"/>
              </a:xfrm>
              <a:blipFill>
                <a:blip r:embed="rId3"/>
                <a:stretch>
                  <a:fillRect l="-482" t="-1390" r="-206"/>
                </a:stretch>
              </a:blipFill>
            </p:spPr>
            <p:txBody>
              <a:bodyPr/>
              <a:lstStyle/>
              <a:p>
                <a:r>
                  <a:rPr lang="en-US">
                    <a:noFill/>
                  </a:rPr>
                  <a:t> </a:t>
                </a:r>
              </a:p>
            </p:txBody>
          </p:sp>
        </mc:Fallback>
      </mc:AlternateContent>
      <p:pic>
        <p:nvPicPr>
          <p:cNvPr id="409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31840" y="1526953"/>
            <a:ext cx="2952064" cy="8939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850301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3074"/>
          <p:cNvSpPr>
            <a:spLocks noGrp="1" noChangeArrowheads="1"/>
          </p:cNvSpPr>
          <p:nvPr>
            <p:ph type="title"/>
          </p:nvPr>
        </p:nvSpPr>
        <p:spPr>
          <a:xfrm>
            <a:off x="457200" y="188640"/>
            <a:ext cx="8229600" cy="926976"/>
          </a:xfrm>
        </p:spPr>
        <p:txBody>
          <a:bodyPr>
            <a:normAutofit/>
          </a:bodyPr>
          <a:lstStyle/>
          <a:p>
            <a:pPr algn="ctr"/>
            <a:r>
              <a:rPr lang="en-US" sz="3600" dirty="0">
                <a:solidFill>
                  <a:srgbClr val="C00000"/>
                </a:solidFill>
                <a:latin typeface="Trebuchet MS" pitchFamily="34" charset="0"/>
              </a:rPr>
              <a:t>Power of a Signal</a:t>
            </a:r>
            <a:endParaRPr lang="en-GB" sz="3600" dirty="0">
              <a:solidFill>
                <a:srgbClr val="C00000"/>
              </a:solidFill>
              <a:latin typeface="Trebuchet MS" pitchFamily="34" charset="0"/>
            </a:endParaRPr>
          </a:p>
        </p:txBody>
      </p:sp>
      <mc:AlternateContent xmlns:mc="http://schemas.openxmlformats.org/markup-compatibility/2006" xmlns:a14="http://schemas.microsoft.com/office/drawing/2010/main">
        <mc:Choice Requires="a14">
          <p:sp>
            <p:nvSpPr>
              <p:cNvPr id="96259" name="Rectangle 3075"/>
              <p:cNvSpPr>
                <a:spLocks noGrp="1" noChangeArrowheads="1"/>
              </p:cNvSpPr>
              <p:nvPr>
                <p:ph idx="1"/>
              </p:nvPr>
            </p:nvSpPr>
            <p:spPr>
              <a:xfrm>
                <a:off x="107504" y="1043136"/>
                <a:ext cx="8856984" cy="5698232"/>
              </a:xfrm>
            </p:spPr>
            <p:txBody>
              <a:bodyPr>
                <a:noAutofit/>
              </a:bodyPr>
              <a:lstStyle/>
              <a:p>
                <a:pPr>
                  <a:lnSpc>
                    <a:spcPct val="90000"/>
                  </a:lnSpc>
                  <a:buFont typeface="Wingdings" panose="05000000000000000000" pitchFamily="2" charset="2"/>
                  <a:buChar char="Ø"/>
                </a:pPr>
                <a:r>
                  <a:rPr lang="en-US" sz="2200" dirty="0">
                    <a:latin typeface="Trebuchet MS" pitchFamily="34" charset="0"/>
                  </a:rPr>
                  <a:t>Time average of the energy is called the power of the signal:</a:t>
                </a:r>
              </a:p>
              <a:p>
                <a:pPr>
                  <a:lnSpc>
                    <a:spcPct val="90000"/>
                  </a:lnSpc>
                  <a:buFont typeface="Wingdings" panose="05000000000000000000" pitchFamily="2" charset="2"/>
                  <a:buChar char="Ø"/>
                </a:pPr>
                <a:endParaRPr lang="en-US" sz="2200" dirty="0">
                  <a:latin typeface="Trebuchet MS" pitchFamily="34" charset="0"/>
                </a:endParaRPr>
              </a:p>
              <a:p>
                <a:pPr>
                  <a:lnSpc>
                    <a:spcPct val="90000"/>
                  </a:lnSpc>
                  <a:buFont typeface="Wingdings" panose="05000000000000000000" pitchFamily="2" charset="2"/>
                  <a:buChar char="Ø"/>
                </a:pPr>
                <a:endParaRPr lang="en-US" sz="2200" dirty="0">
                  <a:latin typeface="Trebuchet MS" pitchFamily="34" charset="0"/>
                </a:endParaRPr>
              </a:p>
              <a:p>
                <a:pPr>
                  <a:lnSpc>
                    <a:spcPct val="90000"/>
                  </a:lnSpc>
                  <a:buFont typeface="Wingdings" panose="05000000000000000000" pitchFamily="2" charset="2"/>
                  <a:buChar char="Ø"/>
                </a:pPr>
                <a:endParaRPr lang="en-US" sz="2200" dirty="0">
                  <a:latin typeface="Trebuchet MS" pitchFamily="34" charset="0"/>
                </a:endParaRPr>
              </a:p>
              <a:p>
                <a:pPr>
                  <a:lnSpc>
                    <a:spcPct val="90000"/>
                  </a:lnSpc>
                  <a:buFont typeface="Wingdings" panose="05000000000000000000" pitchFamily="2" charset="2"/>
                  <a:buChar char="Ø"/>
                </a:pPr>
                <a:r>
                  <a:rPr lang="en-US" sz="2200" dirty="0">
                    <a:latin typeface="Trebuchet MS" pitchFamily="34" charset="0"/>
                  </a:rPr>
                  <a:t>We can generalize this definition for a complex signal x(t) as:</a:t>
                </a:r>
              </a:p>
              <a:p>
                <a:pPr>
                  <a:lnSpc>
                    <a:spcPct val="90000"/>
                  </a:lnSpc>
                  <a:buFont typeface="Wingdings" panose="05000000000000000000" pitchFamily="2" charset="2"/>
                  <a:buChar char="Ø"/>
                </a:pPr>
                <a:endParaRPr lang="en-US" sz="2200" dirty="0">
                  <a:latin typeface="Trebuchet MS" pitchFamily="34" charset="0"/>
                </a:endParaRPr>
              </a:p>
              <a:p>
                <a:pPr>
                  <a:lnSpc>
                    <a:spcPct val="90000"/>
                  </a:lnSpc>
                  <a:buFont typeface="Wingdings" panose="05000000000000000000" pitchFamily="2" charset="2"/>
                  <a:buChar char="Ø"/>
                </a:pPr>
                <a:endParaRPr lang="en-US" sz="2200" dirty="0">
                  <a:latin typeface="Trebuchet MS" pitchFamily="34" charset="0"/>
                </a:endParaRPr>
              </a:p>
              <a:p>
                <a:pPr>
                  <a:lnSpc>
                    <a:spcPct val="90000"/>
                  </a:lnSpc>
                  <a:buFont typeface="Wingdings" panose="05000000000000000000" pitchFamily="2" charset="2"/>
                  <a:buChar char="Ø"/>
                </a:pPr>
                <a:endParaRPr lang="en-GB" sz="2200" dirty="0">
                  <a:latin typeface="Trebuchet MS" pitchFamily="34" charset="0"/>
                </a:endParaRPr>
              </a:p>
              <a:p>
                <a:pPr>
                  <a:lnSpc>
                    <a:spcPct val="90000"/>
                  </a:lnSpc>
                  <a:buFont typeface="Wingdings" panose="05000000000000000000" pitchFamily="2" charset="2"/>
                  <a:buChar char="Ø"/>
                </a:pPr>
                <a:r>
                  <a:rPr lang="en-US" sz="2200" dirty="0">
                    <a:latin typeface="Trebuchet MS" pitchFamily="34" charset="0"/>
                  </a:rPr>
                  <a:t>Generally, the mean of an entity averaged over a large time interval approaching infinity exists if the entity either is </a:t>
                </a:r>
                <a:r>
                  <a:rPr lang="en-US" sz="2200" dirty="0">
                    <a:solidFill>
                      <a:srgbClr val="C00000"/>
                    </a:solidFill>
                    <a:latin typeface="Trebuchet MS" pitchFamily="34" charset="0"/>
                  </a:rPr>
                  <a:t>periodic or has a statistical regularity</a:t>
                </a:r>
              </a:p>
              <a:p>
                <a:pPr>
                  <a:lnSpc>
                    <a:spcPct val="90000"/>
                  </a:lnSpc>
                  <a:buFont typeface="Wingdings" panose="05000000000000000000" pitchFamily="2" charset="2"/>
                  <a:buChar char="Ø"/>
                </a:pPr>
                <a:endParaRPr lang="en-US" sz="2200" dirty="0">
                  <a:latin typeface="Trebuchet MS" pitchFamily="34" charset="0"/>
                </a:endParaRPr>
              </a:p>
              <a:p>
                <a:pPr>
                  <a:lnSpc>
                    <a:spcPct val="90000"/>
                  </a:lnSpc>
                  <a:buFont typeface="Wingdings" panose="05000000000000000000" pitchFamily="2" charset="2"/>
                  <a:buChar char="Ø"/>
                </a:pPr>
                <a:r>
                  <a:rPr lang="en-US" sz="2200" dirty="0">
                    <a:latin typeface="Trebuchet MS" pitchFamily="34" charset="0"/>
                  </a:rPr>
                  <a:t>If such a condition is not satisfied, the average may not exist, for instance, a ramp signal </a:t>
                </a:r>
                <a:r>
                  <a:rPr lang="en-US" sz="2200" dirty="0">
                    <a:solidFill>
                      <a:srgbClr val="C00000"/>
                    </a:solidFill>
                    <a:latin typeface="Trebuchet MS" pitchFamily="34" charset="0"/>
                  </a:rPr>
                  <a:t>x(t) = t increases indefinitely as |t| → </a:t>
                </a:r>
                <a14:m>
                  <m:oMath xmlns:m="http://schemas.openxmlformats.org/officeDocument/2006/math">
                    <m:r>
                      <a:rPr lang="en-US" sz="2000" i="1">
                        <a:solidFill>
                          <a:srgbClr val="C00000"/>
                        </a:solidFill>
                        <a:latin typeface="Cambria Math"/>
                        <a:ea typeface="Cambria Math"/>
                      </a:rPr>
                      <m:t>∞</m:t>
                    </m:r>
                  </m:oMath>
                </a14:m>
                <a:r>
                  <a:rPr lang="en-US" sz="2200" dirty="0">
                    <a:latin typeface="Trebuchet MS" pitchFamily="34" charset="0"/>
                  </a:rPr>
                  <a:t>, and </a:t>
                </a:r>
                <a:r>
                  <a:rPr lang="en-US" sz="2200" dirty="0">
                    <a:solidFill>
                      <a:srgbClr val="C00000"/>
                    </a:solidFill>
                    <a:latin typeface="Trebuchet MS" pitchFamily="34" charset="0"/>
                  </a:rPr>
                  <a:t>neither the energy nor the power exists </a:t>
                </a:r>
                <a:r>
                  <a:rPr lang="en-US" sz="2200" dirty="0">
                    <a:latin typeface="Trebuchet MS" pitchFamily="34" charset="0"/>
                  </a:rPr>
                  <a:t>for this signal</a:t>
                </a:r>
                <a:endParaRPr lang="en-GB" sz="2200" dirty="0">
                  <a:latin typeface="Trebuchet MS" pitchFamily="34" charset="0"/>
                </a:endParaRPr>
              </a:p>
            </p:txBody>
          </p:sp>
        </mc:Choice>
        <mc:Fallback xmlns="">
          <p:sp>
            <p:nvSpPr>
              <p:cNvPr id="96259" name="Rectangle 3075"/>
              <p:cNvSpPr>
                <a:spLocks noGrp="1" noRot="1" noChangeAspect="1" noMove="1" noResize="1" noEditPoints="1" noAdjustHandles="1" noChangeArrowheads="1" noChangeShapeType="1" noTextEdit="1"/>
              </p:cNvSpPr>
              <p:nvPr>
                <p:ph idx="1"/>
              </p:nvPr>
            </p:nvSpPr>
            <p:spPr>
              <a:xfrm>
                <a:off x="107504" y="1043136"/>
                <a:ext cx="8856984" cy="5698232"/>
              </a:xfrm>
              <a:blipFill>
                <a:blip r:embed="rId2"/>
                <a:stretch>
                  <a:fillRect l="-482" t="-1390"/>
                </a:stretch>
              </a:blipFill>
            </p:spPr>
            <p:txBody>
              <a:bodyPr/>
              <a:lstStyle/>
              <a:p>
                <a:r>
                  <a:rPr lang="en-US">
                    <a:noFill/>
                  </a:rPr>
                  <a:t> </a:t>
                </a:r>
              </a:p>
            </p:txBody>
          </p:sp>
        </mc:Fallback>
      </mc:AlternateContent>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71800" y="1574794"/>
            <a:ext cx="3384376" cy="7740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71800" y="3065909"/>
            <a:ext cx="3387984" cy="7951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850301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3074"/>
          <p:cNvSpPr>
            <a:spLocks noGrp="1" noChangeArrowheads="1"/>
          </p:cNvSpPr>
          <p:nvPr>
            <p:ph type="title"/>
          </p:nvPr>
        </p:nvSpPr>
        <p:spPr>
          <a:xfrm>
            <a:off x="457200" y="188640"/>
            <a:ext cx="8229600" cy="926976"/>
          </a:xfrm>
        </p:spPr>
        <p:txBody>
          <a:bodyPr>
            <a:normAutofit/>
          </a:bodyPr>
          <a:lstStyle/>
          <a:p>
            <a:pPr algn="ctr"/>
            <a:r>
              <a:rPr lang="en-US" sz="3600" dirty="0">
                <a:solidFill>
                  <a:srgbClr val="C00000"/>
                </a:solidFill>
                <a:latin typeface="Trebuchet MS" pitchFamily="34" charset="0"/>
              </a:rPr>
              <a:t>Energy &amp; Power of a DT Signal</a:t>
            </a:r>
            <a:endParaRPr lang="en-GB" sz="3600" dirty="0">
              <a:solidFill>
                <a:srgbClr val="C00000"/>
              </a:solidFill>
              <a:latin typeface="Trebuchet MS" pitchFamily="34" charset="0"/>
            </a:endParaRPr>
          </a:p>
        </p:txBody>
      </p:sp>
      <p:sp>
        <p:nvSpPr>
          <p:cNvPr id="10" name="Rectangle 3075"/>
          <p:cNvSpPr txBox="1">
            <a:spLocks noChangeArrowheads="1"/>
          </p:cNvSpPr>
          <p:nvPr/>
        </p:nvSpPr>
        <p:spPr>
          <a:xfrm>
            <a:off x="72008" y="1052736"/>
            <a:ext cx="8964488" cy="561662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90000"/>
              </a:lnSpc>
              <a:buFont typeface="Wingdings" panose="05000000000000000000" pitchFamily="2" charset="2"/>
              <a:buChar char="Ø"/>
            </a:pPr>
            <a:r>
              <a:rPr lang="en-GB" sz="2200" dirty="0">
                <a:latin typeface="Trebuchet MS" pitchFamily="34" charset="0"/>
              </a:rPr>
              <a:t>The energy and power for a CT signal are given as:</a:t>
            </a:r>
          </a:p>
          <a:p>
            <a:pPr>
              <a:lnSpc>
                <a:spcPct val="90000"/>
              </a:lnSpc>
              <a:buFont typeface="Wingdings" panose="05000000000000000000" pitchFamily="2" charset="2"/>
              <a:buChar char="Ø"/>
            </a:pPr>
            <a:endParaRPr lang="en-GB" sz="2200" dirty="0">
              <a:latin typeface="Trebuchet MS" pitchFamily="34" charset="0"/>
            </a:endParaRPr>
          </a:p>
          <a:p>
            <a:pPr>
              <a:lnSpc>
                <a:spcPct val="90000"/>
              </a:lnSpc>
              <a:buFont typeface="Wingdings" panose="05000000000000000000" pitchFamily="2" charset="2"/>
              <a:buChar char="Ø"/>
            </a:pPr>
            <a:endParaRPr lang="en-GB" sz="2200" dirty="0">
              <a:latin typeface="Trebuchet MS" pitchFamily="34" charset="0"/>
            </a:endParaRPr>
          </a:p>
          <a:p>
            <a:pPr>
              <a:lnSpc>
                <a:spcPct val="90000"/>
              </a:lnSpc>
              <a:buFont typeface="Wingdings" panose="05000000000000000000" pitchFamily="2" charset="2"/>
              <a:buChar char="Ø"/>
            </a:pPr>
            <a:endParaRPr lang="en-GB" sz="2200" dirty="0">
              <a:latin typeface="Trebuchet MS" pitchFamily="34" charset="0"/>
            </a:endParaRPr>
          </a:p>
          <a:p>
            <a:pPr>
              <a:lnSpc>
                <a:spcPct val="90000"/>
              </a:lnSpc>
              <a:buFont typeface="Wingdings" panose="05000000000000000000" pitchFamily="2" charset="2"/>
              <a:buChar char="Ø"/>
            </a:pPr>
            <a:endParaRPr lang="en-GB" sz="2200" dirty="0">
              <a:latin typeface="Trebuchet MS" pitchFamily="34" charset="0"/>
            </a:endParaRPr>
          </a:p>
          <a:p>
            <a:pPr>
              <a:lnSpc>
                <a:spcPct val="90000"/>
              </a:lnSpc>
              <a:buFont typeface="Wingdings" panose="05000000000000000000" pitchFamily="2" charset="2"/>
              <a:buChar char="Ø"/>
            </a:pPr>
            <a:endParaRPr lang="en-GB" sz="2200" dirty="0">
              <a:latin typeface="Trebuchet MS" pitchFamily="34" charset="0"/>
            </a:endParaRPr>
          </a:p>
          <a:p>
            <a:pPr>
              <a:lnSpc>
                <a:spcPct val="90000"/>
              </a:lnSpc>
              <a:buFont typeface="Wingdings" panose="05000000000000000000" pitchFamily="2" charset="2"/>
              <a:buChar char="Ø"/>
            </a:pPr>
            <a:endParaRPr lang="en-GB" sz="2200" dirty="0">
              <a:latin typeface="Trebuchet MS" pitchFamily="34" charset="0"/>
            </a:endParaRPr>
          </a:p>
          <a:p>
            <a:pPr>
              <a:lnSpc>
                <a:spcPct val="90000"/>
              </a:lnSpc>
              <a:buFont typeface="Wingdings" panose="05000000000000000000" pitchFamily="2" charset="2"/>
              <a:buChar char="Ø"/>
            </a:pPr>
            <a:endParaRPr lang="en-GB" sz="2200" dirty="0">
              <a:latin typeface="Trebuchet MS" pitchFamily="34" charset="0"/>
            </a:endParaRPr>
          </a:p>
          <a:p>
            <a:pPr>
              <a:lnSpc>
                <a:spcPct val="90000"/>
              </a:lnSpc>
              <a:buFont typeface="Wingdings" panose="05000000000000000000" pitchFamily="2" charset="2"/>
              <a:buChar char="Ø"/>
            </a:pPr>
            <a:r>
              <a:rPr lang="en-GB" sz="2200" dirty="0">
                <a:latin typeface="Trebuchet MS" pitchFamily="34" charset="0"/>
              </a:rPr>
              <a:t>The energy and power for a DT signal are given as:</a:t>
            </a:r>
          </a:p>
          <a:p>
            <a:pPr>
              <a:lnSpc>
                <a:spcPct val="90000"/>
              </a:lnSpc>
            </a:pPr>
            <a:endParaRPr lang="en-GB" sz="2000" dirty="0">
              <a:latin typeface="Trebuchet MS" pitchFamily="34" charset="0"/>
            </a:endParaRPr>
          </a:p>
          <a:p>
            <a:pPr>
              <a:lnSpc>
                <a:spcPct val="90000"/>
              </a:lnSpc>
            </a:pPr>
            <a:endParaRPr lang="en-GB" sz="2000" baseline="-25000" dirty="0">
              <a:latin typeface="Trebuchet MS" pitchFamily="34" charset="0"/>
            </a:endParaRPr>
          </a:p>
          <a:p>
            <a:pPr>
              <a:lnSpc>
                <a:spcPct val="90000"/>
              </a:lnSpc>
            </a:pPr>
            <a:endParaRPr lang="en-GB" sz="2000" i="1" baseline="-25000" dirty="0">
              <a:latin typeface="Trebuchet MS" pitchFamily="34" charset="0"/>
            </a:endParaRPr>
          </a:p>
          <a:p>
            <a:pPr>
              <a:lnSpc>
                <a:spcPct val="90000"/>
              </a:lnSpc>
            </a:pPr>
            <a:endParaRPr lang="en-GB" sz="2000" baseline="-25000" dirty="0">
              <a:latin typeface="Trebuchet MS" pitchFamily="34" charset="0"/>
            </a:endParaRP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80227" y="1556792"/>
            <a:ext cx="4107997" cy="21602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39752" y="4551387"/>
            <a:ext cx="4676909" cy="21899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70230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8" name="Rectangle 2"/>
          <p:cNvSpPr>
            <a:spLocks noGrp="1" noChangeArrowheads="1"/>
          </p:cNvSpPr>
          <p:nvPr>
            <p:ph type="title"/>
          </p:nvPr>
        </p:nvSpPr>
        <p:spPr>
          <a:xfrm>
            <a:off x="107504" y="552400"/>
            <a:ext cx="8928992" cy="716360"/>
          </a:xfrm>
        </p:spPr>
        <p:txBody>
          <a:bodyPr>
            <a:noAutofit/>
          </a:bodyPr>
          <a:lstStyle/>
          <a:p>
            <a:r>
              <a:rPr lang="en-US" sz="3200" dirty="0">
                <a:solidFill>
                  <a:srgbClr val="C00000"/>
                </a:solidFill>
                <a:latin typeface="Trebuchet MS" panose="020B0603020202020204" pitchFamily="34" charset="0"/>
              </a:rPr>
              <a:t>Classification of Signals based upon Energy and Power</a:t>
            </a:r>
            <a:endParaRPr lang="el-GR" sz="3200" dirty="0">
              <a:solidFill>
                <a:srgbClr val="C00000"/>
              </a:solidFill>
              <a:latin typeface="Trebuchet MS" panose="020B0603020202020204" pitchFamily="34" charset="0"/>
            </a:endParaRPr>
          </a:p>
        </p:txBody>
      </p:sp>
      <p:grpSp>
        <p:nvGrpSpPr>
          <p:cNvPr id="7" name="Group 6"/>
          <p:cNvGrpSpPr/>
          <p:nvPr/>
        </p:nvGrpSpPr>
        <p:grpSpPr>
          <a:xfrm>
            <a:off x="1979712" y="1124744"/>
            <a:ext cx="5184576" cy="5373600"/>
            <a:chOff x="152400" y="1219200"/>
            <a:chExt cx="2895600" cy="3657600"/>
          </a:xfrm>
        </p:grpSpPr>
        <p:grpSp>
          <p:nvGrpSpPr>
            <p:cNvPr id="8" name="Group 57"/>
            <p:cNvGrpSpPr/>
            <p:nvPr/>
          </p:nvGrpSpPr>
          <p:grpSpPr>
            <a:xfrm>
              <a:off x="152400" y="1219200"/>
              <a:ext cx="2895600" cy="3657600"/>
              <a:chOff x="304800" y="1219200"/>
              <a:chExt cx="2895600" cy="3657600"/>
            </a:xfrm>
          </p:grpSpPr>
          <p:sp>
            <p:nvSpPr>
              <p:cNvPr id="10" name="TextBox 9"/>
              <p:cNvSpPr txBox="1"/>
              <p:nvPr/>
            </p:nvSpPr>
            <p:spPr>
              <a:xfrm>
                <a:off x="381000" y="1219201"/>
                <a:ext cx="406400" cy="691322"/>
              </a:xfrm>
              <a:prstGeom prst="rect">
                <a:avLst/>
              </a:prstGeom>
              <a:noFill/>
            </p:spPr>
            <p:txBody>
              <a:bodyPr wrap="square" rtlCol="0">
                <a:spAutoFit/>
              </a:bodyPr>
              <a:lstStyle/>
              <a:p>
                <a:r>
                  <a:rPr lang="en-US" sz="6000" b="1" dirty="0">
                    <a:ln>
                      <a:solidFill>
                        <a:schemeClr val="tx1"/>
                      </a:solidFill>
                    </a:ln>
                    <a:solidFill>
                      <a:schemeClr val="tx2"/>
                    </a:solidFill>
                    <a:latin typeface="Verdana" pitchFamily="34" charset="0"/>
                    <a:cs typeface="Arial" pitchFamily="34" charset="0"/>
                  </a:rPr>
                  <a:t>1</a:t>
                </a:r>
              </a:p>
            </p:txBody>
          </p:sp>
          <p:grpSp>
            <p:nvGrpSpPr>
              <p:cNvPr id="11" name="Group 56"/>
              <p:cNvGrpSpPr/>
              <p:nvPr/>
            </p:nvGrpSpPr>
            <p:grpSpPr>
              <a:xfrm>
                <a:off x="304800" y="1219200"/>
                <a:ext cx="2895600" cy="3657600"/>
                <a:chOff x="304800" y="1219200"/>
                <a:chExt cx="2895600" cy="3657600"/>
              </a:xfrm>
            </p:grpSpPr>
            <p:grpSp>
              <p:nvGrpSpPr>
                <p:cNvPr id="12" name="Group 32"/>
                <p:cNvGrpSpPr/>
                <p:nvPr/>
              </p:nvGrpSpPr>
              <p:grpSpPr>
                <a:xfrm>
                  <a:off x="381000" y="1298885"/>
                  <a:ext cx="2468880" cy="3196915"/>
                  <a:chOff x="304800" y="998169"/>
                  <a:chExt cx="3313497" cy="3269031"/>
                </a:xfrm>
              </p:grpSpPr>
              <p:pic>
                <p:nvPicPr>
                  <p:cNvPr id="14" name="Picture 3"/>
                  <p:cNvPicPr>
                    <a:picLocks noChangeAspect="1" noChangeArrowheads="1"/>
                  </p:cNvPicPr>
                  <p:nvPr/>
                </p:nvPicPr>
                <p:blipFill>
                  <a:blip r:embed="rId3" cstate="print">
                    <a:clrChange>
                      <a:clrFrom>
                        <a:srgbClr val="FFFFFF"/>
                      </a:clrFrom>
                      <a:clrTo>
                        <a:srgbClr val="FFFFFF">
                          <a:alpha val="0"/>
                        </a:srgbClr>
                      </a:clrTo>
                    </a:clrChange>
                    <a:duotone>
                      <a:schemeClr val="accent1">
                        <a:shade val="45000"/>
                        <a:satMod val="135000"/>
                      </a:schemeClr>
                      <a:prstClr val="white"/>
                    </a:duotone>
                  </a:blip>
                  <a:srcRect l="28772" t="29012" r="49859" b="35417"/>
                  <a:stretch>
                    <a:fillRect/>
                  </a:stretch>
                </p:blipFill>
                <p:spPr bwMode="auto">
                  <a:xfrm>
                    <a:off x="1306975" y="998169"/>
                    <a:ext cx="1600196" cy="2010872"/>
                  </a:xfrm>
                  <a:prstGeom prst="rect">
                    <a:avLst/>
                  </a:prstGeom>
                  <a:noFill/>
                  <a:ln w="9525">
                    <a:noFill/>
                    <a:miter lim="800000"/>
                    <a:headEnd/>
                    <a:tailEnd/>
                  </a:ln>
                </p:spPr>
              </p:pic>
              <p:grpSp>
                <p:nvGrpSpPr>
                  <p:cNvPr id="15" name="Group 30"/>
                  <p:cNvGrpSpPr/>
                  <p:nvPr/>
                </p:nvGrpSpPr>
                <p:grpSpPr>
                  <a:xfrm>
                    <a:off x="304800" y="2743200"/>
                    <a:ext cx="3313497" cy="1524000"/>
                    <a:chOff x="304800" y="2819400"/>
                    <a:chExt cx="3313497" cy="1524000"/>
                  </a:xfrm>
                </p:grpSpPr>
                <p:cxnSp>
                  <p:nvCxnSpPr>
                    <p:cNvPr id="16" name="Straight Connector 15"/>
                    <p:cNvCxnSpPr/>
                    <p:nvPr/>
                  </p:nvCxnSpPr>
                  <p:spPr>
                    <a:xfrm rot="5400000">
                      <a:off x="-76200" y="3581400"/>
                      <a:ext cx="1524000" cy="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304800" y="4038600"/>
                      <a:ext cx="3313497" cy="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1600200" y="3276600"/>
                      <a:ext cx="1600200"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rot="5400000">
                      <a:off x="2834640" y="3642360"/>
                      <a:ext cx="731520"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rot="5400000">
                      <a:off x="1234440" y="3642360"/>
                      <a:ext cx="731520"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grpSp>
            </p:grpSp>
            <p:sp>
              <p:nvSpPr>
                <p:cNvPr id="13" name="Rectangle 12"/>
                <p:cNvSpPr/>
                <p:nvPr/>
              </p:nvSpPr>
              <p:spPr>
                <a:xfrm>
                  <a:off x="304800" y="1219200"/>
                  <a:ext cx="2895600" cy="3657600"/>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9" name="TextBox 8"/>
            <p:cNvSpPr txBox="1"/>
            <p:nvPr/>
          </p:nvSpPr>
          <p:spPr>
            <a:xfrm>
              <a:off x="152400" y="4307021"/>
              <a:ext cx="2819401" cy="481830"/>
            </a:xfrm>
            <a:prstGeom prst="rect">
              <a:avLst/>
            </a:prstGeom>
            <a:noFill/>
          </p:spPr>
          <p:txBody>
            <a:bodyPr wrap="square" rtlCol="0">
              <a:spAutoFit/>
            </a:bodyPr>
            <a:lstStyle/>
            <a:p>
              <a:pPr algn="ctr"/>
              <a:r>
                <a:rPr lang="en-US" sz="4000" dirty="0">
                  <a:ln>
                    <a:solidFill>
                      <a:sysClr val="windowText" lastClr="000000"/>
                    </a:solidFill>
                  </a:ln>
                  <a:solidFill>
                    <a:schemeClr val="tx2"/>
                  </a:solidFill>
                  <a:latin typeface="Verdana" pitchFamily="34" charset="0"/>
                  <a:ea typeface="Verdana" pitchFamily="34" charset="0"/>
                  <a:cs typeface="Verdana" pitchFamily="34" charset="0"/>
                </a:rPr>
                <a:t>?</a:t>
              </a:r>
            </a:p>
          </p:txBody>
        </p:sp>
      </p:grpSp>
    </p:spTree>
    <p:extLst>
      <p:ext uri="{BB962C8B-B14F-4D97-AF65-F5344CB8AC3E}">
        <p14:creationId xmlns:p14="http://schemas.microsoft.com/office/powerpoint/2010/main" val="11245763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900" decel="100000" fill="hold"/>
                                        <p:tgtEl>
                                          <p:spTgt spid="7"/>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7"/>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8" name="Rectangle 2"/>
          <p:cNvSpPr>
            <a:spLocks noGrp="1" noChangeArrowheads="1"/>
          </p:cNvSpPr>
          <p:nvPr>
            <p:ph type="title"/>
          </p:nvPr>
        </p:nvSpPr>
        <p:spPr>
          <a:xfrm>
            <a:off x="107504" y="552400"/>
            <a:ext cx="8928992" cy="716360"/>
          </a:xfrm>
        </p:spPr>
        <p:txBody>
          <a:bodyPr>
            <a:noAutofit/>
          </a:bodyPr>
          <a:lstStyle/>
          <a:p>
            <a:r>
              <a:rPr lang="en-US" sz="3200" dirty="0">
                <a:solidFill>
                  <a:srgbClr val="C00000"/>
                </a:solidFill>
                <a:latin typeface="Trebuchet MS" panose="020B0603020202020204" pitchFamily="34" charset="0"/>
              </a:rPr>
              <a:t>Classification of Signals based upon Energy and Power</a:t>
            </a:r>
            <a:endParaRPr lang="el-GR" sz="3200" dirty="0">
              <a:solidFill>
                <a:srgbClr val="C00000"/>
              </a:solidFill>
              <a:latin typeface="Trebuchet MS" panose="020B0603020202020204" pitchFamily="34" charset="0"/>
            </a:endParaRPr>
          </a:p>
        </p:txBody>
      </p:sp>
      <p:grpSp>
        <p:nvGrpSpPr>
          <p:cNvPr id="7" name="Group 6"/>
          <p:cNvGrpSpPr/>
          <p:nvPr/>
        </p:nvGrpSpPr>
        <p:grpSpPr>
          <a:xfrm>
            <a:off x="4866894" y="1700808"/>
            <a:ext cx="4097594" cy="4824536"/>
            <a:chOff x="152400" y="1219200"/>
            <a:chExt cx="2895600" cy="3657600"/>
          </a:xfrm>
        </p:grpSpPr>
        <p:grpSp>
          <p:nvGrpSpPr>
            <p:cNvPr id="8" name="Group 57"/>
            <p:cNvGrpSpPr/>
            <p:nvPr/>
          </p:nvGrpSpPr>
          <p:grpSpPr>
            <a:xfrm>
              <a:off x="152400" y="1219200"/>
              <a:ext cx="2895600" cy="3657600"/>
              <a:chOff x="304800" y="1219200"/>
              <a:chExt cx="2895600" cy="3657600"/>
            </a:xfrm>
          </p:grpSpPr>
          <p:sp>
            <p:nvSpPr>
              <p:cNvPr id="10" name="TextBox 9"/>
              <p:cNvSpPr txBox="1"/>
              <p:nvPr/>
            </p:nvSpPr>
            <p:spPr>
              <a:xfrm>
                <a:off x="381000" y="1219200"/>
                <a:ext cx="942753" cy="1039845"/>
              </a:xfrm>
              <a:prstGeom prst="rect">
                <a:avLst/>
              </a:prstGeom>
              <a:noFill/>
            </p:spPr>
            <p:txBody>
              <a:bodyPr wrap="square" rtlCol="0">
                <a:spAutoFit/>
              </a:bodyPr>
              <a:lstStyle/>
              <a:p>
                <a:r>
                  <a:rPr lang="en-US" sz="6000" b="1" dirty="0">
                    <a:ln>
                      <a:solidFill>
                        <a:schemeClr val="tx1"/>
                      </a:solidFill>
                    </a:ln>
                    <a:solidFill>
                      <a:schemeClr val="tx2"/>
                    </a:solidFill>
                    <a:latin typeface="Verdana" pitchFamily="34" charset="0"/>
                    <a:cs typeface="Arial" pitchFamily="34" charset="0"/>
                  </a:rPr>
                  <a:t>1</a:t>
                </a:r>
              </a:p>
            </p:txBody>
          </p:sp>
          <p:grpSp>
            <p:nvGrpSpPr>
              <p:cNvPr id="11" name="Group 56"/>
              <p:cNvGrpSpPr/>
              <p:nvPr/>
            </p:nvGrpSpPr>
            <p:grpSpPr>
              <a:xfrm>
                <a:off x="304800" y="1219200"/>
                <a:ext cx="2895600" cy="3657600"/>
                <a:chOff x="304800" y="1219200"/>
                <a:chExt cx="2895600" cy="3657600"/>
              </a:xfrm>
            </p:grpSpPr>
            <p:grpSp>
              <p:nvGrpSpPr>
                <p:cNvPr id="12" name="Group 32"/>
                <p:cNvGrpSpPr/>
                <p:nvPr/>
              </p:nvGrpSpPr>
              <p:grpSpPr>
                <a:xfrm>
                  <a:off x="381000" y="1375229"/>
                  <a:ext cx="2468880" cy="3120571"/>
                  <a:chOff x="304800" y="1076235"/>
                  <a:chExt cx="3313497" cy="3190965"/>
                </a:xfrm>
              </p:grpSpPr>
              <p:pic>
                <p:nvPicPr>
                  <p:cNvPr id="14" name="Picture 3"/>
                  <p:cNvPicPr>
                    <a:picLocks noChangeAspect="1" noChangeArrowheads="1"/>
                  </p:cNvPicPr>
                  <p:nvPr/>
                </p:nvPicPr>
                <p:blipFill>
                  <a:blip r:embed="rId3" cstate="print">
                    <a:clrChange>
                      <a:clrFrom>
                        <a:srgbClr val="FFFFFF"/>
                      </a:clrFrom>
                      <a:clrTo>
                        <a:srgbClr val="FFFFFF">
                          <a:alpha val="0"/>
                        </a:srgbClr>
                      </a:clrTo>
                    </a:clrChange>
                    <a:duotone>
                      <a:schemeClr val="accent1">
                        <a:shade val="45000"/>
                        <a:satMod val="135000"/>
                      </a:schemeClr>
                      <a:prstClr val="white"/>
                    </a:duotone>
                  </a:blip>
                  <a:srcRect l="28772" t="29012" r="49859" b="35417"/>
                  <a:stretch>
                    <a:fillRect/>
                  </a:stretch>
                </p:blipFill>
                <p:spPr bwMode="auto">
                  <a:xfrm>
                    <a:off x="1632857" y="1076235"/>
                    <a:ext cx="1447800" cy="1819365"/>
                  </a:xfrm>
                  <a:prstGeom prst="rect">
                    <a:avLst/>
                  </a:prstGeom>
                  <a:noFill/>
                  <a:ln w="9525">
                    <a:noFill/>
                    <a:miter lim="800000"/>
                    <a:headEnd/>
                    <a:tailEnd/>
                  </a:ln>
                </p:spPr>
              </p:pic>
              <p:grpSp>
                <p:nvGrpSpPr>
                  <p:cNvPr id="15" name="Group 30"/>
                  <p:cNvGrpSpPr/>
                  <p:nvPr/>
                </p:nvGrpSpPr>
                <p:grpSpPr>
                  <a:xfrm>
                    <a:off x="304800" y="2743200"/>
                    <a:ext cx="3313497" cy="1524000"/>
                    <a:chOff x="304800" y="2819400"/>
                    <a:chExt cx="3313497" cy="1524000"/>
                  </a:xfrm>
                </p:grpSpPr>
                <p:cxnSp>
                  <p:nvCxnSpPr>
                    <p:cNvPr id="16" name="Straight Connector 15"/>
                    <p:cNvCxnSpPr/>
                    <p:nvPr/>
                  </p:nvCxnSpPr>
                  <p:spPr>
                    <a:xfrm rot="5400000">
                      <a:off x="-76200" y="3581400"/>
                      <a:ext cx="1524000" cy="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304800" y="4038600"/>
                      <a:ext cx="3313497" cy="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1600200" y="3276600"/>
                      <a:ext cx="1600200"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rot="5400000">
                      <a:off x="2834640" y="3642360"/>
                      <a:ext cx="731520"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rot="5400000">
                      <a:off x="1234440" y="3642360"/>
                      <a:ext cx="731520"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grpSp>
            </p:grpSp>
            <p:sp>
              <p:nvSpPr>
                <p:cNvPr id="13" name="Rectangle 12"/>
                <p:cNvSpPr/>
                <p:nvPr/>
              </p:nvSpPr>
              <p:spPr>
                <a:xfrm>
                  <a:off x="304800" y="1219200"/>
                  <a:ext cx="2895600" cy="3657600"/>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9" name="TextBox 8"/>
            <p:cNvSpPr txBox="1"/>
            <p:nvPr/>
          </p:nvSpPr>
          <p:spPr>
            <a:xfrm>
              <a:off x="152400" y="4572000"/>
              <a:ext cx="2819401" cy="293362"/>
            </a:xfrm>
            <a:prstGeom prst="rect">
              <a:avLst/>
            </a:prstGeom>
            <a:noFill/>
          </p:spPr>
          <p:txBody>
            <a:bodyPr wrap="square" rtlCol="0">
              <a:spAutoFit/>
            </a:bodyPr>
            <a:lstStyle/>
            <a:p>
              <a:pPr algn="ctr"/>
              <a:r>
                <a:rPr lang="en-US" dirty="0">
                  <a:ln>
                    <a:solidFill>
                      <a:sysClr val="windowText" lastClr="000000"/>
                    </a:solidFill>
                  </a:ln>
                  <a:solidFill>
                    <a:schemeClr val="tx2"/>
                  </a:solidFill>
                  <a:latin typeface="Verdana" pitchFamily="34" charset="0"/>
                  <a:ea typeface="Verdana" pitchFamily="34" charset="0"/>
                  <a:cs typeface="Verdana" pitchFamily="34" charset="0"/>
                </a:rPr>
                <a:t>Finite Energy and Zero Power</a:t>
              </a:r>
            </a:p>
          </p:txBody>
        </p:sp>
      </p:grpSp>
      <mc:AlternateContent xmlns:mc="http://schemas.openxmlformats.org/markup-compatibility/2006" xmlns:a14="http://schemas.microsoft.com/office/drawing/2010/main">
        <mc:Choice Requires="a14">
          <p:sp>
            <p:nvSpPr>
              <p:cNvPr id="3" name="Rectangle 2"/>
              <p:cNvSpPr/>
              <p:nvPr/>
            </p:nvSpPr>
            <p:spPr>
              <a:xfrm>
                <a:off x="251520" y="1556792"/>
                <a:ext cx="4615374" cy="3168352"/>
              </a:xfrm>
              <a:prstGeom prst="rect">
                <a:avLst/>
              </a:prstGeom>
            </p:spPr>
            <p:txBody>
              <a:bodyPr wrap="square">
                <a:spAutoFit/>
              </a:bodyPr>
              <a:lstStyle/>
              <a:p>
                <a:r>
                  <a:rPr lang="en-US" b="1" dirty="0"/>
                  <a:t>1- Signals with finite total energy and with zero average power:</a:t>
                </a:r>
              </a:p>
              <a:p>
                <a:endParaRPr lang="en-US" dirty="0"/>
              </a:p>
              <a:p>
                <a:r>
                  <a:rPr lang="en-US" sz="2000" dirty="0"/>
                  <a:t>These are signals for which </a:t>
                </a:r>
                <a14:m>
                  <m:oMath xmlns:m="http://schemas.openxmlformats.org/officeDocument/2006/math">
                    <m:r>
                      <m:rPr>
                        <m:sty m:val="p"/>
                      </m:rPr>
                      <a:rPr lang="en-US" sz="2000" b="0" i="0" smtClean="0">
                        <a:latin typeface="Cambria Math" panose="02040503050406030204" pitchFamily="18" charset="0"/>
                      </a:rPr>
                      <m:t>E</m:t>
                    </m:r>
                    <m:r>
                      <a:rPr lang="en-US" sz="2000" b="0" i="0" smtClean="0">
                        <a:latin typeface="Cambria Math" panose="02040503050406030204" pitchFamily="18" charset="0"/>
                        <a:ea typeface="Cambria Math" panose="02040503050406030204" pitchFamily="18" charset="0"/>
                      </a:rPr>
                      <m:t>&lt;∞</m:t>
                    </m:r>
                  </m:oMath>
                </a14:m>
                <a:endParaRPr lang="en-US" sz="2000" dirty="0"/>
              </a:p>
              <a:p>
                <a:endParaRPr lang="en-US" sz="2000" dirty="0"/>
              </a:p>
              <a:p>
                <a:r>
                  <a:rPr lang="en-US" sz="2000" dirty="0"/>
                  <a:t>Such a signal </a:t>
                </a:r>
                <a:r>
                  <a:rPr lang="en-US" sz="2000" dirty="0">
                    <a:solidFill>
                      <a:srgbClr val="C00000"/>
                    </a:solidFill>
                  </a:rPr>
                  <a:t>must have zero average power</a:t>
                </a:r>
                <a:r>
                  <a:rPr lang="en-US" sz="2000" dirty="0"/>
                  <a:t> since in the CT case, to calculate P, </a:t>
                </a:r>
                <a14:m>
                  <m:oMath xmlns:m="http://schemas.openxmlformats.org/officeDocument/2006/math">
                    <m:r>
                      <m:rPr>
                        <m:sty m:val="p"/>
                      </m:rPr>
                      <a:rPr lang="en-US" sz="2000" b="0" i="0" smtClean="0">
                        <a:latin typeface="Cambria Math" panose="02040503050406030204" pitchFamily="18" charset="0"/>
                      </a:rPr>
                      <m:t>T</m:t>
                    </m:r>
                    <m:r>
                      <a:rPr lang="en-US" sz="2000" b="0" i="0" smtClean="0">
                        <a:latin typeface="Cambria Math" panose="02040503050406030204" pitchFamily="18" charset="0"/>
                        <a:ea typeface="Cambria Math" panose="02040503050406030204" pitchFamily="18" charset="0"/>
                      </a:rPr>
                      <m:t>→∞</m:t>
                    </m:r>
                  </m:oMath>
                </a14:m>
                <a:r>
                  <a:rPr lang="en-US" sz="2000" dirty="0"/>
                  <a:t>; any finite value of E divided by infinite T would give zero power</a:t>
                </a:r>
              </a:p>
            </p:txBody>
          </p:sp>
        </mc:Choice>
        <mc:Fallback xmlns="">
          <p:sp>
            <p:nvSpPr>
              <p:cNvPr id="3" name="Rectangle 2"/>
              <p:cNvSpPr>
                <a:spLocks noRot="1" noChangeAspect="1" noMove="1" noResize="1" noEditPoints="1" noAdjustHandles="1" noChangeArrowheads="1" noChangeShapeType="1" noTextEdit="1"/>
              </p:cNvSpPr>
              <p:nvPr/>
            </p:nvSpPr>
            <p:spPr>
              <a:xfrm>
                <a:off x="251520" y="1556792"/>
                <a:ext cx="4615374" cy="3168352"/>
              </a:xfrm>
              <a:prstGeom prst="rect">
                <a:avLst/>
              </a:prstGeom>
              <a:blipFill>
                <a:blip r:embed="rId4"/>
                <a:stretch>
                  <a:fillRect l="-1321" t="-962" r="-2774"/>
                </a:stretch>
              </a:blipFill>
            </p:spPr>
            <p:txBody>
              <a:bodyPr/>
              <a:lstStyle/>
              <a:p>
                <a:r>
                  <a:rPr lang="en-US">
                    <a:noFill/>
                  </a:rPr>
                  <a:t> </a:t>
                </a:r>
              </a:p>
            </p:txBody>
          </p:sp>
        </mc:Fallback>
      </mc:AlternateContent>
    </p:spTree>
    <p:extLst>
      <p:ext uri="{BB962C8B-B14F-4D97-AF65-F5344CB8AC3E}">
        <p14:creationId xmlns:p14="http://schemas.microsoft.com/office/powerpoint/2010/main" val="22964091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900" decel="100000" fill="hold"/>
                                        <p:tgtEl>
                                          <p:spTgt spid="7"/>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7"/>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8" name="Rectangle 2"/>
          <p:cNvSpPr>
            <a:spLocks noGrp="1" noChangeArrowheads="1"/>
          </p:cNvSpPr>
          <p:nvPr>
            <p:ph type="title"/>
          </p:nvPr>
        </p:nvSpPr>
        <p:spPr>
          <a:xfrm>
            <a:off x="107504" y="552400"/>
            <a:ext cx="8928992" cy="716360"/>
          </a:xfrm>
        </p:spPr>
        <p:txBody>
          <a:bodyPr>
            <a:noAutofit/>
          </a:bodyPr>
          <a:lstStyle/>
          <a:p>
            <a:r>
              <a:rPr lang="en-US" sz="3200" dirty="0">
                <a:solidFill>
                  <a:srgbClr val="C00000"/>
                </a:solidFill>
                <a:latin typeface="Trebuchet MS" panose="020B0603020202020204" pitchFamily="34" charset="0"/>
              </a:rPr>
              <a:t>Classification of Signals based upon Energy and Power</a:t>
            </a:r>
            <a:endParaRPr lang="el-GR" sz="3200" dirty="0">
              <a:solidFill>
                <a:srgbClr val="C00000"/>
              </a:solidFill>
              <a:latin typeface="Trebuchet MS" panose="020B0603020202020204" pitchFamily="34" charset="0"/>
            </a:endParaRPr>
          </a:p>
        </p:txBody>
      </p:sp>
      <p:grpSp>
        <p:nvGrpSpPr>
          <p:cNvPr id="21" name="Group 20"/>
          <p:cNvGrpSpPr/>
          <p:nvPr/>
        </p:nvGrpSpPr>
        <p:grpSpPr>
          <a:xfrm>
            <a:off x="2699792" y="1268760"/>
            <a:ext cx="4464496" cy="5256584"/>
            <a:chOff x="3154680" y="1143000"/>
            <a:chExt cx="2895600" cy="3733801"/>
          </a:xfrm>
        </p:grpSpPr>
        <p:grpSp>
          <p:nvGrpSpPr>
            <p:cNvPr id="22" name="Group 55"/>
            <p:cNvGrpSpPr/>
            <p:nvPr/>
          </p:nvGrpSpPr>
          <p:grpSpPr>
            <a:xfrm>
              <a:off x="3154680" y="1143000"/>
              <a:ext cx="2895600" cy="3733800"/>
              <a:chOff x="3352800" y="1143000"/>
              <a:chExt cx="2895600" cy="3733800"/>
            </a:xfrm>
          </p:grpSpPr>
          <p:grpSp>
            <p:nvGrpSpPr>
              <p:cNvPr id="24" name="Group 46"/>
              <p:cNvGrpSpPr/>
              <p:nvPr/>
            </p:nvGrpSpPr>
            <p:grpSpPr>
              <a:xfrm>
                <a:off x="3352801" y="1143000"/>
                <a:ext cx="2697481" cy="3352799"/>
                <a:chOff x="4820402" y="207992"/>
                <a:chExt cx="4749983" cy="3882720"/>
              </a:xfrm>
            </p:grpSpPr>
            <p:sp>
              <p:nvSpPr>
                <p:cNvPr id="26" name="TextBox 25"/>
                <p:cNvSpPr txBox="1"/>
                <p:nvPr/>
              </p:nvSpPr>
              <p:spPr>
                <a:xfrm>
                  <a:off x="4820402" y="207992"/>
                  <a:ext cx="1066800" cy="1142621"/>
                </a:xfrm>
                <a:prstGeom prst="rect">
                  <a:avLst/>
                </a:prstGeom>
                <a:noFill/>
              </p:spPr>
              <p:txBody>
                <a:bodyPr wrap="square" rtlCol="0">
                  <a:spAutoFit/>
                </a:bodyPr>
                <a:lstStyle/>
                <a:p>
                  <a:r>
                    <a:rPr lang="en-US" sz="6000" b="1" dirty="0">
                      <a:ln>
                        <a:solidFill>
                          <a:schemeClr val="tx1"/>
                        </a:solidFill>
                      </a:ln>
                      <a:solidFill>
                        <a:srgbClr val="C00000"/>
                      </a:solidFill>
                      <a:latin typeface="Verdana" pitchFamily="34" charset="0"/>
                      <a:cs typeface="Arial" pitchFamily="34" charset="0"/>
                    </a:rPr>
                    <a:t>2</a:t>
                  </a:r>
                </a:p>
              </p:txBody>
            </p:sp>
            <p:grpSp>
              <p:nvGrpSpPr>
                <p:cNvPr id="27" name="Group 19"/>
                <p:cNvGrpSpPr/>
                <p:nvPr/>
              </p:nvGrpSpPr>
              <p:grpSpPr>
                <a:xfrm>
                  <a:off x="5663662" y="838369"/>
                  <a:ext cx="3906723" cy="3252343"/>
                  <a:chOff x="5663662" y="914569"/>
                  <a:chExt cx="3906723" cy="3252343"/>
                </a:xfrm>
              </p:grpSpPr>
              <p:pic>
                <p:nvPicPr>
                  <p:cNvPr id="28" name="Picture 9" descr="sine.jpg"/>
                  <p:cNvPicPr>
                    <a:picLocks noChangeAspect="1"/>
                  </p:cNvPicPr>
                  <p:nvPr/>
                </p:nvPicPr>
                <p:blipFill>
                  <a:blip r:embed="rId3" cstate="print">
                    <a:clrChange>
                      <a:clrFrom>
                        <a:srgbClr val="FFFFFF"/>
                      </a:clrFrom>
                      <a:clrTo>
                        <a:srgbClr val="FFFFFF">
                          <a:alpha val="0"/>
                        </a:srgbClr>
                      </a:clrTo>
                    </a:clrChange>
                    <a:duotone>
                      <a:prstClr val="black"/>
                      <a:srgbClr val="FF0000">
                        <a:tint val="45000"/>
                        <a:satMod val="400000"/>
                      </a:srgbClr>
                    </a:duotone>
                  </a:blip>
                  <a:stretch>
                    <a:fillRect/>
                  </a:stretch>
                </p:blipFill>
                <p:spPr>
                  <a:xfrm>
                    <a:off x="6608388" y="914569"/>
                    <a:ext cx="2538931" cy="1231036"/>
                  </a:xfrm>
                  <a:prstGeom prst="rect">
                    <a:avLst/>
                  </a:prstGeom>
                </p:spPr>
              </p:pic>
              <p:grpSp>
                <p:nvGrpSpPr>
                  <p:cNvPr id="29" name="Group 18"/>
                  <p:cNvGrpSpPr/>
                  <p:nvPr/>
                </p:nvGrpSpPr>
                <p:grpSpPr>
                  <a:xfrm>
                    <a:off x="5663662" y="2642912"/>
                    <a:ext cx="3906723" cy="1524000"/>
                    <a:chOff x="5663662" y="2642912"/>
                    <a:chExt cx="3906723" cy="1524000"/>
                  </a:xfrm>
                </p:grpSpPr>
                <p:cxnSp>
                  <p:nvCxnSpPr>
                    <p:cNvPr id="30" name="Straight Connector 29"/>
                    <p:cNvCxnSpPr/>
                    <p:nvPr/>
                  </p:nvCxnSpPr>
                  <p:spPr>
                    <a:xfrm rot="5400000">
                      <a:off x="5282662" y="3404912"/>
                      <a:ext cx="1524000"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5663662" y="3862113"/>
                      <a:ext cx="3886198"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2" name="Straight Connector 16"/>
                    <p:cNvCxnSpPr/>
                    <p:nvPr/>
                  </p:nvCxnSpPr>
                  <p:spPr>
                    <a:xfrm flipV="1">
                      <a:off x="5705992" y="3100112"/>
                      <a:ext cx="3864393" cy="7876"/>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grpSp>
            </p:grpSp>
          </p:grpSp>
          <p:sp>
            <p:nvSpPr>
              <p:cNvPr id="25" name="Rectangle 24"/>
              <p:cNvSpPr/>
              <p:nvPr/>
            </p:nvSpPr>
            <p:spPr>
              <a:xfrm>
                <a:off x="3352800" y="1219200"/>
                <a:ext cx="2895600" cy="3657600"/>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3" name="TextBox 22"/>
            <p:cNvSpPr txBox="1"/>
            <p:nvPr/>
          </p:nvSpPr>
          <p:spPr>
            <a:xfrm>
              <a:off x="3276600" y="4373983"/>
              <a:ext cx="2743200" cy="502818"/>
            </a:xfrm>
            <a:prstGeom prst="rect">
              <a:avLst/>
            </a:prstGeom>
            <a:noFill/>
          </p:spPr>
          <p:txBody>
            <a:bodyPr wrap="square" rtlCol="0">
              <a:spAutoFit/>
            </a:bodyPr>
            <a:lstStyle/>
            <a:p>
              <a:pPr algn="ctr"/>
              <a:r>
                <a:rPr lang="en-US" sz="4000" dirty="0">
                  <a:ln>
                    <a:solidFill>
                      <a:sysClr val="windowText" lastClr="000000"/>
                    </a:solidFill>
                  </a:ln>
                  <a:solidFill>
                    <a:srgbClr val="C00000"/>
                  </a:solidFill>
                  <a:latin typeface="Verdana" pitchFamily="34" charset="0"/>
                  <a:ea typeface="Verdana" pitchFamily="34" charset="0"/>
                  <a:cs typeface="Verdana" pitchFamily="34" charset="0"/>
                </a:rPr>
                <a:t>?</a:t>
              </a:r>
            </a:p>
          </p:txBody>
        </p:sp>
      </p:grpSp>
    </p:spTree>
    <p:extLst>
      <p:ext uri="{BB962C8B-B14F-4D97-AF65-F5344CB8AC3E}">
        <p14:creationId xmlns:p14="http://schemas.microsoft.com/office/powerpoint/2010/main" val="34770284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900" decel="100000" fill="hold"/>
                                        <p:tgtEl>
                                          <p:spTgt spid="21"/>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21"/>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8" name="Rectangle 2"/>
          <p:cNvSpPr>
            <a:spLocks noGrp="1" noChangeArrowheads="1"/>
          </p:cNvSpPr>
          <p:nvPr>
            <p:ph type="title"/>
          </p:nvPr>
        </p:nvSpPr>
        <p:spPr>
          <a:xfrm>
            <a:off x="107504" y="552400"/>
            <a:ext cx="8928992" cy="716360"/>
          </a:xfrm>
        </p:spPr>
        <p:txBody>
          <a:bodyPr>
            <a:noAutofit/>
          </a:bodyPr>
          <a:lstStyle/>
          <a:p>
            <a:r>
              <a:rPr lang="en-US" sz="3200" dirty="0">
                <a:solidFill>
                  <a:srgbClr val="C00000"/>
                </a:solidFill>
                <a:latin typeface="Trebuchet MS" panose="020B0603020202020204" pitchFamily="34" charset="0"/>
              </a:rPr>
              <a:t>Classification of Signals based upon Energy and Power</a:t>
            </a:r>
            <a:endParaRPr lang="el-GR" sz="3200" dirty="0">
              <a:solidFill>
                <a:srgbClr val="C00000"/>
              </a:solidFill>
              <a:latin typeface="Trebuchet MS" panose="020B0603020202020204" pitchFamily="34" charset="0"/>
            </a:endParaRPr>
          </a:p>
        </p:txBody>
      </p:sp>
      <p:grpSp>
        <p:nvGrpSpPr>
          <p:cNvPr id="21" name="Group 20"/>
          <p:cNvGrpSpPr/>
          <p:nvPr/>
        </p:nvGrpSpPr>
        <p:grpSpPr>
          <a:xfrm>
            <a:off x="4932040" y="1268760"/>
            <a:ext cx="4032448" cy="4968552"/>
            <a:chOff x="3154680" y="1143000"/>
            <a:chExt cx="2895600" cy="3733800"/>
          </a:xfrm>
        </p:grpSpPr>
        <p:grpSp>
          <p:nvGrpSpPr>
            <p:cNvPr id="22" name="Group 55"/>
            <p:cNvGrpSpPr/>
            <p:nvPr/>
          </p:nvGrpSpPr>
          <p:grpSpPr>
            <a:xfrm>
              <a:off x="3154680" y="1143000"/>
              <a:ext cx="2895600" cy="3733800"/>
              <a:chOff x="3352800" y="1143000"/>
              <a:chExt cx="2895600" cy="3733800"/>
            </a:xfrm>
          </p:grpSpPr>
          <p:grpSp>
            <p:nvGrpSpPr>
              <p:cNvPr id="24" name="Group 46"/>
              <p:cNvGrpSpPr/>
              <p:nvPr/>
            </p:nvGrpSpPr>
            <p:grpSpPr>
              <a:xfrm>
                <a:off x="3352801" y="1143000"/>
                <a:ext cx="2697481" cy="3352799"/>
                <a:chOff x="4820402" y="207992"/>
                <a:chExt cx="4749983" cy="3882720"/>
              </a:xfrm>
            </p:grpSpPr>
            <p:sp>
              <p:nvSpPr>
                <p:cNvPr id="26" name="TextBox 25"/>
                <p:cNvSpPr txBox="1"/>
                <p:nvPr/>
              </p:nvSpPr>
              <p:spPr>
                <a:xfrm>
                  <a:off x="4820402" y="207992"/>
                  <a:ext cx="1066800" cy="1142621"/>
                </a:xfrm>
                <a:prstGeom prst="rect">
                  <a:avLst/>
                </a:prstGeom>
                <a:noFill/>
              </p:spPr>
              <p:txBody>
                <a:bodyPr wrap="square" rtlCol="0">
                  <a:spAutoFit/>
                </a:bodyPr>
                <a:lstStyle/>
                <a:p>
                  <a:r>
                    <a:rPr lang="en-US" sz="6000" b="1" dirty="0">
                      <a:ln>
                        <a:solidFill>
                          <a:schemeClr val="tx1"/>
                        </a:solidFill>
                      </a:ln>
                      <a:solidFill>
                        <a:srgbClr val="C00000"/>
                      </a:solidFill>
                      <a:latin typeface="Verdana" pitchFamily="34" charset="0"/>
                      <a:cs typeface="Arial" pitchFamily="34" charset="0"/>
                    </a:rPr>
                    <a:t>2</a:t>
                  </a:r>
                </a:p>
              </p:txBody>
            </p:sp>
            <p:grpSp>
              <p:nvGrpSpPr>
                <p:cNvPr id="27" name="Group 19"/>
                <p:cNvGrpSpPr/>
                <p:nvPr/>
              </p:nvGrpSpPr>
              <p:grpSpPr>
                <a:xfrm>
                  <a:off x="5663662" y="838369"/>
                  <a:ext cx="3906723" cy="3252343"/>
                  <a:chOff x="5663662" y="914569"/>
                  <a:chExt cx="3906723" cy="3252343"/>
                </a:xfrm>
              </p:grpSpPr>
              <p:pic>
                <p:nvPicPr>
                  <p:cNvPr id="28" name="Picture 9" descr="sine.jpg"/>
                  <p:cNvPicPr>
                    <a:picLocks noChangeAspect="1"/>
                  </p:cNvPicPr>
                  <p:nvPr/>
                </p:nvPicPr>
                <p:blipFill>
                  <a:blip r:embed="rId3" cstate="print">
                    <a:clrChange>
                      <a:clrFrom>
                        <a:srgbClr val="FFFFFF"/>
                      </a:clrFrom>
                      <a:clrTo>
                        <a:srgbClr val="FFFFFF">
                          <a:alpha val="0"/>
                        </a:srgbClr>
                      </a:clrTo>
                    </a:clrChange>
                    <a:duotone>
                      <a:prstClr val="black"/>
                      <a:srgbClr val="FF0000">
                        <a:tint val="45000"/>
                        <a:satMod val="400000"/>
                      </a:srgbClr>
                    </a:duotone>
                  </a:blip>
                  <a:stretch>
                    <a:fillRect/>
                  </a:stretch>
                </p:blipFill>
                <p:spPr>
                  <a:xfrm>
                    <a:off x="6608388" y="914569"/>
                    <a:ext cx="2538931" cy="1231036"/>
                  </a:xfrm>
                  <a:prstGeom prst="rect">
                    <a:avLst/>
                  </a:prstGeom>
                </p:spPr>
              </p:pic>
              <p:grpSp>
                <p:nvGrpSpPr>
                  <p:cNvPr id="29" name="Group 18"/>
                  <p:cNvGrpSpPr/>
                  <p:nvPr/>
                </p:nvGrpSpPr>
                <p:grpSpPr>
                  <a:xfrm>
                    <a:off x="5663662" y="2642912"/>
                    <a:ext cx="3906723" cy="1524000"/>
                    <a:chOff x="5663662" y="2642912"/>
                    <a:chExt cx="3906723" cy="1524000"/>
                  </a:xfrm>
                </p:grpSpPr>
                <p:cxnSp>
                  <p:nvCxnSpPr>
                    <p:cNvPr id="30" name="Straight Connector 29"/>
                    <p:cNvCxnSpPr/>
                    <p:nvPr/>
                  </p:nvCxnSpPr>
                  <p:spPr>
                    <a:xfrm rot="5400000">
                      <a:off x="5282662" y="3404912"/>
                      <a:ext cx="1524000"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5663662" y="3862113"/>
                      <a:ext cx="3886198"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2" name="Straight Connector 16"/>
                    <p:cNvCxnSpPr/>
                    <p:nvPr/>
                  </p:nvCxnSpPr>
                  <p:spPr>
                    <a:xfrm flipV="1">
                      <a:off x="5705992" y="3100112"/>
                      <a:ext cx="3864393" cy="7876"/>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grpSp>
            </p:grpSp>
          </p:grpSp>
          <p:sp>
            <p:nvSpPr>
              <p:cNvPr id="25" name="Rectangle 24"/>
              <p:cNvSpPr/>
              <p:nvPr/>
            </p:nvSpPr>
            <p:spPr>
              <a:xfrm>
                <a:off x="3352800" y="1219200"/>
                <a:ext cx="2895600" cy="3657600"/>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3" name="TextBox 22"/>
            <p:cNvSpPr txBox="1"/>
            <p:nvPr/>
          </p:nvSpPr>
          <p:spPr>
            <a:xfrm>
              <a:off x="3276600" y="4572000"/>
              <a:ext cx="2743200" cy="254419"/>
            </a:xfrm>
            <a:prstGeom prst="rect">
              <a:avLst/>
            </a:prstGeom>
            <a:noFill/>
          </p:spPr>
          <p:txBody>
            <a:bodyPr wrap="square" rtlCol="0">
              <a:spAutoFit/>
            </a:bodyPr>
            <a:lstStyle/>
            <a:p>
              <a:pPr algn="ctr"/>
              <a:r>
                <a:rPr lang="en-US" sz="1600" dirty="0">
                  <a:ln>
                    <a:solidFill>
                      <a:sysClr val="windowText" lastClr="000000"/>
                    </a:solidFill>
                  </a:ln>
                  <a:solidFill>
                    <a:srgbClr val="C00000"/>
                  </a:solidFill>
                  <a:latin typeface="Verdana" pitchFamily="34" charset="0"/>
                  <a:ea typeface="Verdana" pitchFamily="34" charset="0"/>
                  <a:cs typeface="Verdana" pitchFamily="34" charset="0"/>
                </a:rPr>
                <a:t>Infinite Energy and Finite Power</a:t>
              </a:r>
            </a:p>
          </p:txBody>
        </p:sp>
      </p:grpSp>
      <p:sp>
        <p:nvSpPr>
          <p:cNvPr id="2" name="Rectangle 1"/>
          <p:cNvSpPr/>
          <p:nvPr/>
        </p:nvSpPr>
        <p:spPr>
          <a:xfrm>
            <a:off x="251520" y="1720840"/>
            <a:ext cx="4572000" cy="923330"/>
          </a:xfrm>
          <a:prstGeom prst="rect">
            <a:avLst/>
          </a:prstGeom>
        </p:spPr>
        <p:txBody>
          <a:bodyPr>
            <a:spAutoFit/>
          </a:bodyPr>
          <a:lstStyle/>
          <a:p>
            <a:pPr>
              <a:defRPr/>
            </a:pPr>
            <a:r>
              <a:rPr lang="en-US" b="1" dirty="0"/>
              <a:t>2- Signals with infinite total energy and finite average power:</a:t>
            </a:r>
          </a:p>
          <a:p>
            <a:pPr>
              <a:defRPr/>
            </a:pPr>
            <a:endParaRPr lang="en-US" b="1" dirty="0"/>
          </a:p>
        </p:txBody>
      </p:sp>
    </p:spTree>
    <p:extLst>
      <p:ext uri="{BB962C8B-B14F-4D97-AF65-F5344CB8AC3E}">
        <p14:creationId xmlns:p14="http://schemas.microsoft.com/office/powerpoint/2010/main" val="40999117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900" decel="100000" fill="hold"/>
                                        <p:tgtEl>
                                          <p:spTgt spid="21"/>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21"/>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8" name="Rectangle 2"/>
          <p:cNvSpPr>
            <a:spLocks noGrp="1" noChangeArrowheads="1"/>
          </p:cNvSpPr>
          <p:nvPr>
            <p:ph type="title"/>
          </p:nvPr>
        </p:nvSpPr>
        <p:spPr>
          <a:xfrm>
            <a:off x="107504" y="552400"/>
            <a:ext cx="8928992" cy="716360"/>
          </a:xfrm>
        </p:spPr>
        <p:txBody>
          <a:bodyPr>
            <a:noAutofit/>
          </a:bodyPr>
          <a:lstStyle/>
          <a:p>
            <a:r>
              <a:rPr lang="en-US" sz="3200" dirty="0">
                <a:solidFill>
                  <a:srgbClr val="C00000"/>
                </a:solidFill>
                <a:latin typeface="Trebuchet MS" panose="020B0603020202020204" pitchFamily="34" charset="0"/>
              </a:rPr>
              <a:t>Classification of Signals based upon Energy and Power</a:t>
            </a:r>
            <a:endParaRPr lang="el-GR" sz="3200" dirty="0">
              <a:solidFill>
                <a:srgbClr val="C00000"/>
              </a:solidFill>
              <a:latin typeface="Trebuchet MS" panose="020B0603020202020204" pitchFamily="34" charset="0"/>
            </a:endParaRPr>
          </a:p>
        </p:txBody>
      </p:sp>
      <p:grpSp>
        <p:nvGrpSpPr>
          <p:cNvPr id="21" name="Group 20"/>
          <p:cNvGrpSpPr/>
          <p:nvPr/>
        </p:nvGrpSpPr>
        <p:grpSpPr>
          <a:xfrm>
            <a:off x="2728527" y="1289328"/>
            <a:ext cx="4435761" cy="5308025"/>
            <a:chOff x="6172200" y="1066800"/>
            <a:chExt cx="2895601" cy="3810000"/>
          </a:xfrm>
        </p:grpSpPr>
        <p:grpSp>
          <p:nvGrpSpPr>
            <p:cNvPr id="22" name="Group 54"/>
            <p:cNvGrpSpPr/>
            <p:nvPr/>
          </p:nvGrpSpPr>
          <p:grpSpPr>
            <a:xfrm>
              <a:off x="6172200" y="1066800"/>
              <a:ext cx="2895600" cy="3810000"/>
              <a:chOff x="6172200" y="1143000"/>
              <a:chExt cx="2895600" cy="3810000"/>
            </a:xfrm>
          </p:grpSpPr>
          <p:sp>
            <p:nvSpPr>
              <p:cNvPr id="24" name="TextBox 23"/>
              <p:cNvSpPr txBox="1"/>
              <p:nvPr/>
            </p:nvSpPr>
            <p:spPr>
              <a:xfrm>
                <a:off x="6400800" y="1143000"/>
                <a:ext cx="762000" cy="1015663"/>
              </a:xfrm>
              <a:prstGeom prst="rect">
                <a:avLst/>
              </a:prstGeom>
              <a:noFill/>
            </p:spPr>
            <p:txBody>
              <a:bodyPr wrap="square" rtlCol="0">
                <a:spAutoFit/>
              </a:bodyPr>
              <a:lstStyle/>
              <a:p>
                <a:r>
                  <a:rPr lang="en-US" sz="6000" b="1" dirty="0">
                    <a:ln>
                      <a:solidFill>
                        <a:schemeClr val="tx1"/>
                      </a:solidFill>
                    </a:ln>
                    <a:solidFill>
                      <a:schemeClr val="accent6">
                        <a:lumMod val="75000"/>
                      </a:schemeClr>
                    </a:solidFill>
                    <a:latin typeface="Verdana" pitchFamily="34" charset="0"/>
                    <a:cs typeface="Arial" pitchFamily="34" charset="0"/>
                  </a:rPr>
                  <a:t>3</a:t>
                </a:r>
                <a:endParaRPr lang="en-US" sz="6000" b="1" dirty="0">
                  <a:ln>
                    <a:solidFill>
                      <a:schemeClr val="tx1"/>
                    </a:solidFill>
                  </a:ln>
                  <a:solidFill>
                    <a:srgbClr val="C00000"/>
                  </a:solidFill>
                  <a:latin typeface="Verdana" pitchFamily="34" charset="0"/>
                  <a:cs typeface="Arial" pitchFamily="34" charset="0"/>
                </a:endParaRPr>
              </a:p>
            </p:txBody>
          </p:sp>
          <p:grpSp>
            <p:nvGrpSpPr>
              <p:cNvPr id="25" name="Group 30"/>
              <p:cNvGrpSpPr/>
              <p:nvPr/>
            </p:nvGrpSpPr>
            <p:grpSpPr>
              <a:xfrm>
                <a:off x="6512858" y="3340099"/>
                <a:ext cx="2362200" cy="1180764"/>
                <a:chOff x="-245023" y="2819400"/>
                <a:chExt cx="2362200" cy="1524000"/>
              </a:xfrm>
            </p:grpSpPr>
            <p:cxnSp>
              <p:nvCxnSpPr>
                <p:cNvPr id="28" name="Straight Connector 27"/>
                <p:cNvCxnSpPr/>
                <p:nvPr/>
              </p:nvCxnSpPr>
              <p:spPr>
                <a:xfrm rot="5400000">
                  <a:off x="-626022" y="3581400"/>
                  <a:ext cx="1524000" cy="0"/>
                </a:xfrm>
                <a:prstGeom prst="line">
                  <a:avLst/>
                </a:prstGeom>
                <a:ln w="381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245023" y="4038600"/>
                  <a:ext cx="2362200" cy="0"/>
                </a:xfrm>
                <a:prstGeom prst="line">
                  <a:avLst/>
                </a:prstGeom>
                <a:ln w="381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flipV="1">
                  <a:off x="135978" y="2895600"/>
                  <a:ext cx="1905000" cy="1143000"/>
                </a:xfrm>
                <a:prstGeom prst="line">
                  <a:avLst/>
                </a:prstGeom>
                <a:ln>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grpSp>
          <p:pic>
            <p:nvPicPr>
              <p:cNvPr id="26" name="Picture 3"/>
              <p:cNvPicPr>
                <a:picLocks noChangeAspect="1" noChangeArrowheads="1"/>
              </p:cNvPicPr>
              <p:nvPr/>
            </p:nvPicPr>
            <p:blipFill>
              <a:blip r:embed="rId3" cstate="print">
                <a:clrChange>
                  <a:clrFrom>
                    <a:srgbClr val="FFFFFF"/>
                  </a:clrFrom>
                  <a:clrTo>
                    <a:srgbClr val="FFFFFF">
                      <a:alpha val="0"/>
                    </a:srgbClr>
                  </a:clrTo>
                </a:clrChange>
                <a:duotone>
                  <a:schemeClr val="accent6">
                    <a:shade val="45000"/>
                    <a:satMod val="135000"/>
                  </a:schemeClr>
                  <a:prstClr val="white"/>
                </a:duotone>
              </a:blip>
              <a:srcRect t="26885" r="74224" b="35417"/>
              <a:stretch>
                <a:fillRect/>
              </a:stretch>
            </p:blipFill>
            <p:spPr bwMode="auto">
              <a:xfrm>
                <a:off x="7104183" y="1372158"/>
                <a:ext cx="1418375" cy="1748932"/>
              </a:xfrm>
              <a:prstGeom prst="rect">
                <a:avLst/>
              </a:prstGeom>
              <a:noFill/>
              <a:ln w="9525">
                <a:noFill/>
                <a:miter lim="800000"/>
                <a:headEnd/>
                <a:tailEnd/>
              </a:ln>
            </p:spPr>
          </p:pic>
          <p:sp>
            <p:nvSpPr>
              <p:cNvPr id="27" name="Rectangle 26"/>
              <p:cNvSpPr/>
              <p:nvPr/>
            </p:nvSpPr>
            <p:spPr>
              <a:xfrm>
                <a:off x="6172200" y="1295400"/>
                <a:ext cx="2895600" cy="3657600"/>
              </a:xfrm>
              <a:prstGeom prst="rect">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3" name="TextBox 22"/>
            <p:cNvSpPr txBox="1"/>
            <p:nvPr/>
          </p:nvSpPr>
          <p:spPr>
            <a:xfrm>
              <a:off x="6248401" y="4359940"/>
              <a:ext cx="2819400" cy="508107"/>
            </a:xfrm>
            <a:prstGeom prst="rect">
              <a:avLst/>
            </a:prstGeom>
            <a:noFill/>
          </p:spPr>
          <p:txBody>
            <a:bodyPr wrap="square" rtlCol="0">
              <a:spAutoFit/>
            </a:bodyPr>
            <a:lstStyle/>
            <a:p>
              <a:pPr algn="ctr"/>
              <a:r>
                <a:rPr lang="en-US" sz="4000" dirty="0">
                  <a:ln>
                    <a:solidFill>
                      <a:sysClr val="windowText" lastClr="000000"/>
                    </a:solidFill>
                  </a:ln>
                  <a:solidFill>
                    <a:srgbClr val="C00000"/>
                  </a:solidFill>
                  <a:latin typeface="Verdana" pitchFamily="34" charset="0"/>
                  <a:ea typeface="Verdana" pitchFamily="34" charset="0"/>
                  <a:cs typeface="Verdana" pitchFamily="34" charset="0"/>
                </a:rPr>
                <a:t>?</a:t>
              </a:r>
            </a:p>
          </p:txBody>
        </p:sp>
      </p:grpSp>
    </p:spTree>
    <p:extLst>
      <p:ext uri="{BB962C8B-B14F-4D97-AF65-F5344CB8AC3E}">
        <p14:creationId xmlns:p14="http://schemas.microsoft.com/office/powerpoint/2010/main" val="34770284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900" decel="100000" fill="hold"/>
                                        <p:tgtEl>
                                          <p:spTgt spid="21"/>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21"/>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8" name="Rectangle 2"/>
          <p:cNvSpPr>
            <a:spLocks noGrp="1" noChangeArrowheads="1"/>
          </p:cNvSpPr>
          <p:nvPr>
            <p:ph type="title"/>
          </p:nvPr>
        </p:nvSpPr>
        <p:spPr>
          <a:xfrm>
            <a:off x="107504" y="552400"/>
            <a:ext cx="8928992" cy="716360"/>
          </a:xfrm>
        </p:spPr>
        <p:txBody>
          <a:bodyPr>
            <a:noAutofit/>
          </a:bodyPr>
          <a:lstStyle/>
          <a:p>
            <a:r>
              <a:rPr lang="en-US" sz="3200" dirty="0">
                <a:solidFill>
                  <a:srgbClr val="C00000"/>
                </a:solidFill>
                <a:latin typeface="Trebuchet MS" panose="020B0603020202020204" pitchFamily="34" charset="0"/>
              </a:rPr>
              <a:t>Classification of Signals based upon Energy and Power</a:t>
            </a:r>
            <a:endParaRPr lang="el-GR" sz="3200" dirty="0">
              <a:solidFill>
                <a:srgbClr val="C00000"/>
              </a:solidFill>
              <a:latin typeface="Trebuchet MS" panose="020B0603020202020204" pitchFamily="34" charset="0"/>
            </a:endParaRPr>
          </a:p>
        </p:txBody>
      </p:sp>
      <p:grpSp>
        <p:nvGrpSpPr>
          <p:cNvPr id="21" name="Group 20"/>
          <p:cNvGrpSpPr/>
          <p:nvPr/>
        </p:nvGrpSpPr>
        <p:grpSpPr>
          <a:xfrm>
            <a:off x="5076057" y="1615008"/>
            <a:ext cx="3816423" cy="4766320"/>
            <a:chOff x="6127066" y="1066800"/>
            <a:chExt cx="2997289" cy="3810000"/>
          </a:xfrm>
        </p:grpSpPr>
        <p:grpSp>
          <p:nvGrpSpPr>
            <p:cNvPr id="22" name="Group 54"/>
            <p:cNvGrpSpPr/>
            <p:nvPr/>
          </p:nvGrpSpPr>
          <p:grpSpPr>
            <a:xfrm>
              <a:off x="6172200" y="1066800"/>
              <a:ext cx="2895600" cy="3810000"/>
              <a:chOff x="6172200" y="1143000"/>
              <a:chExt cx="2895600" cy="3810000"/>
            </a:xfrm>
          </p:grpSpPr>
          <p:sp>
            <p:nvSpPr>
              <p:cNvPr id="24" name="TextBox 23"/>
              <p:cNvSpPr txBox="1"/>
              <p:nvPr/>
            </p:nvSpPr>
            <p:spPr>
              <a:xfrm>
                <a:off x="6400800" y="1143000"/>
                <a:ext cx="762000" cy="1015663"/>
              </a:xfrm>
              <a:prstGeom prst="rect">
                <a:avLst/>
              </a:prstGeom>
              <a:noFill/>
            </p:spPr>
            <p:txBody>
              <a:bodyPr wrap="square" rtlCol="0">
                <a:spAutoFit/>
              </a:bodyPr>
              <a:lstStyle/>
              <a:p>
                <a:r>
                  <a:rPr lang="en-US" sz="6000" b="1" dirty="0">
                    <a:ln>
                      <a:solidFill>
                        <a:schemeClr val="tx1"/>
                      </a:solidFill>
                    </a:ln>
                    <a:solidFill>
                      <a:schemeClr val="accent6">
                        <a:lumMod val="75000"/>
                      </a:schemeClr>
                    </a:solidFill>
                    <a:latin typeface="Verdana" pitchFamily="34" charset="0"/>
                    <a:cs typeface="Arial" pitchFamily="34" charset="0"/>
                  </a:rPr>
                  <a:t>3</a:t>
                </a:r>
                <a:endParaRPr lang="en-US" sz="6000" b="1" dirty="0">
                  <a:ln>
                    <a:solidFill>
                      <a:schemeClr val="tx1"/>
                    </a:solidFill>
                  </a:ln>
                  <a:solidFill>
                    <a:srgbClr val="C00000"/>
                  </a:solidFill>
                  <a:latin typeface="Verdana" pitchFamily="34" charset="0"/>
                  <a:cs typeface="Arial" pitchFamily="34" charset="0"/>
                </a:endParaRPr>
              </a:p>
            </p:txBody>
          </p:sp>
          <p:grpSp>
            <p:nvGrpSpPr>
              <p:cNvPr id="25" name="Group 30"/>
              <p:cNvGrpSpPr/>
              <p:nvPr/>
            </p:nvGrpSpPr>
            <p:grpSpPr>
              <a:xfrm>
                <a:off x="6512858" y="3340099"/>
                <a:ext cx="2362200" cy="1180764"/>
                <a:chOff x="-245023" y="2819400"/>
                <a:chExt cx="2362200" cy="1524000"/>
              </a:xfrm>
            </p:grpSpPr>
            <p:cxnSp>
              <p:nvCxnSpPr>
                <p:cNvPr id="28" name="Straight Connector 27"/>
                <p:cNvCxnSpPr/>
                <p:nvPr/>
              </p:nvCxnSpPr>
              <p:spPr>
                <a:xfrm rot="5400000">
                  <a:off x="-626022" y="3581400"/>
                  <a:ext cx="1524000" cy="0"/>
                </a:xfrm>
                <a:prstGeom prst="line">
                  <a:avLst/>
                </a:prstGeom>
                <a:ln w="381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245023" y="4038600"/>
                  <a:ext cx="2362200" cy="0"/>
                </a:xfrm>
                <a:prstGeom prst="line">
                  <a:avLst/>
                </a:prstGeom>
                <a:ln w="381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flipV="1">
                  <a:off x="135978" y="2895600"/>
                  <a:ext cx="1905000" cy="1143000"/>
                </a:xfrm>
                <a:prstGeom prst="line">
                  <a:avLst/>
                </a:prstGeom>
                <a:ln>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grpSp>
          <p:pic>
            <p:nvPicPr>
              <p:cNvPr id="26" name="Picture 3"/>
              <p:cNvPicPr>
                <a:picLocks noChangeAspect="1" noChangeArrowheads="1"/>
              </p:cNvPicPr>
              <p:nvPr/>
            </p:nvPicPr>
            <p:blipFill>
              <a:blip r:embed="rId3" cstate="print">
                <a:clrChange>
                  <a:clrFrom>
                    <a:srgbClr val="FFFFFF"/>
                  </a:clrFrom>
                  <a:clrTo>
                    <a:srgbClr val="FFFFFF">
                      <a:alpha val="0"/>
                    </a:srgbClr>
                  </a:clrTo>
                </a:clrChange>
                <a:duotone>
                  <a:schemeClr val="accent6">
                    <a:shade val="45000"/>
                    <a:satMod val="135000"/>
                  </a:schemeClr>
                  <a:prstClr val="white"/>
                </a:duotone>
              </a:blip>
              <a:srcRect t="26885" r="74224" b="35417"/>
              <a:stretch>
                <a:fillRect/>
              </a:stretch>
            </p:blipFill>
            <p:spPr bwMode="auto">
              <a:xfrm>
                <a:off x="7104183" y="1372158"/>
                <a:ext cx="1418375" cy="1748932"/>
              </a:xfrm>
              <a:prstGeom prst="rect">
                <a:avLst/>
              </a:prstGeom>
              <a:noFill/>
              <a:ln w="9525">
                <a:noFill/>
                <a:miter lim="800000"/>
                <a:headEnd/>
                <a:tailEnd/>
              </a:ln>
            </p:spPr>
          </p:pic>
          <p:sp>
            <p:nvSpPr>
              <p:cNvPr id="27" name="Rectangle 26"/>
              <p:cNvSpPr/>
              <p:nvPr/>
            </p:nvSpPr>
            <p:spPr>
              <a:xfrm>
                <a:off x="6172200" y="1295400"/>
                <a:ext cx="2895600" cy="3657600"/>
              </a:xfrm>
              <a:prstGeom prst="rect">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3" name="TextBox 22"/>
            <p:cNvSpPr txBox="1"/>
            <p:nvPr/>
          </p:nvSpPr>
          <p:spPr>
            <a:xfrm>
              <a:off x="6127066" y="4572000"/>
              <a:ext cx="2997289" cy="270626"/>
            </a:xfrm>
            <a:prstGeom prst="rect">
              <a:avLst/>
            </a:prstGeom>
            <a:noFill/>
          </p:spPr>
          <p:txBody>
            <a:bodyPr wrap="square" rtlCol="0">
              <a:spAutoFit/>
            </a:bodyPr>
            <a:lstStyle/>
            <a:p>
              <a:pPr algn="ctr"/>
              <a:r>
                <a:rPr lang="en-US" sz="1600" dirty="0">
                  <a:ln>
                    <a:solidFill>
                      <a:sysClr val="windowText" lastClr="000000"/>
                    </a:solidFill>
                  </a:ln>
                  <a:solidFill>
                    <a:schemeClr val="accent6">
                      <a:lumMod val="75000"/>
                    </a:schemeClr>
                  </a:solidFill>
                  <a:latin typeface="Verdana" pitchFamily="34" charset="0"/>
                  <a:ea typeface="Verdana" pitchFamily="34" charset="0"/>
                  <a:cs typeface="Verdana" pitchFamily="34" charset="0"/>
                </a:rPr>
                <a:t>Infinite Energy and Infinite Power</a:t>
              </a:r>
            </a:p>
          </p:txBody>
        </p:sp>
      </p:grpSp>
      <p:sp>
        <p:nvSpPr>
          <p:cNvPr id="2" name="Rectangle 1"/>
          <p:cNvSpPr/>
          <p:nvPr/>
        </p:nvSpPr>
        <p:spPr>
          <a:xfrm>
            <a:off x="323528" y="1774557"/>
            <a:ext cx="4572000" cy="646331"/>
          </a:xfrm>
          <a:prstGeom prst="rect">
            <a:avLst/>
          </a:prstGeom>
        </p:spPr>
        <p:txBody>
          <a:bodyPr>
            <a:spAutoFit/>
          </a:bodyPr>
          <a:lstStyle/>
          <a:p>
            <a:pPr>
              <a:defRPr/>
            </a:pPr>
            <a:r>
              <a:rPr lang="en-US" b="1" dirty="0"/>
              <a:t>3- Signals with infinite total energy and infinite average power</a:t>
            </a:r>
          </a:p>
        </p:txBody>
      </p:sp>
    </p:spTree>
    <p:extLst>
      <p:ext uri="{BB962C8B-B14F-4D97-AF65-F5344CB8AC3E}">
        <p14:creationId xmlns:p14="http://schemas.microsoft.com/office/powerpoint/2010/main" val="18229812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900" decel="100000" fill="hold"/>
                                        <p:tgtEl>
                                          <p:spTgt spid="21"/>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21"/>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3074"/>
          <p:cNvSpPr>
            <a:spLocks noGrp="1" noChangeArrowheads="1"/>
          </p:cNvSpPr>
          <p:nvPr>
            <p:ph type="title"/>
          </p:nvPr>
        </p:nvSpPr>
        <p:spPr>
          <a:xfrm>
            <a:off x="457200" y="188640"/>
            <a:ext cx="8229600" cy="926976"/>
          </a:xfrm>
        </p:spPr>
        <p:txBody>
          <a:bodyPr>
            <a:normAutofit/>
          </a:bodyPr>
          <a:lstStyle/>
          <a:p>
            <a:pPr algn="ctr"/>
            <a:r>
              <a:rPr lang="en-GB" sz="3600" dirty="0" smtClean="0">
                <a:solidFill>
                  <a:srgbClr val="C00000"/>
                </a:solidFill>
                <a:latin typeface="Trebuchet MS" pitchFamily="34" charset="0"/>
              </a:rPr>
              <a:t>Problem-1</a:t>
            </a:r>
            <a:endParaRPr lang="en-GB" sz="3600" dirty="0">
              <a:solidFill>
                <a:srgbClr val="C00000"/>
              </a:solidFill>
              <a:latin typeface="Trebuchet MS" pitchFamily="34" charset="0"/>
            </a:endParaRPr>
          </a:p>
        </p:txBody>
      </p:sp>
      <mc:AlternateContent xmlns:mc="http://schemas.openxmlformats.org/markup-compatibility/2006">
        <mc:Choice xmlns:a14="http://schemas.microsoft.com/office/drawing/2010/main" Requires="a14">
          <p:sp>
            <p:nvSpPr>
              <p:cNvPr id="4" name="Rectangle 3075"/>
              <p:cNvSpPr txBox="1">
                <a:spLocks noChangeArrowheads="1"/>
              </p:cNvSpPr>
              <p:nvPr/>
            </p:nvSpPr>
            <p:spPr>
              <a:xfrm>
                <a:off x="179512" y="1124744"/>
                <a:ext cx="8712968" cy="554461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90000"/>
                  </a:lnSpc>
                  <a:buClr>
                    <a:srgbClr val="C00000"/>
                  </a:buClr>
                  <a:buFont typeface="Wingdings" panose="05000000000000000000" pitchFamily="2" charset="2"/>
                  <a:buChar char="Ø"/>
                </a:pPr>
                <a:r>
                  <a:rPr lang="en-US" sz="2400" dirty="0">
                    <a:latin typeface="Trebuchet MS" pitchFamily="34" charset="0"/>
                  </a:rPr>
                  <a:t>Determine the values of </a:t>
                </a:r>
                <a14:m>
                  <m:oMath xmlns:m="http://schemas.openxmlformats.org/officeDocument/2006/math">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𝑃</m:t>
                        </m:r>
                      </m:e>
                      <m:sub>
                        <m:r>
                          <a:rPr lang="en-US" sz="2400" i="1" smtClean="0">
                            <a:latin typeface="Cambria Math" panose="02040503050406030204" pitchFamily="18" charset="0"/>
                            <a:ea typeface="Cambria Math" panose="02040503050406030204" pitchFamily="18" charset="0"/>
                          </a:rPr>
                          <m:t>∞</m:t>
                        </m:r>
                      </m:sub>
                    </m:sSub>
                  </m:oMath>
                </a14:m>
                <a:r>
                  <a:rPr lang="en-US" sz="2400" dirty="0">
                    <a:latin typeface="Trebuchet MS" pitchFamily="34" charset="0"/>
                  </a:rPr>
                  <a:t> and </a:t>
                </a:r>
                <a14:m>
                  <m:oMath xmlns:m="http://schemas.openxmlformats.org/officeDocument/2006/math">
                    <m:sSub>
                      <m:sSubPr>
                        <m:ctrlPr>
                          <a:rPr lang="en-US" sz="2400" i="1">
                            <a:latin typeface="Cambria Math" panose="02040503050406030204" pitchFamily="18" charset="0"/>
                          </a:rPr>
                        </m:ctrlPr>
                      </m:sSubPr>
                      <m:e>
                        <m:r>
                          <a:rPr lang="en-US" sz="2400" b="0" i="1" smtClean="0">
                            <a:latin typeface="Cambria Math" panose="02040503050406030204" pitchFamily="18" charset="0"/>
                          </a:rPr>
                          <m:t>𝐸</m:t>
                        </m:r>
                      </m:e>
                      <m:sub>
                        <m:r>
                          <a:rPr lang="en-US" sz="2400" i="1">
                            <a:latin typeface="Cambria Math" panose="02040503050406030204" pitchFamily="18" charset="0"/>
                            <a:ea typeface="Cambria Math" panose="02040503050406030204" pitchFamily="18" charset="0"/>
                          </a:rPr>
                          <m:t>∞</m:t>
                        </m:r>
                      </m:sub>
                    </m:sSub>
                  </m:oMath>
                </a14:m>
                <a:r>
                  <a:rPr lang="en-US" sz="2400" dirty="0">
                    <a:latin typeface="Trebuchet MS" pitchFamily="34" charset="0"/>
                  </a:rPr>
                  <a:t> for each of the following signals:</a:t>
                </a:r>
              </a:p>
              <a:p>
                <a:pPr>
                  <a:lnSpc>
                    <a:spcPct val="90000"/>
                  </a:lnSpc>
                  <a:buClr>
                    <a:srgbClr val="C00000"/>
                  </a:buClr>
                  <a:buFont typeface="Wingdings" panose="05000000000000000000" pitchFamily="2" charset="2"/>
                  <a:buChar char="Ø"/>
                </a:pPr>
                <a:endParaRPr lang="en-GB" sz="2400" dirty="0">
                  <a:latin typeface="Trebuchet MS" pitchFamily="34" charset="0"/>
                </a:endParaRPr>
              </a:p>
              <a:p>
                <a:pPr marL="457200" indent="-457200">
                  <a:lnSpc>
                    <a:spcPct val="150000"/>
                  </a:lnSpc>
                  <a:buClr>
                    <a:srgbClr val="C00000"/>
                  </a:buClr>
                  <a:buFont typeface="+mj-lt"/>
                  <a:buAutoNum type="alphaLcParenR"/>
                </a:pPr>
                <a14:m>
                  <m:oMath xmlns:m="http://schemas.openxmlformats.org/officeDocument/2006/math">
                    <m:sSub>
                      <m:sSubPr>
                        <m:ctrlPr>
                          <a:rPr lang="en-GB" sz="2400" i="1" smtClean="0">
                            <a:latin typeface="Cambria Math" panose="02040503050406030204" pitchFamily="18" charset="0"/>
                          </a:rPr>
                        </m:ctrlPr>
                      </m:sSubPr>
                      <m:e>
                        <m:r>
                          <a:rPr lang="en-US" sz="2400" b="0" i="1" smtClean="0">
                            <a:latin typeface="Cambria Math" panose="02040503050406030204" pitchFamily="18" charset="0"/>
                          </a:rPr>
                          <m:t>𝑥</m:t>
                        </m:r>
                      </m:e>
                      <m:sub>
                        <m:r>
                          <a:rPr lang="en-US" sz="2400" b="0" i="1" smtClean="0">
                            <a:latin typeface="Cambria Math" panose="02040503050406030204" pitchFamily="18" charset="0"/>
                          </a:rPr>
                          <m:t>2</m:t>
                        </m:r>
                      </m:sub>
                    </m:sSub>
                    <m:r>
                      <a:rPr lang="en-US" sz="2400" b="0" i="1" smtClean="0">
                        <a:latin typeface="Cambria Math" panose="02040503050406030204" pitchFamily="18" charset="0"/>
                      </a:rPr>
                      <m:t>(</m:t>
                    </m:r>
                    <m:r>
                      <a:rPr lang="en-US" sz="2400" b="0" i="1" smtClean="0">
                        <a:latin typeface="Cambria Math" panose="02040503050406030204" pitchFamily="18" charset="0"/>
                      </a:rPr>
                      <m:t>𝑡</m:t>
                    </m:r>
                    <m:r>
                      <a:rPr lang="en-US" sz="2400" b="0" i="1" smtClean="0">
                        <a:latin typeface="Cambria Math" panose="02040503050406030204" pitchFamily="18" charset="0"/>
                      </a:rPr>
                      <m:t>)=</m:t>
                    </m:r>
                    <m:sSup>
                      <m:sSupPr>
                        <m:ctrlPr>
                          <a:rPr lang="en-US" sz="2400" b="0" i="1" smtClean="0">
                            <a:latin typeface="Cambria Math" panose="02040503050406030204" pitchFamily="18" charset="0"/>
                          </a:rPr>
                        </m:ctrlPr>
                      </m:sSupPr>
                      <m:e>
                        <m:r>
                          <a:rPr lang="en-US" sz="2400" b="0" i="1" smtClean="0">
                            <a:latin typeface="Cambria Math" panose="02040503050406030204" pitchFamily="18" charset="0"/>
                          </a:rPr>
                          <m:t>𝑒</m:t>
                        </m:r>
                      </m:e>
                      <m:sup>
                        <m:r>
                          <a:rPr lang="en-US" sz="2400" b="0" i="1" smtClean="0">
                            <a:latin typeface="Cambria Math" panose="02040503050406030204" pitchFamily="18" charset="0"/>
                          </a:rPr>
                          <m:t>𝑗</m:t>
                        </m:r>
                        <m:r>
                          <a:rPr lang="en-US" sz="2400" b="0" i="1" smtClean="0">
                            <a:latin typeface="Cambria Math" panose="02040503050406030204" pitchFamily="18" charset="0"/>
                          </a:rPr>
                          <m:t>(2</m:t>
                        </m:r>
                        <m:r>
                          <a:rPr lang="en-US" sz="2400" b="0" i="1" smtClean="0">
                            <a:latin typeface="Cambria Math" panose="02040503050406030204" pitchFamily="18" charset="0"/>
                          </a:rPr>
                          <m:t>𝑡</m:t>
                        </m:r>
                        <m:r>
                          <a:rPr lang="en-US" sz="2400" b="0" i="1" smtClean="0">
                            <a:latin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𝜋</m:t>
                        </m:r>
                        <m:r>
                          <a:rPr lang="en-US" sz="2400" b="0" i="1" smtClean="0">
                            <a:latin typeface="Cambria Math" panose="02040503050406030204" pitchFamily="18" charset="0"/>
                            <a:ea typeface="Cambria Math" panose="02040503050406030204" pitchFamily="18" charset="0"/>
                          </a:rPr>
                          <m:t>/4)</m:t>
                        </m:r>
                      </m:sup>
                    </m:sSup>
                  </m:oMath>
                </a14:m>
                <a:endParaRPr lang="en-GB" sz="2400" dirty="0">
                  <a:latin typeface="Trebuchet MS" pitchFamily="34" charset="0"/>
                </a:endParaRPr>
              </a:p>
              <a:p>
                <a:pPr>
                  <a:lnSpc>
                    <a:spcPct val="90000"/>
                  </a:lnSpc>
                </a:pPr>
                <a:endParaRPr lang="en-GB" sz="2400" dirty="0">
                  <a:latin typeface="Trebuchet MS" pitchFamily="34" charset="0"/>
                </a:endParaRPr>
              </a:p>
              <a:p>
                <a:pPr>
                  <a:lnSpc>
                    <a:spcPct val="90000"/>
                  </a:lnSpc>
                </a:pPr>
                <a:endParaRPr lang="en-GB" sz="2000" dirty="0">
                  <a:latin typeface="Trebuchet MS" pitchFamily="34" charset="0"/>
                </a:endParaRPr>
              </a:p>
              <a:p>
                <a:pPr>
                  <a:lnSpc>
                    <a:spcPct val="90000"/>
                  </a:lnSpc>
                </a:pPr>
                <a:endParaRPr lang="en-GB" sz="2000" dirty="0">
                  <a:latin typeface="Trebuchet MS" pitchFamily="34" charset="0"/>
                </a:endParaRPr>
              </a:p>
              <a:p>
                <a:pPr>
                  <a:lnSpc>
                    <a:spcPct val="90000"/>
                  </a:lnSpc>
                </a:pPr>
                <a:endParaRPr lang="en-GB" sz="2000" dirty="0">
                  <a:latin typeface="Trebuchet MS" pitchFamily="34" charset="0"/>
                </a:endParaRPr>
              </a:p>
              <a:p>
                <a:pPr>
                  <a:lnSpc>
                    <a:spcPct val="90000"/>
                  </a:lnSpc>
                </a:pPr>
                <a:endParaRPr lang="en-GB" sz="2000" dirty="0">
                  <a:latin typeface="Trebuchet MS" pitchFamily="34" charset="0"/>
                </a:endParaRPr>
              </a:p>
              <a:p>
                <a:pPr>
                  <a:lnSpc>
                    <a:spcPct val="90000"/>
                  </a:lnSpc>
                </a:pPr>
                <a:endParaRPr lang="en-GB" sz="2000" dirty="0">
                  <a:latin typeface="Trebuchet MS" pitchFamily="34" charset="0"/>
                </a:endParaRPr>
              </a:p>
              <a:p>
                <a:pPr>
                  <a:lnSpc>
                    <a:spcPct val="90000"/>
                  </a:lnSpc>
                </a:pPr>
                <a:endParaRPr lang="en-GB" sz="2000" dirty="0">
                  <a:latin typeface="Trebuchet MS" pitchFamily="34" charset="0"/>
                </a:endParaRPr>
              </a:p>
              <a:p>
                <a:pPr>
                  <a:lnSpc>
                    <a:spcPct val="90000"/>
                  </a:lnSpc>
                </a:pPr>
                <a:endParaRPr lang="en-GB" sz="2000" dirty="0">
                  <a:latin typeface="Trebuchet MS" pitchFamily="34" charset="0"/>
                </a:endParaRPr>
              </a:p>
              <a:p>
                <a:pPr>
                  <a:lnSpc>
                    <a:spcPct val="90000"/>
                  </a:lnSpc>
                </a:pPr>
                <a:endParaRPr lang="en-GB" sz="2000" dirty="0">
                  <a:latin typeface="Trebuchet MS" pitchFamily="34" charset="0"/>
                </a:endParaRPr>
              </a:p>
              <a:p>
                <a:pPr>
                  <a:lnSpc>
                    <a:spcPct val="90000"/>
                  </a:lnSpc>
                </a:pPr>
                <a:endParaRPr lang="en-GB" sz="2000" dirty="0">
                  <a:latin typeface="Trebuchet MS" pitchFamily="34" charset="0"/>
                </a:endParaRPr>
              </a:p>
              <a:p>
                <a:pPr>
                  <a:lnSpc>
                    <a:spcPct val="90000"/>
                  </a:lnSpc>
                </a:pPr>
                <a:endParaRPr lang="en-GB" sz="2400" dirty="0">
                  <a:latin typeface="Trebuchet MS" pitchFamily="34" charset="0"/>
                </a:endParaRPr>
              </a:p>
              <a:p>
                <a:pPr>
                  <a:lnSpc>
                    <a:spcPct val="90000"/>
                  </a:lnSpc>
                </a:pPr>
                <a:endParaRPr lang="en-GB" sz="2000" dirty="0">
                  <a:latin typeface="Trebuchet MS" pitchFamily="34" charset="0"/>
                </a:endParaRPr>
              </a:p>
              <a:p>
                <a:pPr>
                  <a:lnSpc>
                    <a:spcPct val="90000"/>
                  </a:lnSpc>
                </a:pPr>
                <a:endParaRPr lang="en-GB" sz="2000" dirty="0">
                  <a:latin typeface="Trebuchet MS" pitchFamily="34" charset="0"/>
                </a:endParaRPr>
              </a:p>
            </p:txBody>
          </p:sp>
        </mc:Choice>
        <mc:Fallback>
          <p:sp>
            <p:nvSpPr>
              <p:cNvPr id="4" name="Rectangle 3075"/>
              <p:cNvSpPr txBox="1">
                <a:spLocks noRot="1" noChangeAspect="1" noMove="1" noResize="1" noEditPoints="1" noAdjustHandles="1" noChangeArrowheads="1" noChangeShapeType="1" noTextEdit="1"/>
              </p:cNvSpPr>
              <p:nvPr/>
            </p:nvSpPr>
            <p:spPr>
              <a:xfrm>
                <a:off x="179512" y="1124744"/>
                <a:ext cx="8712968" cy="5544616"/>
              </a:xfrm>
              <a:prstGeom prst="rect">
                <a:avLst/>
              </a:prstGeom>
              <a:blipFill>
                <a:blip r:embed="rId2"/>
                <a:stretch>
                  <a:fillRect l="-909" t="-1540"/>
                </a:stretch>
              </a:blipFill>
            </p:spPr>
            <p:txBody>
              <a:bodyPr/>
              <a:lstStyle/>
              <a:p>
                <a:r>
                  <a:rPr lang="en-GB">
                    <a:noFill/>
                  </a:rPr>
                  <a:t> </a:t>
                </a:r>
              </a:p>
            </p:txBody>
          </p:sp>
        </mc:Fallback>
      </mc:AlternateContent>
    </p:spTree>
    <p:extLst>
      <p:ext uri="{BB962C8B-B14F-4D97-AF65-F5344CB8AC3E}">
        <p14:creationId xmlns:p14="http://schemas.microsoft.com/office/powerpoint/2010/main" val="9505615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3074"/>
          <p:cNvSpPr>
            <a:spLocks noGrp="1" noChangeArrowheads="1"/>
          </p:cNvSpPr>
          <p:nvPr>
            <p:ph type="title"/>
          </p:nvPr>
        </p:nvSpPr>
        <p:spPr>
          <a:xfrm>
            <a:off x="457200" y="188640"/>
            <a:ext cx="8229600" cy="926976"/>
          </a:xfrm>
        </p:spPr>
        <p:txBody>
          <a:bodyPr>
            <a:normAutofit/>
          </a:bodyPr>
          <a:lstStyle/>
          <a:p>
            <a:pPr algn="ctr"/>
            <a:r>
              <a:rPr lang="en-US" sz="3600" dirty="0">
                <a:solidFill>
                  <a:srgbClr val="C00000"/>
                </a:solidFill>
                <a:latin typeface="Trebuchet MS" pitchFamily="34" charset="0"/>
              </a:rPr>
              <a:t>Even Signals </a:t>
            </a:r>
            <a:endParaRPr lang="en-GB" sz="3600" dirty="0">
              <a:solidFill>
                <a:srgbClr val="C00000"/>
              </a:solidFill>
              <a:latin typeface="Trebuchet MS" pitchFamily="34" charset="0"/>
            </a:endParaRPr>
          </a:p>
        </p:txBody>
      </p:sp>
      <p:sp>
        <p:nvSpPr>
          <p:cNvPr id="4" name="Rectangle 3075"/>
          <p:cNvSpPr txBox="1">
            <a:spLocks noChangeArrowheads="1"/>
          </p:cNvSpPr>
          <p:nvPr/>
        </p:nvSpPr>
        <p:spPr>
          <a:xfrm>
            <a:off x="179512" y="980728"/>
            <a:ext cx="8712968" cy="568863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90000"/>
              </a:lnSpc>
              <a:buFont typeface="Wingdings" panose="05000000000000000000" pitchFamily="2" charset="2"/>
              <a:buChar char="Ø"/>
            </a:pPr>
            <a:r>
              <a:rPr lang="en-GB" sz="2200" dirty="0">
                <a:latin typeface="Trebuchet MS" pitchFamily="34" charset="0"/>
              </a:rPr>
              <a:t>A continuous signal f(t) is referred to as an even signal if it is identical to its </a:t>
            </a:r>
            <a:r>
              <a:rPr lang="en-GB" sz="2200" dirty="0">
                <a:solidFill>
                  <a:srgbClr val="C00000"/>
                </a:solidFill>
                <a:latin typeface="Trebuchet MS" pitchFamily="34" charset="0"/>
              </a:rPr>
              <a:t>time-reversed</a:t>
            </a:r>
            <a:r>
              <a:rPr lang="en-GB" sz="2200" dirty="0">
                <a:latin typeface="Trebuchet MS" pitchFamily="34" charset="0"/>
              </a:rPr>
              <a:t> counterpart, i.e.</a:t>
            </a:r>
          </a:p>
          <a:p>
            <a:pPr>
              <a:lnSpc>
                <a:spcPct val="90000"/>
              </a:lnSpc>
              <a:buFont typeface="Wingdings" panose="05000000000000000000" pitchFamily="2" charset="2"/>
              <a:buChar char="Ø"/>
            </a:pPr>
            <a:endParaRPr lang="en-GB" sz="2200" b="1" dirty="0">
              <a:latin typeface="Trebuchet MS" pitchFamily="34" charset="0"/>
            </a:endParaRPr>
          </a:p>
          <a:p>
            <a:pPr>
              <a:lnSpc>
                <a:spcPct val="90000"/>
              </a:lnSpc>
              <a:buFont typeface="Wingdings" panose="05000000000000000000" pitchFamily="2" charset="2"/>
              <a:buChar char="Ø"/>
            </a:pPr>
            <a:endParaRPr lang="en-GB" sz="2200" b="1" dirty="0">
              <a:latin typeface="Trebuchet MS" pitchFamily="34" charset="0"/>
            </a:endParaRPr>
          </a:p>
          <a:p>
            <a:pPr>
              <a:lnSpc>
                <a:spcPct val="90000"/>
              </a:lnSpc>
              <a:buFont typeface="Wingdings" panose="05000000000000000000" pitchFamily="2" charset="2"/>
              <a:buChar char="Ø"/>
            </a:pPr>
            <a:r>
              <a:rPr lang="en-GB" sz="2200" dirty="0">
                <a:latin typeface="Trebuchet MS" pitchFamily="34" charset="0"/>
              </a:rPr>
              <a:t>The discrete signal f[n] is said to be even if</a:t>
            </a:r>
          </a:p>
          <a:p>
            <a:pPr>
              <a:lnSpc>
                <a:spcPct val="90000"/>
              </a:lnSpc>
              <a:buFont typeface="Wingdings" panose="05000000000000000000" pitchFamily="2" charset="2"/>
              <a:buChar char="Ø"/>
            </a:pPr>
            <a:endParaRPr lang="en-GB" sz="2200" b="1" dirty="0">
              <a:latin typeface="Trebuchet MS" pitchFamily="34" charset="0"/>
            </a:endParaRPr>
          </a:p>
          <a:p>
            <a:pPr>
              <a:lnSpc>
                <a:spcPct val="90000"/>
              </a:lnSpc>
              <a:buFont typeface="Wingdings" panose="05000000000000000000" pitchFamily="2" charset="2"/>
              <a:buChar char="Ø"/>
            </a:pPr>
            <a:endParaRPr lang="en-GB" sz="2200" b="1" dirty="0">
              <a:latin typeface="Trebuchet MS" pitchFamily="34" charset="0"/>
            </a:endParaRPr>
          </a:p>
          <a:p>
            <a:pPr>
              <a:lnSpc>
                <a:spcPct val="90000"/>
              </a:lnSpc>
              <a:buFont typeface="Wingdings" panose="05000000000000000000" pitchFamily="2" charset="2"/>
              <a:buChar char="Ø"/>
            </a:pPr>
            <a:endParaRPr lang="en-GB" sz="2200" b="1" dirty="0">
              <a:latin typeface="Trebuchet MS" pitchFamily="34" charset="0"/>
            </a:endParaRPr>
          </a:p>
        </p:txBody>
      </p:sp>
      <p:pic>
        <p:nvPicPr>
          <p:cNvPr id="512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89631" y="1772816"/>
            <a:ext cx="3482569" cy="5040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3808" y="2852936"/>
            <a:ext cx="3813293" cy="5040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5"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9461" y="4019669"/>
            <a:ext cx="4062499" cy="24336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6"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0" y="4149080"/>
            <a:ext cx="4486652" cy="23762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901880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3074"/>
          <p:cNvSpPr>
            <a:spLocks noGrp="1" noChangeArrowheads="1"/>
          </p:cNvSpPr>
          <p:nvPr>
            <p:ph type="title"/>
          </p:nvPr>
        </p:nvSpPr>
        <p:spPr>
          <a:xfrm>
            <a:off x="457200" y="188640"/>
            <a:ext cx="8229600" cy="926976"/>
          </a:xfrm>
        </p:spPr>
        <p:txBody>
          <a:bodyPr>
            <a:normAutofit/>
          </a:bodyPr>
          <a:lstStyle/>
          <a:p>
            <a:pPr algn="ctr"/>
            <a:r>
              <a:rPr lang="en-US" sz="3600" dirty="0">
                <a:solidFill>
                  <a:srgbClr val="C00000"/>
                </a:solidFill>
                <a:latin typeface="Trebuchet MS" pitchFamily="34" charset="0"/>
              </a:rPr>
              <a:t>Odd Signals </a:t>
            </a:r>
            <a:endParaRPr lang="en-GB" sz="3600" dirty="0">
              <a:solidFill>
                <a:srgbClr val="C00000"/>
              </a:solidFill>
              <a:latin typeface="Trebuchet MS" pitchFamily="34" charset="0"/>
            </a:endParaRPr>
          </a:p>
        </p:txBody>
      </p:sp>
      <p:sp>
        <p:nvSpPr>
          <p:cNvPr id="4" name="Rectangle 3075"/>
          <p:cNvSpPr txBox="1">
            <a:spLocks noChangeArrowheads="1"/>
          </p:cNvSpPr>
          <p:nvPr/>
        </p:nvSpPr>
        <p:spPr>
          <a:xfrm>
            <a:off x="179512" y="980728"/>
            <a:ext cx="8712968" cy="568863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90000"/>
              </a:lnSpc>
              <a:buFont typeface="Wingdings" panose="05000000000000000000" pitchFamily="2" charset="2"/>
              <a:buChar char="Ø"/>
            </a:pPr>
            <a:r>
              <a:rPr lang="en-GB" sz="2200" dirty="0">
                <a:latin typeface="Trebuchet MS" pitchFamily="34" charset="0"/>
              </a:rPr>
              <a:t>A continuous signal f(t) is referred to as an odd signal if it is not identical to its time-reversed counterpart, as shown below:</a:t>
            </a:r>
          </a:p>
          <a:p>
            <a:pPr>
              <a:lnSpc>
                <a:spcPct val="90000"/>
              </a:lnSpc>
              <a:buFont typeface="Wingdings" panose="05000000000000000000" pitchFamily="2" charset="2"/>
              <a:buChar char="Ø"/>
            </a:pPr>
            <a:endParaRPr lang="en-GB" sz="2200" dirty="0">
              <a:latin typeface="Trebuchet MS" pitchFamily="34" charset="0"/>
            </a:endParaRPr>
          </a:p>
          <a:p>
            <a:pPr>
              <a:lnSpc>
                <a:spcPct val="90000"/>
              </a:lnSpc>
              <a:buFont typeface="Wingdings" panose="05000000000000000000" pitchFamily="2" charset="2"/>
              <a:buChar char="Ø"/>
            </a:pPr>
            <a:endParaRPr lang="en-GB" sz="2200" dirty="0">
              <a:latin typeface="Trebuchet MS" pitchFamily="34" charset="0"/>
            </a:endParaRPr>
          </a:p>
          <a:p>
            <a:pPr>
              <a:lnSpc>
                <a:spcPct val="90000"/>
              </a:lnSpc>
              <a:buFont typeface="Wingdings" panose="05000000000000000000" pitchFamily="2" charset="2"/>
              <a:buChar char="Ø"/>
            </a:pPr>
            <a:r>
              <a:rPr lang="en-GB" sz="2200" dirty="0">
                <a:latin typeface="Trebuchet MS" pitchFamily="34" charset="0"/>
              </a:rPr>
              <a:t>It may be noted that an odd continuous time signal will be </a:t>
            </a:r>
            <a:r>
              <a:rPr lang="en-GB" sz="2200" dirty="0">
                <a:solidFill>
                  <a:srgbClr val="C00000"/>
                </a:solidFill>
                <a:latin typeface="Trebuchet MS" pitchFamily="34" charset="0"/>
              </a:rPr>
              <a:t>zero at origin, i.e., f(0) = 0 at t = 0</a:t>
            </a:r>
            <a:endParaRPr lang="en-GB" sz="2200" dirty="0">
              <a:latin typeface="Trebuchet MS" pitchFamily="34" charset="0"/>
            </a:endParaRPr>
          </a:p>
          <a:p>
            <a:pPr>
              <a:lnSpc>
                <a:spcPct val="90000"/>
              </a:lnSpc>
              <a:buFont typeface="Wingdings" panose="05000000000000000000" pitchFamily="2" charset="2"/>
              <a:buChar char="Ø"/>
            </a:pPr>
            <a:endParaRPr lang="en-GB" sz="2200" dirty="0">
              <a:latin typeface="Trebuchet MS" pitchFamily="34" charset="0"/>
            </a:endParaRPr>
          </a:p>
          <a:p>
            <a:pPr>
              <a:lnSpc>
                <a:spcPct val="90000"/>
              </a:lnSpc>
              <a:buFont typeface="Wingdings" panose="05000000000000000000" pitchFamily="2" charset="2"/>
              <a:buChar char="Ø"/>
            </a:pPr>
            <a:r>
              <a:rPr lang="en-GB" sz="2200" dirty="0">
                <a:latin typeface="Trebuchet MS" pitchFamily="34" charset="0"/>
              </a:rPr>
              <a:t>The signal f[n] is said to be odd if:</a:t>
            </a:r>
          </a:p>
          <a:p>
            <a:pPr>
              <a:lnSpc>
                <a:spcPct val="90000"/>
              </a:lnSpc>
            </a:pPr>
            <a:endParaRPr lang="en-GB" sz="2000" dirty="0">
              <a:latin typeface="Trebuchet MS" pitchFamily="34" charset="0"/>
            </a:endParaRPr>
          </a:p>
          <a:p>
            <a:pPr>
              <a:lnSpc>
                <a:spcPct val="90000"/>
              </a:lnSpc>
            </a:pPr>
            <a:endParaRPr lang="en-GB" sz="2000" dirty="0">
              <a:latin typeface="Trebuchet MS" pitchFamily="34" charset="0"/>
            </a:endParaRPr>
          </a:p>
          <a:p>
            <a:pPr marL="0" indent="0">
              <a:lnSpc>
                <a:spcPct val="90000"/>
              </a:lnSpc>
              <a:buNone/>
            </a:pPr>
            <a:endParaRPr lang="en-GB" sz="2000" dirty="0">
              <a:latin typeface="Trebuchet MS" pitchFamily="34" charset="0"/>
            </a:endParaRPr>
          </a:p>
          <a:p>
            <a:pPr marL="0" indent="0">
              <a:lnSpc>
                <a:spcPct val="90000"/>
              </a:lnSpc>
              <a:buNone/>
            </a:pPr>
            <a:r>
              <a:rPr lang="en-GB" sz="2000" dirty="0">
                <a:latin typeface="Trebuchet MS" pitchFamily="34" charset="0"/>
              </a:rPr>
              <a:t> </a:t>
            </a:r>
          </a:p>
          <a:p>
            <a:pPr>
              <a:lnSpc>
                <a:spcPct val="90000"/>
              </a:lnSpc>
            </a:pPr>
            <a:endParaRPr lang="en-GB" sz="2000" b="1" dirty="0">
              <a:latin typeface="Trebuchet MS" pitchFamily="34" charset="0"/>
            </a:endParaRPr>
          </a:p>
          <a:p>
            <a:pPr>
              <a:lnSpc>
                <a:spcPct val="90000"/>
              </a:lnSpc>
            </a:pPr>
            <a:endParaRPr lang="en-GB" sz="2000" b="1" dirty="0">
              <a:latin typeface="Trebuchet MS" pitchFamily="34" charset="0"/>
            </a:endParaRPr>
          </a:p>
          <a:p>
            <a:pPr>
              <a:lnSpc>
                <a:spcPct val="90000"/>
              </a:lnSpc>
            </a:pPr>
            <a:endParaRPr lang="en-GB" sz="2000" b="1" dirty="0">
              <a:latin typeface="Trebuchet MS" pitchFamily="34" charset="0"/>
            </a:endParaRPr>
          </a:p>
          <a:p>
            <a:pPr>
              <a:lnSpc>
                <a:spcPct val="90000"/>
              </a:lnSpc>
            </a:pPr>
            <a:endParaRPr lang="en-GB" sz="2000" b="1" dirty="0">
              <a:latin typeface="Trebuchet MS" pitchFamily="34" charset="0"/>
            </a:endParaRP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45800" y="1844824"/>
            <a:ext cx="3193398" cy="4320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6056" y="3429000"/>
            <a:ext cx="3723847" cy="4320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008" y="4491670"/>
            <a:ext cx="3851920" cy="232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03696" y="4149080"/>
            <a:ext cx="4732800" cy="254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702554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3074"/>
          <p:cNvSpPr>
            <a:spLocks noGrp="1" noChangeArrowheads="1"/>
          </p:cNvSpPr>
          <p:nvPr>
            <p:ph type="title"/>
          </p:nvPr>
        </p:nvSpPr>
        <p:spPr>
          <a:xfrm>
            <a:off x="457200" y="188640"/>
            <a:ext cx="8229600" cy="926976"/>
          </a:xfrm>
        </p:spPr>
        <p:txBody>
          <a:bodyPr>
            <a:normAutofit/>
          </a:bodyPr>
          <a:lstStyle/>
          <a:p>
            <a:pPr algn="ctr"/>
            <a:r>
              <a:rPr lang="en-US" sz="3600" dirty="0">
                <a:solidFill>
                  <a:srgbClr val="C00000"/>
                </a:solidFill>
                <a:latin typeface="Trebuchet MS" pitchFamily="34" charset="0"/>
              </a:rPr>
              <a:t>Even and Odd Signal Decomposition </a:t>
            </a:r>
            <a:endParaRPr lang="en-GB" sz="3600" dirty="0">
              <a:solidFill>
                <a:srgbClr val="C00000"/>
              </a:solidFill>
              <a:latin typeface="Trebuchet MS" pitchFamily="34" charset="0"/>
            </a:endParaRPr>
          </a:p>
        </p:txBody>
      </p:sp>
      <p:sp>
        <p:nvSpPr>
          <p:cNvPr id="4" name="Rectangle 3075"/>
          <p:cNvSpPr txBox="1">
            <a:spLocks noChangeArrowheads="1"/>
          </p:cNvSpPr>
          <p:nvPr/>
        </p:nvSpPr>
        <p:spPr>
          <a:xfrm>
            <a:off x="144016" y="1115144"/>
            <a:ext cx="8892480" cy="574285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90000"/>
              </a:lnSpc>
              <a:buFont typeface="Wingdings" panose="05000000000000000000" pitchFamily="2" charset="2"/>
              <a:buChar char="Ø"/>
            </a:pPr>
            <a:r>
              <a:rPr lang="en-GB" sz="2200" dirty="0">
                <a:latin typeface="Trebuchet MS" pitchFamily="34" charset="0"/>
              </a:rPr>
              <a:t>A signal can be </a:t>
            </a:r>
            <a:r>
              <a:rPr lang="en-GB" sz="2200" dirty="0">
                <a:solidFill>
                  <a:srgbClr val="C00000"/>
                </a:solidFill>
                <a:latin typeface="Trebuchet MS" pitchFamily="34" charset="0"/>
              </a:rPr>
              <a:t>decomposed into its even and odd components</a:t>
            </a:r>
            <a:endParaRPr lang="en-GB" sz="2200" dirty="0">
              <a:latin typeface="Trebuchet MS" pitchFamily="34" charset="0"/>
            </a:endParaRPr>
          </a:p>
          <a:p>
            <a:pPr>
              <a:lnSpc>
                <a:spcPct val="90000"/>
              </a:lnSpc>
              <a:buFont typeface="Wingdings" panose="05000000000000000000" pitchFamily="2" charset="2"/>
              <a:buChar char="Ø"/>
            </a:pPr>
            <a:endParaRPr lang="en-GB" sz="2200" dirty="0">
              <a:latin typeface="Trebuchet MS" pitchFamily="34" charset="0"/>
            </a:endParaRPr>
          </a:p>
          <a:p>
            <a:pPr>
              <a:lnSpc>
                <a:spcPct val="90000"/>
              </a:lnSpc>
              <a:buFont typeface="Wingdings" panose="05000000000000000000" pitchFamily="2" charset="2"/>
              <a:buChar char="Ø"/>
            </a:pPr>
            <a:r>
              <a:rPr lang="en-GB" sz="2200" dirty="0">
                <a:latin typeface="Trebuchet MS" pitchFamily="34" charset="0"/>
              </a:rPr>
              <a:t>Decomposition of continuous signal f(t) can be done as:</a:t>
            </a:r>
          </a:p>
          <a:p>
            <a:pPr>
              <a:lnSpc>
                <a:spcPct val="90000"/>
              </a:lnSpc>
              <a:buFont typeface="Wingdings" panose="05000000000000000000" pitchFamily="2" charset="2"/>
              <a:buChar char="Ø"/>
            </a:pPr>
            <a:endParaRPr lang="en-GB" sz="2200" dirty="0">
              <a:latin typeface="Trebuchet MS" pitchFamily="34" charset="0"/>
            </a:endParaRPr>
          </a:p>
          <a:p>
            <a:pPr>
              <a:lnSpc>
                <a:spcPct val="90000"/>
              </a:lnSpc>
              <a:buFont typeface="Wingdings" panose="05000000000000000000" pitchFamily="2" charset="2"/>
              <a:buChar char="Ø"/>
            </a:pPr>
            <a:endParaRPr lang="en-GB" sz="2200" dirty="0">
              <a:latin typeface="Trebuchet MS" pitchFamily="34" charset="0"/>
            </a:endParaRPr>
          </a:p>
          <a:p>
            <a:pPr>
              <a:lnSpc>
                <a:spcPct val="90000"/>
              </a:lnSpc>
              <a:buFont typeface="Wingdings" panose="05000000000000000000" pitchFamily="2" charset="2"/>
              <a:buChar char="Ø"/>
            </a:pPr>
            <a:endParaRPr lang="en-GB" sz="2200" dirty="0">
              <a:latin typeface="Trebuchet MS" pitchFamily="34" charset="0"/>
            </a:endParaRPr>
          </a:p>
          <a:p>
            <a:pPr>
              <a:lnSpc>
                <a:spcPct val="90000"/>
              </a:lnSpc>
              <a:buFont typeface="Wingdings" panose="05000000000000000000" pitchFamily="2" charset="2"/>
              <a:buChar char="Ø"/>
            </a:pPr>
            <a:r>
              <a:rPr lang="en-GB" sz="2200" dirty="0">
                <a:latin typeface="Trebuchet MS" pitchFamily="34" charset="0"/>
              </a:rPr>
              <a:t>Here, </a:t>
            </a:r>
            <a:r>
              <a:rPr lang="en-GB" sz="2200" dirty="0" err="1">
                <a:latin typeface="Trebuchet MS" pitchFamily="34" charset="0"/>
              </a:rPr>
              <a:t>f</a:t>
            </a:r>
            <a:r>
              <a:rPr lang="en-GB" sz="2200" baseline="-25000" dirty="0" err="1">
                <a:latin typeface="Trebuchet MS" pitchFamily="34" charset="0"/>
              </a:rPr>
              <a:t>e</a:t>
            </a:r>
            <a:r>
              <a:rPr lang="en-GB" sz="2200" dirty="0">
                <a:latin typeface="Trebuchet MS" pitchFamily="34" charset="0"/>
              </a:rPr>
              <a:t>(t) is the even and </a:t>
            </a:r>
            <a:r>
              <a:rPr lang="en-GB" sz="2200" dirty="0" err="1">
                <a:latin typeface="Trebuchet MS" pitchFamily="34" charset="0"/>
              </a:rPr>
              <a:t>f</a:t>
            </a:r>
            <a:r>
              <a:rPr lang="en-GB" sz="2200" baseline="-25000" dirty="0" err="1">
                <a:latin typeface="Trebuchet MS" pitchFamily="34" charset="0"/>
              </a:rPr>
              <a:t>o</a:t>
            </a:r>
            <a:r>
              <a:rPr lang="en-GB" sz="2200" dirty="0">
                <a:latin typeface="Trebuchet MS" pitchFamily="34" charset="0"/>
              </a:rPr>
              <a:t>(t) is the odd component of continuous signal f(t)</a:t>
            </a:r>
          </a:p>
          <a:p>
            <a:pPr>
              <a:lnSpc>
                <a:spcPct val="90000"/>
              </a:lnSpc>
              <a:buFont typeface="Wingdings" panose="05000000000000000000" pitchFamily="2" charset="2"/>
              <a:buChar char="Ø"/>
            </a:pPr>
            <a:endParaRPr lang="en-GB" sz="2200" dirty="0">
              <a:latin typeface="Trebuchet MS" pitchFamily="34" charset="0"/>
            </a:endParaRPr>
          </a:p>
          <a:p>
            <a:pPr>
              <a:lnSpc>
                <a:spcPct val="90000"/>
              </a:lnSpc>
              <a:buFont typeface="Wingdings" panose="05000000000000000000" pitchFamily="2" charset="2"/>
              <a:buChar char="Ø"/>
            </a:pPr>
            <a:r>
              <a:rPr lang="en-GB" sz="2200" dirty="0">
                <a:latin typeface="Trebuchet MS" pitchFamily="34" charset="0"/>
              </a:rPr>
              <a:t>Obviously, the even function has the property:</a:t>
            </a:r>
          </a:p>
          <a:p>
            <a:pPr>
              <a:lnSpc>
                <a:spcPct val="90000"/>
              </a:lnSpc>
              <a:buFont typeface="Wingdings" panose="05000000000000000000" pitchFamily="2" charset="2"/>
              <a:buChar char="Ø"/>
            </a:pPr>
            <a:endParaRPr lang="en-GB" sz="2200" dirty="0">
              <a:latin typeface="Trebuchet MS" pitchFamily="34" charset="0"/>
            </a:endParaRPr>
          </a:p>
          <a:p>
            <a:pPr>
              <a:lnSpc>
                <a:spcPct val="90000"/>
              </a:lnSpc>
              <a:buFont typeface="Wingdings" panose="05000000000000000000" pitchFamily="2" charset="2"/>
              <a:buChar char="Ø"/>
            </a:pPr>
            <a:endParaRPr lang="en-GB" sz="2200" dirty="0">
              <a:latin typeface="Trebuchet MS" pitchFamily="34" charset="0"/>
            </a:endParaRPr>
          </a:p>
          <a:p>
            <a:pPr>
              <a:lnSpc>
                <a:spcPct val="90000"/>
              </a:lnSpc>
              <a:buFont typeface="Wingdings" panose="05000000000000000000" pitchFamily="2" charset="2"/>
              <a:buChar char="Ø"/>
            </a:pPr>
            <a:r>
              <a:rPr lang="en-GB" sz="2200" dirty="0">
                <a:latin typeface="Trebuchet MS" pitchFamily="34" charset="0"/>
              </a:rPr>
              <a:t>And the odd function has the property:</a:t>
            </a:r>
          </a:p>
          <a:p>
            <a:pPr>
              <a:lnSpc>
                <a:spcPct val="90000"/>
              </a:lnSpc>
              <a:buFont typeface="Wingdings" panose="05000000000000000000" pitchFamily="2" charset="2"/>
              <a:buChar char="Ø"/>
            </a:pPr>
            <a:endParaRPr lang="en-GB" sz="2200" dirty="0">
              <a:latin typeface="Trebuchet MS" pitchFamily="34" charset="0"/>
            </a:endParaRPr>
          </a:p>
          <a:p>
            <a:pPr>
              <a:lnSpc>
                <a:spcPct val="90000"/>
              </a:lnSpc>
            </a:pPr>
            <a:endParaRPr lang="en-GB" sz="2000" dirty="0">
              <a:latin typeface="Trebuchet MS" pitchFamily="34" charset="0"/>
            </a:endParaRPr>
          </a:p>
          <a:p>
            <a:pPr>
              <a:lnSpc>
                <a:spcPct val="90000"/>
              </a:lnSpc>
            </a:pPr>
            <a:endParaRPr lang="en-GB" sz="2000" dirty="0">
              <a:latin typeface="Trebuchet MS" pitchFamily="34" charset="0"/>
            </a:endParaRPr>
          </a:p>
          <a:p>
            <a:pPr marL="0" indent="0">
              <a:lnSpc>
                <a:spcPct val="90000"/>
              </a:lnSpc>
              <a:buNone/>
            </a:pPr>
            <a:endParaRPr lang="en-GB" sz="2000" dirty="0">
              <a:latin typeface="Trebuchet MS" pitchFamily="34" charset="0"/>
            </a:endParaRPr>
          </a:p>
          <a:p>
            <a:pPr marL="0" indent="0">
              <a:lnSpc>
                <a:spcPct val="90000"/>
              </a:lnSpc>
              <a:buNone/>
            </a:pPr>
            <a:r>
              <a:rPr lang="en-GB" sz="2000" dirty="0">
                <a:latin typeface="Trebuchet MS" pitchFamily="34" charset="0"/>
              </a:rPr>
              <a:t> </a:t>
            </a:r>
          </a:p>
          <a:p>
            <a:pPr>
              <a:lnSpc>
                <a:spcPct val="90000"/>
              </a:lnSpc>
            </a:pPr>
            <a:endParaRPr lang="en-GB" sz="2000" b="1" dirty="0">
              <a:latin typeface="Trebuchet MS" pitchFamily="34" charset="0"/>
            </a:endParaRPr>
          </a:p>
          <a:p>
            <a:pPr>
              <a:lnSpc>
                <a:spcPct val="90000"/>
              </a:lnSpc>
            </a:pPr>
            <a:endParaRPr lang="en-GB" sz="2000" b="1" dirty="0">
              <a:latin typeface="Trebuchet MS" pitchFamily="34" charset="0"/>
            </a:endParaRPr>
          </a:p>
          <a:p>
            <a:pPr>
              <a:lnSpc>
                <a:spcPct val="90000"/>
              </a:lnSpc>
            </a:pPr>
            <a:endParaRPr lang="en-GB" sz="2000" b="1" dirty="0">
              <a:latin typeface="Trebuchet MS" pitchFamily="34" charset="0"/>
            </a:endParaRPr>
          </a:p>
          <a:p>
            <a:pPr>
              <a:lnSpc>
                <a:spcPct val="90000"/>
              </a:lnSpc>
            </a:pPr>
            <a:endParaRPr lang="en-GB" sz="2000" b="1" dirty="0">
              <a:latin typeface="Trebuchet MS" pitchFamily="34" charset="0"/>
            </a:endParaRPr>
          </a:p>
        </p:txBody>
      </p:sp>
      <p:pic>
        <p:nvPicPr>
          <p:cNvPr id="717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75856" y="2501037"/>
            <a:ext cx="2808312" cy="5338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3"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35896" y="4797152"/>
            <a:ext cx="2204072" cy="5760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4"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87888" y="6021288"/>
            <a:ext cx="2424272" cy="5760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394532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3074"/>
          <p:cNvSpPr>
            <a:spLocks noGrp="1" noChangeArrowheads="1"/>
          </p:cNvSpPr>
          <p:nvPr>
            <p:ph type="title"/>
          </p:nvPr>
        </p:nvSpPr>
        <p:spPr>
          <a:xfrm>
            <a:off x="457200" y="188640"/>
            <a:ext cx="8229600" cy="926976"/>
          </a:xfrm>
        </p:spPr>
        <p:txBody>
          <a:bodyPr>
            <a:normAutofit/>
          </a:bodyPr>
          <a:lstStyle/>
          <a:p>
            <a:pPr algn="ctr"/>
            <a:r>
              <a:rPr lang="en-US" sz="3600" dirty="0">
                <a:solidFill>
                  <a:srgbClr val="C00000"/>
                </a:solidFill>
                <a:latin typeface="Trebuchet MS" pitchFamily="34" charset="0"/>
              </a:rPr>
              <a:t>Even and Odd Signal Decomposition </a:t>
            </a:r>
            <a:endParaRPr lang="en-GB" sz="3600" dirty="0">
              <a:solidFill>
                <a:srgbClr val="C00000"/>
              </a:solidFill>
              <a:latin typeface="Trebuchet MS" pitchFamily="34" charset="0"/>
            </a:endParaRPr>
          </a:p>
        </p:txBody>
      </p:sp>
      <p:sp>
        <p:nvSpPr>
          <p:cNvPr id="4" name="Rectangle 3075"/>
          <p:cNvSpPr txBox="1">
            <a:spLocks noChangeArrowheads="1"/>
          </p:cNvSpPr>
          <p:nvPr/>
        </p:nvSpPr>
        <p:spPr>
          <a:xfrm>
            <a:off x="144016" y="1115144"/>
            <a:ext cx="8892480" cy="574285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90000"/>
              </a:lnSpc>
              <a:buFont typeface="Wingdings" panose="05000000000000000000" pitchFamily="2" charset="2"/>
              <a:buChar char="Ø"/>
            </a:pPr>
            <a:r>
              <a:rPr lang="en-GB" sz="2200" dirty="0">
                <a:latin typeface="Trebuchet MS" pitchFamily="34" charset="0"/>
              </a:rPr>
              <a:t>Replacing </a:t>
            </a:r>
            <a:r>
              <a:rPr lang="en-GB" sz="2200" i="1" dirty="0">
                <a:latin typeface="Trebuchet MS" pitchFamily="34" charset="0"/>
              </a:rPr>
              <a:t>t</a:t>
            </a:r>
            <a:r>
              <a:rPr lang="en-GB" sz="2200" dirty="0">
                <a:latin typeface="Trebuchet MS" pitchFamily="34" charset="0"/>
              </a:rPr>
              <a:t> by </a:t>
            </a:r>
            <a:r>
              <a:rPr lang="en-GB" sz="2200" i="1" dirty="0">
                <a:latin typeface="Trebuchet MS" pitchFamily="34" charset="0"/>
              </a:rPr>
              <a:t>–t</a:t>
            </a:r>
            <a:r>
              <a:rPr lang="en-GB" sz="2200" dirty="0">
                <a:latin typeface="Trebuchet MS" pitchFamily="34" charset="0"/>
              </a:rPr>
              <a:t> in the expression of </a:t>
            </a:r>
            <a:r>
              <a:rPr lang="en-GB" sz="2200" i="1" dirty="0">
                <a:latin typeface="Trebuchet MS" pitchFamily="34" charset="0"/>
              </a:rPr>
              <a:t>f</a:t>
            </a:r>
            <a:r>
              <a:rPr lang="en-GB" sz="2200" dirty="0">
                <a:latin typeface="Trebuchet MS" pitchFamily="34" charset="0"/>
              </a:rPr>
              <a:t>(</a:t>
            </a:r>
            <a:r>
              <a:rPr lang="en-GB" sz="2200" i="1" dirty="0">
                <a:latin typeface="Trebuchet MS" pitchFamily="34" charset="0"/>
              </a:rPr>
              <a:t>t</a:t>
            </a:r>
            <a:r>
              <a:rPr lang="en-GB" sz="2200" dirty="0">
                <a:latin typeface="Trebuchet MS" pitchFamily="34" charset="0"/>
              </a:rPr>
              <a:t>), we get:</a:t>
            </a:r>
          </a:p>
          <a:p>
            <a:pPr>
              <a:lnSpc>
                <a:spcPct val="90000"/>
              </a:lnSpc>
              <a:buFont typeface="Wingdings" panose="05000000000000000000" pitchFamily="2" charset="2"/>
              <a:buChar char="Ø"/>
            </a:pPr>
            <a:endParaRPr lang="en-GB" sz="2200" dirty="0">
              <a:latin typeface="Trebuchet MS" pitchFamily="34" charset="0"/>
            </a:endParaRPr>
          </a:p>
          <a:p>
            <a:pPr>
              <a:lnSpc>
                <a:spcPct val="90000"/>
              </a:lnSpc>
              <a:buFont typeface="Wingdings" panose="05000000000000000000" pitchFamily="2" charset="2"/>
              <a:buChar char="Ø"/>
            </a:pPr>
            <a:endParaRPr lang="en-GB" sz="2200" dirty="0">
              <a:latin typeface="Trebuchet MS" pitchFamily="34" charset="0"/>
            </a:endParaRPr>
          </a:p>
          <a:p>
            <a:pPr>
              <a:lnSpc>
                <a:spcPct val="90000"/>
              </a:lnSpc>
              <a:buFont typeface="Wingdings" panose="05000000000000000000" pitchFamily="2" charset="2"/>
              <a:buChar char="Ø"/>
            </a:pPr>
            <a:endParaRPr lang="en-GB" sz="2200" dirty="0">
              <a:latin typeface="Trebuchet MS" pitchFamily="34" charset="0"/>
            </a:endParaRPr>
          </a:p>
          <a:p>
            <a:pPr>
              <a:lnSpc>
                <a:spcPct val="90000"/>
              </a:lnSpc>
              <a:buFont typeface="Wingdings" panose="05000000000000000000" pitchFamily="2" charset="2"/>
              <a:buChar char="Ø"/>
            </a:pPr>
            <a:endParaRPr lang="en-GB" sz="2200" dirty="0">
              <a:latin typeface="Trebuchet MS" pitchFamily="34" charset="0"/>
            </a:endParaRPr>
          </a:p>
          <a:p>
            <a:pPr>
              <a:lnSpc>
                <a:spcPct val="90000"/>
              </a:lnSpc>
              <a:buFont typeface="Wingdings" panose="05000000000000000000" pitchFamily="2" charset="2"/>
              <a:buChar char="Ø"/>
            </a:pPr>
            <a:r>
              <a:rPr lang="en-GB" sz="2200" dirty="0">
                <a:latin typeface="Trebuchet MS" pitchFamily="34" charset="0"/>
              </a:rPr>
              <a:t>Solving from the expression of f(t) and f(–t), we get:</a:t>
            </a:r>
          </a:p>
          <a:p>
            <a:pPr marL="0" indent="0">
              <a:lnSpc>
                <a:spcPct val="90000"/>
              </a:lnSpc>
              <a:buNone/>
            </a:pPr>
            <a:endParaRPr lang="en-GB" sz="2200" dirty="0">
              <a:latin typeface="Trebuchet MS" pitchFamily="34" charset="0"/>
            </a:endParaRPr>
          </a:p>
          <a:p>
            <a:pPr marL="0" indent="0">
              <a:lnSpc>
                <a:spcPct val="90000"/>
              </a:lnSpc>
              <a:buNone/>
            </a:pPr>
            <a:endParaRPr lang="en-GB" sz="2200" dirty="0">
              <a:latin typeface="Trebuchet MS" pitchFamily="34" charset="0"/>
            </a:endParaRPr>
          </a:p>
          <a:p>
            <a:pPr marL="0" indent="0">
              <a:lnSpc>
                <a:spcPct val="90000"/>
              </a:lnSpc>
              <a:buNone/>
            </a:pPr>
            <a:r>
              <a:rPr lang="en-GB" sz="2200" dirty="0">
                <a:latin typeface="Trebuchet MS" pitchFamily="34" charset="0"/>
              </a:rPr>
              <a:t>                                                 </a:t>
            </a:r>
          </a:p>
          <a:p>
            <a:pPr marL="0" indent="0" algn="ctr">
              <a:lnSpc>
                <a:spcPct val="90000"/>
              </a:lnSpc>
              <a:buNone/>
            </a:pPr>
            <a:endParaRPr lang="en-GB" sz="2200" dirty="0">
              <a:latin typeface="Trebuchet MS" pitchFamily="34" charset="0"/>
            </a:endParaRPr>
          </a:p>
          <a:p>
            <a:pPr marL="0" indent="0" algn="ctr">
              <a:lnSpc>
                <a:spcPct val="90000"/>
              </a:lnSpc>
              <a:buNone/>
            </a:pPr>
            <a:r>
              <a:rPr lang="en-GB" sz="2200" dirty="0">
                <a:latin typeface="Trebuchet MS" pitchFamily="34" charset="0"/>
              </a:rPr>
              <a:t>AND                                                    </a:t>
            </a:r>
          </a:p>
          <a:p>
            <a:pPr>
              <a:lnSpc>
                <a:spcPct val="90000"/>
              </a:lnSpc>
              <a:buFont typeface="Wingdings" panose="05000000000000000000" pitchFamily="2" charset="2"/>
              <a:buChar char="Ø"/>
            </a:pPr>
            <a:endParaRPr lang="en-GB" sz="2200" dirty="0">
              <a:latin typeface="Trebuchet MS" pitchFamily="34" charset="0"/>
            </a:endParaRPr>
          </a:p>
          <a:p>
            <a:pPr>
              <a:lnSpc>
                <a:spcPct val="90000"/>
              </a:lnSpc>
            </a:pPr>
            <a:endParaRPr lang="en-GB" sz="2000" dirty="0">
              <a:latin typeface="Trebuchet MS" pitchFamily="34" charset="0"/>
            </a:endParaRPr>
          </a:p>
          <a:p>
            <a:pPr>
              <a:lnSpc>
                <a:spcPct val="90000"/>
              </a:lnSpc>
            </a:pPr>
            <a:endParaRPr lang="en-GB" sz="2000" dirty="0">
              <a:latin typeface="Trebuchet MS" pitchFamily="34" charset="0"/>
            </a:endParaRPr>
          </a:p>
          <a:p>
            <a:pPr marL="0" indent="0">
              <a:lnSpc>
                <a:spcPct val="90000"/>
              </a:lnSpc>
              <a:buNone/>
            </a:pPr>
            <a:endParaRPr lang="en-GB" sz="2000" dirty="0">
              <a:latin typeface="Trebuchet MS" pitchFamily="34" charset="0"/>
            </a:endParaRPr>
          </a:p>
          <a:p>
            <a:pPr marL="0" indent="0">
              <a:lnSpc>
                <a:spcPct val="90000"/>
              </a:lnSpc>
              <a:buNone/>
            </a:pPr>
            <a:r>
              <a:rPr lang="en-GB" sz="2000" dirty="0">
                <a:latin typeface="Trebuchet MS" pitchFamily="34" charset="0"/>
              </a:rPr>
              <a:t> </a:t>
            </a:r>
          </a:p>
          <a:p>
            <a:pPr>
              <a:lnSpc>
                <a:spcPct val="90000"/>
              </a:lnSpc>
            </a:pPr>
            <a:endParaRPr lang="en-GB" sz="2000" b="1" dirty="0">
              <a:latin typeface="Trebuchet MS" pitchFamily="34" charset="0"/>
            </a:endParaRPr>
          </a:p>
          <a:p>
            <a:pPr>
              <a:lnSpc>
                <a:spcPct val="90000"/>
              </a:lnSpc>
            </a:pPr>
            <a:endParaRPr lang="en-GB" sz="2000" b="1" dirty="0">
              <a:latin typeface="Trebuchet MS" pitchFamily="34" charset="0"/>
            </a:endParaRPr>
          </a:p>
          <a:p>
            <a:pPr>
              <a:lnSpc>
                <a:spcPct val="90000"/>
              </a:lnSpc>
            </a:pPr>
            <a:endParaRPr lang="en-GB" sz="2000" b="1" dirty="0">
              <a:latin typeface="Trebuchet MS" pitchFamily="34" charset="0"/>
            </a:endParaRPr>
          </a:p>
          <a:p>
            <a:pPr>
              <a:lnSpc>
                <a:spcPct val="90000"/>
              </a:lnSpc>
            </a:pPr>
            <a:endParaRPr lang="en-GB" sz="2000" b="1" dirty="0">
              <a:latin typeface="Trebuchet MS" pitchFamily="34" charset="0"/>
            </a:endParaRP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10995" y="3573016"/>
            <a:ext cx="3189197" cy="792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19082" y="5805264"/>
            <a:ext cx="3037094" cy="7641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5"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51720" y="1959790"/>
            <a:ext cx="5400600" cy="5331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230554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3074"/>
          <p:cNvSpPr>
            <a:spLocks noGrp="1" noChangeArrowheads="1"/>
          </p:cNvSpPr>
          <p:nvPr>
            <p:ph type="title"/>
          </p:nvPr>
        </p:nvSpPr>
        <p:spPr>
          <a:xfrm>
            <a:off x="457200" y="260648"/>
            <a:ext cx="8229600" cy="854968"/>
          </a:xfrm>
        </p:spPr>
        <p:txBody>
          <a:bodyPr>
            <a:normAutofit/>
          </a:bodyPr>
          <a:lstStyle/>
          <a:p>
            <a:pPr algn="ctr"/>
            <a:r>
              <a:rPr lang="en-US" sz="3600" dirty="0">
                <a:solidFill>
                  <a:srgbClr val="C00000"/>
                </a:solidFill>
                <a:latin typeface="Trebuchet MS" pitchFamily="34" charset="0"/>
              </a:rPr>
              <a:t>DT Even and Odd Signal Decomposition </a:t>
            </a:r>
            <a:endParaRPr lang="en-GB" sz="3600" dirty="0">
              <a:solidFill>
                <a:srgbClr val="C00000"/>
              </a:solidFill>
              <a:latin typeface="Trebuchet MS" pitchFamily="34" charset="0"/>
            </a:endParaRPr>
          </a:p>
        </p:txBody>
      </p:sp>
      <p:sp>
        <p:nvSpPr>
          <p:cNvPr id="4" name="Rectangle 3075"/>
          <p:cNvSpPr txBox="1">
            <a:spLocks noChangeArrowheads="1"/>
          </p:cNvSpPr>
          <p:nvPr/>
        </p:nvSpPr>
        <p:spPr>
          <a:xfrm>
            <a:off x="179512" y="1115144"/>
            <a:ext cx="8712968" cy="555421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90000"/>
              </a:lnSpc>
              <a:buFont typeface="Wingdings" panose="05000000000000000000" pitchFamily="2" charset="2"/>
              <a:buChar char="Ø"/>
            </a:pPr>
            <a:r>
              <a:rPr lang="en-GB" sz="2200" dirty="0">
                <a:latin typeface="Trebuchet MS" pitchFamily="34" charset="0"/>
              </a:rPr>
              <a:t>Similarly, for DT signal </a:t>
            </a:r>
            <a:r>
              <a:rPr lang="en-GB" sz="2200" i="1" dirty="0">
                <a:latin typeface="Trebuchet MS" pitchFamily="34" charset="0"/>
              </a:rPr>
              <a:t>f</a:t>
            </a:r>
            <a:r>
              <a:rPr lang="en-GB" sz="2200" dirty="0">
                <a:latin typeface="Trebuchet MS" pitchFamily="34" charset="0"/>
              </a:rPr>
              <a:t>[</a:t>
            </a:r>
            <a:r>
              <a:rPr lang="en-GB" sz="2200" i="1" dirty="0">
                <a:latin typeface="Trebuchet MS" pitchFamily="34" charset="0"/>
              </a:rPr>
              <a:t>n</a:t>
            </a:r>
            <a:r>
              <a:rPr lang="en-GB" sz="2200" dirty="0">
                <a:latin typeface="Trebuchet MS" pitchFamily="34" charset="0"/>
              </a:rPr>
              <a:t>], we have:</a:t>
            </a:r>
          </a:p>
          <a:p>
            <a:pPr>
              <a:lnSpc>
                <a:spcPct val="90000"/>
              </a:lnSpc>
              <a:buFont typeface="Wingdings" panose="05000000000000000000" pitchFamily="2" charset="2"/>
              <a:buChar char="Ø"/>
            </a:pPr>
            <a:endParaRPr lang="en-GB" sz="2200" dirty="0">
              <a:latin typeface="Trebuchet MS" pitchFamily="34" charset="0"/>
            </a:endParaRPr>
          </a:p>
          <a:p>
            <a:pPr>
              <a:lnSpc>
                <a:spcPct val="90000"/>
              </a:lnSpc>
              <a:buFont typeface="Wingdings" panose="05000000000000000000" pitchFamily="2" charset="2"/>
              <a:buChar char="Ø"/>
            </a:pPr>
            <a:endParaRPr lang="en-GB" sz="2200" dirty="0">
              <a:latin typeface="Trebuchet MS" pitchFamily="34" charset="0"/>
            </a:endParaRPr>
          </a:p>
          <a:p>
            <a:pPr>
              <a:lnSpc>
                <a:spcPct val="90000"/>
              </a:lnSpc>
              <a:buFont typeface="Wingdings" panose="05000000000000000000" pitchFamily="2" charset="2"/>
              <a:buChar char="Ø"/>
            </a:pPr>
            <a:endParaRPr lang="en-GB" sz="2200" dirty="0">
              <a:latin typeface="Trebuchet MS" pitchFamily="34" charset="0"/>
            </a:endParaRPr>
          </a:p>
          <a:p>
            <a:pPr>
              <a:lnSpc>
                <a:spcPct val="90000"/>
              </a:lnSpc>
              <a:buFont typeface="Wingdings" panose="05000000000000000000" pitchFamily="2" charset="2"/>
              <a:buChar char="Ø"/>
            </a:pPr>
            <a:endParaRPr lang="en-GB" sz="2200" dirty="0">
              <a:latin typeface="Trebuchet MS" pitchFamily="34" charset="0"/>
            </a:endParaRPr>
          </a:p>
          <a:p>
            <a:pPr>
              <a:lnSpc>
                <a:spcPct val="90000"/>
              </a:lnSpc>
              <a:buFont typeface="Wingdings" panose="05000000000000000000" pitchFamily="2" charset="2"/>
              <a:buChar char="Ø"/>
            </a:pPr>
            <a:endParaRPr lang="en-GB" sz="2200" dirty="0">
              <a:latin typeface="Trebuchet MS" pitchFamily="34" charset="0"/>
            </a:endParaRPr>
          </a:p>
          <a:p>
            <a:pPr marL="0" indent="0" algn="ctr">
              <a:lnSpc>
                <a:spcPct val="90000"/>
              </a:lnSpc>
              <a:buNone/>
            </a:pPr>
            <a:r>
              <a:rPr lang="en-GB" sz="2200" dirty="0">
                <a:latin typeface="Trebuchet MS" pitchFamily="34" charset="0"/>
              </a:rPr>
              <a:t>AND</a:t>
            </a:r>
          </a:p>
          <a:p>
            <a:pPr>
              <a:lnSpc>
                <a:spcPct val="90000"/>
              </a:lnSpc>
              <a:buFont typeface="Wingdings" panose="05000000000000000000" pitchFamily="2" charset="2"/>
              <a:buChar char="Ø"/>
            </a:pPr>
            <a:endParaRPr lang="en-GB" sz="2200" dirty="0">
              <a:latin typeface="Trebuchet MS" pitchFamily="34" charset="0"/>
            </a:endParaRPr>
          </a:p>
          <a:p>
            <a:pPr marL="0" indent="0">
              <a:lnSpc>
                <a:spcPct val="90000"/>
              </a:lnSpc>
              <a:buNone/>
            </a:pPr>
            <a:endParaRPr lang="en-GB" sz="2000" dirty="0">
              <a:latin typeface="Trebuchet MS" pitchFamily="34" charset="0"/>
            </a:endParaRPr>
          </a:p>
          <a:p>
            <a:pPr marL="0" indent="0">
              <a:lnSpc>
                <a:spcPct val="90000"/>
              </a:lnSpc>
              <a:buNone/>
            </a:pPr>
            <a:r>
              <a:rPr lang="en-GB" sz="2000" dirty="0">
                <a:latin typeface="Trebuchet MS" pitchFamily="34" charset="0"/>
              </a:rPr>
              <a:t> </a:t>
            </a:r>
          </a:p>
          <a:p>
            <a:pPr>
              <a:lnSpc>
                <a:spcPct val="90000"/>
              </a:lnSpc>
            </a:pPr>
            <a:endParaRPr lang="en-GB" sz="2000" b="1" dirty="0">
              <a:latin typeface="Trebuchet MS" pitchFamily="34" charset="0"/>
            </a:endParaRPr>
          </a:p>
          <a:p>
            <a:pPr>
              <a:lnSpc>
                <a:spcPct val="90000"/>
              </a:lnSpc>
            </a:pPr>
            <a:endParaRPr lang="en-GB" sz="2000" b="1" dirty="0">
              <a:latin typeface="Trebuchet MS" pitchFamily="34" charset="0"/>
            </a:endParaRPr>
          </a:p>
          <a:p>
            <a:pPr>
              <a:lnSpc>
                <a:spcPct val="90000"/>
              </a:lnSpc>
            </a:pPr>
            <a:endParaRPr lang="en-GB" sz="2000" b="1" dirty="0">
              <a:latin typeface="Trebuchet MS" pitchFamily="34" charset="0"/>
            </a:endParaRPr>
          </a:p>
          <a:p>
            <a:pPr>
              <a:lnSpc>
                <a:spcPct val="90000"/>
              </a:lnSpc>
            </a:pPr>
            <a:endParaRPr lang="en-GB" sz="2000" b="1" dirty="0">
              <a:latin typeface="Trebuchet MS" pitchFamily="34" charset="0"/>
            </a:endParaRPr>
          </a:p>
        </p:txBody>
      </p:sp>
      <p:pic>
        <p:nvPicPr>
          <p:cNvPr id="8198"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27784" y="2069976"/>
            <a:ext cx="4072348" cy="8549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9"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77667" y="4662264"/>
            <a:ext cx="4298589" cy="8549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23597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3074"/>
          <p:cNvSpPr>
            <a:spLocks noGrp="1" noChangeArrowheads="1"/>
          </p:cNvSpPr>
          <p:nvPr>
            <p:ph type="title"/>
          </p:nvPr>
        </p:nvSpPr>
        <p:spPr>
          <a:xfrm>
            <a:off x="457200" y="260648"/>
            <a:ext cx="8229600" cy="854968"/>
          </a:xfrm>
        </p:spPr>
        <p:txBody>
          <a:bodyPr>
            <a:normAutofit/>
          </a:bodyPr>
          <a:lstStyle/>
          <a:p>
            <a:pPr algn="ctr"/>
            <a:r>
              <a:rPr lang="en-US" sz="3600" dirty="0" smtClean="0">
                <a:solidFill>
                  <a:srgbClr val="C00000"/>
                </a:solidFill>
                <a:latin typeface="Trebuchet MS" pitchFamily="34" charset="0"/>
              </a:rPr>
              <a:t>Problem-2 </a:t>
            </a:r>
            <a:r>
              <a:rPr lang="en-US" sz="3600" dirty="0">
                <a:solidFill>
                  <a:srgbClr val="C00000"/>
                </a:solidFill>
                <a:latin typeface="Trebuchet MS" pitchFamily="34" charset="0"/>
              </a:rPr>
              <a:t>/ Signal Decomposition </a:t>
            </a:r>
            <a:endParaRPr lang="en-GB" sz="3600" dirty="0">
              <a:solidFill>
                <a:srgbClr val="C00000"/>
              </a:solidFill>
              <a:latin typeface="Trebuchet MS" pitchFamily="34" charset="0"/>
            </a:endParaRPr>
          </a:p>
        </p:txBody>
      </p:sp>
      <p:sp>
        <p:nvSpPr>
          <p:cNvPr id="4" name="Rectangle 3075"/>
          <p:cNvSpPr txBox="1">
            <a:spLocks noChangeArrowheads="1"/>
          </p:cNvSpPr>
          <p:nvPr/>
        </p:nvSpPr>
        <p:spPr>
          <a:xfrm>
            <a:off x="179512" y="1115144"/>
            <a:ext cx="8712968" cy="555421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90000"/>
              </a:lnSpc>
              <a:buFont typeface="Wingdings" panose="05000000000000000000" pitchFamily="2" charset="2"/>
              <a:buChar char="Ø"/>
            </a:pPr>
            <a:r>
              <a:rPr lang="en-GB" sz="2200" dirty="0">
                <a:latin typeface="Trebuchet MS" pitchFamily="34" charset="0"/>
              </a:rPr>
              <a:t>Find the Even and Odd signal components of the signal below: </a:t>
            </a:r>
          </a:p>
          <a:p>
            <a:pPr>
              <a:lnSpc>
                <a:spcPct val="90000"/>
              </a:lnSpc>
            </a:pPr>
            <a:endParaRPr lang="en-GB" sz="2000" dirty="0">
              <a:latin typeface="Trebuchet MS" pitchFamily="34" charset="0"/>
            </a:endParaRPr>
          </a:p>
          <a:p>
            <a:pPr>
              <a:lnSpc>
                <a:spcPct val="90000"/>
              </a:lnSpc>
            </a:pPr>
            <a:endParaRPr lang="en-GB" sz="2000" dirty="0">
              <a:latin typeface="Trebuchet MS" pitchFamily="34" charset="0"/>
            </a:endParaRPr>
          </a:p>
          <a:p>
            <a:pPr marL="0" indent="0">
              <a:lnSpc>
                <a:spcPct val="90000"/>
              </a:lnSpc>
              <a:buNone/>
            </a:pPr>
            <a:endParaRPr lang="en-GB" sz="2000" dirty="0">
              <a:latin typeface="Trebuchet MS" pitchFamily="34" charset="0"/>
            </a:endParaRPr>
          </a:p>
          <a:p>
            <a:pPr marL="0" indent="0">
              <a:lnSpc>
                <a:spcPct val="90000"/>
              </a:lnSpc>
              <a:buNone/>
            </a:pPr>
            <a:r>
              <a:rPr lang="en-GB" sz="2000" dirty="0">
                <a:latin typeface="Trebuchet MS" pitchFamily="34" charset="0"/>
              </a:rPr>
              <a:t> </a:t>
            </a:r>
          </a:p>
          <a:p>
            <a:pPr>
              <a:lnSpc>
                <a:spcPct val="90000"/>
              </a:lnSpc>
            </a:pPr>
            <a:endParaRPr lang="en-GB" sz="2000" b="1" dirty="0">
              <a:latin typeface="Trebuchet MS" pitchFamily="34" charset="0"/>
            </a:endParaRPr>
          </a:p>
          <a:p>
            <a:pPr>
              <a:lnSpc>
                <a:spcPct val="90000"/>
              </a:lnSpc>
            </a:pPr>
            <a:endParaRPr lang="en-GB" sz="2000" b="1" dirty="0">
              <a:latin typeface="Trebuchet MS" pitchFamily="34" charset="0"/>
            </a:endParaRPr>
          </a:p>
          <a:p>
            <a:pPr>
              <a:lnSpc>
                <a:spcPct val="90000"/>
              </a:lnSpc>
            </a:pPr>
            <a:endParaRPr lang="en-GB" sz="2000" b="1" dirty="0">
              <a:latin typeface="Trebuchet MS" pitchFamily="34" charset="0"/>
            </a:endParaRPr>
          </a:p>
          <a:p>
            <a:pPr>
              <a:lnSpc>
                <a:spcPct val="90000"/>
              </a:lnSpc>
            </a:pPr>
            <a:endParaRPr lang="en-GB" sz="2000" b="1" dirty="0">
              <a:latin typeface="Trebuchet MS" pitchFamily="34" charset="0"/>
            </a:endParaRPr>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995" y="2348880"/>
            <a:ext cx="6520357" cy="2520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315729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3074"/>
          <p:cNvSpPr>
            <a:spLocks noGrp="1" noChangeArrowheads="1"/>
          </p:cNvSpPr>
          <p:nvPr>
            <p:ph type="title"/>
          </p:nvPr>
        </p:nvSpPr>
        <p:spPr>
          <a:xfrm>
            <a:off x="457200" y="2213992"/>
            <a:ext cx="8229600" cy="854968"/>
          </a:xfrm>
        </p:spPr>
        <p:txBody>
          <a:bodyPr>
            <a:normAutofit/>
          </a:bodyPr>
          <a:lstStyle/>
          <a:p>
            <a:pPr algn="ctr"/>
            <a:r>
              <a:rPr lang="en-GB" sz="3600" dirty="0">
                <a:solidFill>
                  <a:srgbClr val="C00000"/>
                </a:solidFill>
                <a:latin typeface="Trebuchet MS" pitchFamily="34" charset="0"/>
              </a:rPr>
              <a:t>END</a:t>
            </a:r>
          </a:p>
        </p:txBody>
      </p:sp>
    </p:spTree>
    <p:extLst>
      <p:ext uri="{BB962C8B-B14F-4D97-AF65-F5344CB8AC3E}">
        <p14:creationId xmlns:p14="http://schemas.microsoft.com/office/powerpoint/2010/main" val="277575031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Clarity">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Clarity</Template>
  <TotalTime>2643</TotalTime>
  <Words>2424</Words>
  <Application>Microsoft Office PowerPoint</Application>
  <PresentationFormat>On-screen Show (4:3)</PresentationFormat>
  <Paragraphs>331</Paragraphs>
  <Slides>23</Slides>
  <Notes>7</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23</vt:i4>
      </vt:variant>
    </vt:vector>
  </HeadingPairs>
  <TitlesOfParts>
    <vt:vector size="32" baseType="lpstr">
      <vt:lpstr>Arial</vt:lpstr>
      <vt:lpstr>Calibri</vt:lpstr>
      <vt:lpstr>Cambria Math</vt:lpstr>
      <vt:lpstr>Söhne</vt:lpstr>
      <vt:lpstr>Times New Roman</vt:lpstr>
      <vt:lpstr>Trebuchet MS</vt:lpstr>
      <vt:lpstr>Verdana</vt:lpstr>
      <vt:lpstr>Wingdings</vt:lpstr>
      <vt:lpstr>Clarity</vt:lpstr>
      <vt:lpstr>Properties of Signals</vt:lpstr>
      <vt:lpstr>Periodic Signals </vt:lpstr>
      <vt:lpstr>Periodic Signals </vt:lpstr>
      <vt:lpstr>Periodic Signals – Sine Wave </vt:lpstr>
      <vt:lpstr>Periodic Signals – Sine Wave </vt:lpstr>
      <vt:lpstr>Energy of a Signal</vt:lpstr>
      <vt:lpstr>Energy of a Signal</vt:lpstr>
      <vt:lpstr>Power of a Signal</vt:lpstr>
      <vt:lpstr>Energy &amp; Power of a DT Signal</vt:lpstr>
      <vt:lpstr>Classification of Signals based upon Energy and Power</vt:lpstr>
      <vt:lpstr>Classification of Signals based upon Energy and Power</vt:lpstr>
      <vt:lpstr>Classification of Signals based upon Energy and Power</vt:lpstr>
      <vt:lpstr>Classification of Signals based upon Energy and Power</vt:lpstr>
      <vt:lpstr>Classification of Signals based upon Energy and Power</vt:lpstr>
      <vt:lpstr>Classification of Signals based upon Energy and Power</vt:lpstr>
      <vt:lpstr>Problem-1</vt:lpstr>
      <vt:lpstr>Even Signals </vt:lpstr>
      <vt:lpstr>Odd Signals </vt:lpstr>
      <vt:lpstr>Even and Odd Signal Decomposition </vt:lpstr>
      <vt:lpstr>Even and Odd Signal Decomposition </vt:lpstr>
      <vt:lpstr>DT Even and Odd Signal Decomposition </vt:lpstr>
      <vt:lpstr>Problem-2 / Signal Decomposition </vt:lpstr>
      <vt:lpstr>END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Signal Properties</dc:title>
  <dc:creator>Salman</dc:creator>
  <cp:lastModifiedBy>dr sulman</cp:lastModifiedBy>
  <cp:revision>253</cp:revision>
  <dcterms:created xsi:type="dcterms:W3CDTF">2013-01-30T11:22:36Z</dcterms:created>
  <dcterms:modified xsi:type="dcterms:W3CDTF">2025-09-11T12:37:35Z</dcterms:modified>
</cp:coreProperties>
</file>