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60" r:id="rId3"/>
    <p:sldId id="269" r:id="rId4"/>
    <p:sldId id="277" r:id="rId5"/>
    <p:sldId id="261" r:id="rId6"/>
    <p:sldId id="262" r:id="rId7"/>
    <p:sldId id="263" r:id="rId8"/>
    <p:sldId id="270" r:id="rId9"/>
    <p:sldId id="271" r:id="rId10"/>
    <p:sldId id="272" r:id="rId11"/>
    <p:sldId id="266" r:id="rId12"/>
    <p:sldId id="267" r:id="rId13"/>
    <p:sldId id="274" r:id="rId14"/>
    <p:sldId id="275" r:id="rId15"/>
    <p:sldId id="276" r:id="rId16"/>
    <p:sldId id="268" r:id="rId17"/>
    <p:sldId id="273" r:id="rId18"/>
  </p:sldIdLst>
  <p:sldSz cx="9144000" cy="6858000" type="screen4x3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253" autoAdjust="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C28D-8904-4630-9905-50BF8A79D3FC}" type="datetimeFigureOut">
              <a:rPr lang="en-US" smtClean="0"/>
              <a:t>11-Sep-25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2FA7D-51B0-490C-9B68-18771FF5E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120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BCE28-90B1-4E35-8119-7AB2346C044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/>
              <a:t>The time-scaling in discrete-time signals is referred to as </a:t>
            </a:r>
            <a:r>
              <a:rPr lang="en-US" baseline="0" dirty="0" err="1"/>
              <a:t>downsampling</a:t>
            </a:r>
            <a:r>
              <a:rPr lang="en-US" baseline="0" dirty="0"/>
              <a:t> if we multiply the independent variable n in x[n] by 2 to produce x[2n]. This also means that every second sample is being thrown away.</a:t>
            </a:r>
          </a:p>
          <a:p>
            <a:pPr defTabSz="990661">
              <a:defRPr/>
            </a:pPr>
            <a:r>
              <a:rPr lang="en-US" baseline="0" dirty="0"/>
              <a:t>On the other hand, time-scaling in discrete-time signals is referred to as </a:t>
            </a:r>
            <a:r>
              <a:rPr lang="en-US" baseline="0" dirty="0" err="1"/>
              <a:t>upsampling</a:t>
            </a:r>
            <a:r>
              <a:rPr lang="en-US" baseline="0" dirty="0"/>
              <a:t> if we divide the independent variable n in x[n] by 2 to produce x[n/2]. This also means that a new sample of value zero (or with a value that is interpolated from the previous and next sample) is inserted between successive samples.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BCE28-90B1-4E35-8119-7AB2346C044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BCE28-90B1-4E35-8119-7AB2346C044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2A76790-EB5D-4C4D-A00D-6250CB7B18F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Signal Transformations </a:t>
            </a:r>
          </a:p>
        </p:txBody>
      </p:sp>
    </p:spTree>
    <p:extLst>
      <p:ext uri="{BB962C8B-B14F-4D97-AF65-F5344CB8AC3E}">
        <p14:creationId xmlns:p14="http://schemas.microsoft.com/office/powerpoint/2010/main" val="163908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Time Shifting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6" name="Rectangle 3075"/>
          <p:cNvSpPr txBox="1">
            <a:spLocks noChangeArrowheads="1"/>
          </p:cNvSpPr>
          <p:nvPr/>
        </p:nvSpPr>
        <p:spPr>
          <a:xfrm>
            <a:off x="107504" y="1115144"/>
            <a:ext cx="8784976" cy="555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Shifting the Independent variable such that x(t-t</a:t>
            </a:r>
            <a:r>
              <a:rPr lang="en-GB" sz="2200" baseline="-25000" dirty="0">
                <a:latin typeface="Trebuchet MS" pitchFamily="34" charset="0"/>
              </a:rPr>
              <a:t>o</a:t>
            </a:r>
            <a:r>
              <a:rPr lang="en-GB" sz="2200" dirty="0">
                <a:latin typeface="Trebuchet MS" pitchFamily="34" charset="0"/>
              </a:rPr>
              <a:t>) 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Right Shift</a:t>
            </a:r>
            <a:r>
              <a:rPr lang="en-GB" sz="2200" dirty="0">
                <a:latin typeface="Trebuchet MS" pitchFamily="34" charset="0"/>
              </a:rPr>
              <a:t> if t</a:t>
            </a:r>
            <a:r>
              <a:rPr lang="en-GB" sz="2200" baseline="-25000" dirty="0">
                <a:latin typeface="Trebuchet MS" pitchFamily="34" charset="0"/>
              </a:rPr>
              <a:t>o</a:t>
            </a:r>
            <a:r>
              <a:rPr lang="en-GB" sz="2200" dirty="0">
                <a:latin typeface="Trebuchet MS" pitchFamily="34" charset="0"/>
              </a:rPr>
              <a:t> &gt; 0, means the signal is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delayed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In other words, if we start moving on the time axis in the direction of increasing time, that is from left to right, x(t) will come first than x(t-t</a:t>
            </a:r>
            <a:r>
              <a:rPr lang="en-GB" sz="2200" baseline="-25000" dirty="0">
                <a:latin typeface="Trebuchet MS" pitchFamily="34" charset="0"/>
              </a:rPr>
              <a:t>o</a:t>
            </a:r>
            <a:r>
              <a:rPr lang="en-GB" sz="2200" dirty="0">
                <a:latin typeface="Trebuchet MS" pitchFamily="34" charset="0"/>
              </a:rPr>
              <a:t>)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Left Shift</a:t>
            </a:r>
            <a:r>
              <a:rPr lang="en-GB" sz="2200" dirty="0">
                <a:latin typeface="Trebuchet MS" pitchFamily="34" charset="0"/>
              </a:rPr>
              <a:t> if t</a:t>
            </a:r>
            <a:r>
              <a:rPr lang="en-GB" sz="2200" baseline="-25000" dirty="0">
                <a:latin typeface="Trebuchet MS" pitchFamily="34" charset="0"/>
              </a:rPr>
              <a:t>o</a:t>
            </a:r>
            <a:r>
              <a:rPr lang="en-GB" sz="2200" dirty="0">
                <a:latin typeface="Trebuchet MS" pitchFamily="34" charset="0"/>
              </a:rPr>
              <a:t> &lt; 0, means the signal is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advanced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In other words, if we start moving on the time axis in the direction of increasing time, that is from left to right, x(t) will come later than x(</a:t>
            </a:r>
            <a:r>
              <a:rPr lang="en-GB" sz="2200" dirty="0" err="1">
                <a:latin typeface="Trebuchet MS" pitchFamily="34" charset="0"/>
              </a:rPr>
              <a:t>t+t</a:t>
            </a:r>
            <a:r>
              <a:rPr lang="en-GB" sz="2200" baseline="-25000" dirty="0" err="1">
                <a:latin typeface="Trebuchet MS" pitchFamily="34" charset="0"/>
              </a:rPr>
              <a:t>o</a:t>
            </a:r>
            <a:r>
              <a:rPr lang="en-GB" sz="2200" dirty="0">
                <a:latin typeface="Trebuchet MS" pitchFamily="34" charset="0"/>
              </a:rPr>
              <a:t>)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774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Time Shifting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44362"/>
            <a:ext cx="6552728" cy="5790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412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Time </a:t>
            </a:r>
            <a:r>
              <a:rPr lang="en-US" sz="3600" dirty="0" smtClean="0">
                <a:solidFill>
                  <a:srgbClr val="C00000"/>
                </a:solidFill>
                <a:latin typeface="Trebuchet MS" pitchFamily="34" charset="0"/>
              </a:rPr>
              <a:t>Shifting – Practical Scenario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pic>
        <p:nvPicPr>
          <p:cNvPr id="1026" name="Picture 2" descr="A wireless channel consisting of paths with various amplitudes and delay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6812374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906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518864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Time Shifting </a:t>
            </a:r>
            <a:endParaRPr lang="en-GB" sz="3600" b="1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6" name="Rectangle 3075"/>
          <p:cNvSpPr txBox="1">
            <a:spLocks noChangeArrowheads="1"/>
          </p:cNvSpPr>
          <p:nvPr/>
        </p:nvSpPr>
        <p:spPr>
          <a:xfrm>
            <a:off x="107504" y="1115144"/>
            <a:ext cx="2520280" cy="541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Discrete Time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rgbClr val="C00000"/>
                </a:solidFill>
                <a:latin typeface="Trebuchet MS" pitchFamily="34" charset="0"/>
              </a:rPr>
              <a:t>x[n-n</a:t>
            </a:r>
            <a:r>
              <a:rPr lang="en-GB" sz="2400" baseline="-25000" dirty="0">
                <a:solidFill>
                  <a:srgbClr val="C00000"/>
                </a:solidFill>
                <a:latin typeface="Trebuchet MS" pitchFamily="34" charset="0"/>
              </a:rPr>
              <a:t>o</a:t>
            </a:r>
            <a:r>
              <a:rPr lang="en-GB" sz="2400" dirty="0">
                <a:solidFill>
                  <a:srgbClr val="C00000"/>
                </a:solidFill>
                <a:latin typeface="Trebuchet MS" pitchFamily="34" charset="0"/>
              </a:rPr>
              <a:t>]</a:t>
            </a:r>
            <a:r>
              <a:rPr lang="en-GB" sz="2400" dirty="0">
                <a:latin typeface="Trebuchet MS" pitchFamily="34" charset="0"/>
              </a:rPr>
              <a:t>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Right Shift if: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400" dirty="0">
                <a:latin typeface="Trebuchet MS" pitchFamily="34" charset="0"/>
              </a:rPr>
              <a:t>n</a:t>
            </a:r>
            <a:r>
              <a:rPr lang="en-GB" sz="2400" baseline="-25000" dirty="0">
                <a:latin typeface="Trebuchet MS" pitchFamily="34" charset="0"/>
              </a:rPr>
              <a:t>o</a:t>
            </a:r>
            <a:r>
              <a:rPr lang="en-GB" sz="2400" dirty="0">
                <a:latin typeface="Trebuchet MS" pitchFamily="34" charset="0"/>
              </a:rPr>
              <a:t> &gt; 0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Left Shift if: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400" dirty="0">
                <a:latin typeface="Trebuchet MS" pitchFamily="34" charset="0"/>
              </a:rPr>
              <a:t>n</a:t>
            </a:r>
            <a:r>
              <a:rPr lang="en-GB" sz="2400" baseline="-25000" dirty="0">
                <a:latin typeface="Trebuchet MS" pitchFamily="34" charset="0"/>
              </a:rPr>
              <a:t>o</a:t>
            </a:r>
            <a:r>
              <a:rPr lang="en-GB" sz="2400" dirty="0">
                <a:latin typeface="Trebuchet MS" pitchFamily="34" charset="0"/>
              </a:rPr>
              <a:t> &lt; 0</a:t>
            </a: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83625"/>
            <a:ext cx="6732240" cy="5257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4633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Time Reversal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6" name="Rectangle 3075"/>
          <p:cNvSpPr txBox="1">
            <a:spLocks noChangeArrowheads="1"/>
          </p:cNvSpPr>
          <p:nvPr/>
        </p:nvSpPr>
        <p:spPr>
          <a:xfrm>
            <a:off x="107504" y="1115144"/>
            <a:ext cx="3312368" cy="541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Reversing the Independent variable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Always rotate the signal by 180</a:t>
            </a:r>
            <a:r>
              <a:rPr lang="en-GB" sz="2200" baseline="30000" dirty="0">
                <a:latin typeface="Trebuchet MS" pitchFamily="34" charset="0"/>
              </a:rPr>
              <a:t>o</a:t>
            </a:r>
            <a:r>
              <a:rPr lang="en-GB" sz="2200" dirty="0">
                <a:latin typeface="Trebuchet MS" pitchFamily="34" charset="0"/>
              </a:rPr>
              <a:t> about the vertical axis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Always shift the signal first</a:t>
            </a:r>
            <a:r>
              <a:rPr lang="en-GB" sz="2200" dirty="0">
                <a:latin typeface="Trebuchet MS" pitchFamily="34" charset="0"/>
              </a:rPr>
              <a:t> if required </a:t>
            </a:r>
          </a:p>
          <a:p>
            <a:pPr marL="457200" indent="-457200">
              <a:lnSpc>
                <a:spcPct val="90000"/>
              </a:lnSpc>
              <a:buFont typeface="+mj-lt"/>
              <a:buAutoNum type="alphaLcParenR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lphaLcParenR"/>
            </a:pPr>
            <a:endParaRPr lang="en-GB" sz="24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lphaLcParenR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980728"/>
            <a:ext cx="5688632" cy="5883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15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Time Reversal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6" name="Rectangle 3075"/>
          <p:cNvSpPr txBox="1">
            <a:spLocks noChangeArrowheads="1"/>
          </p:cNvSpPr>
          <p:nvPr/>
        </p:nvSpPr>
        <p:spPr>
          <a:xfrm>
            <a:off x="179512" y="1115144"/>
            <a:ext cx="3384376" cy="541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90000"/>
              </a:lnSpc>
              <a:buFont typeface="+mj-lt"/>
              <a:buAutoNum type="alphaLcParenR"/>
            </a:pPr>
            <a:endParaRPr lang="en-GB" sz="24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lphaLcParenR"/>
            </a:pPr>
            <a:endParaRPr lang="en-GB" sz="24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lphaLcParenR"/>
            </a:pPr>
            <a:endParaRPr lang="en-GB" sz="24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lphaLcParenR"/>
            </a:pPr>
            <a:endParaRPr lang="en-GB" sz="24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lphaLcParenR"/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Discrete time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936104"/>
            <a:ext cx="5064278" cy="58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72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19336"/>
            <a:ext cx="7696200" cy="5334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Time Scaling – Continuous Time</a:t>
            </a:r>
            <a:endParaRPr lang="el-GR" dirty="0">
              <a:solidFill>
                <a:srgbClr val="C00000"/>
              </a:solidFill>
            </a:endParaRP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68760"/>
            <a:ext cx="8763000" cy="554461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685800" lvl="1" indent="-28575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sz="1800" b="1" dirty="0"/>
              <a:t>X(t/2) means expansion of signal in time (Playing audio signal at half speed)</a:t>
            </a:r>
          </a:p>
          <a:p>
            <a:pPr marL="685800" lvl="1" indent="-28575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sz="1800" b="1" dirty="0"/>
              <a:t>X(2t) means compression of signal in time (Playing audio signal at 2x speed)</a:t>
            </a:r>
          </a:p>
          <a:p>
            <a:pPr>
              <a:buNone/>
            </a:pPr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483" y="2924308"/>
            <a:ext cx="8134965" cy="3529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609600" y="6464369"/>
            <a:ext cx="800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Figure Credit: 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EE102A:Signal Processing and Linear Systems I; Stanford; Robert Gray</a:t>
            </a:r>
          </a:p>
        </p:txBody>
      </p:sp>
    </p:spTree>
    <p:extLst>
      <p:ext uri="{BB962C8B-B14F-4D97-AF65-F5344CB8AC3E}">
        <p14:creationId xmlns:p14="http://schemas.microsoft.com/office/powerpoint/2010/main" val="3935214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47328"/>
            <a:ext cx="7696200" cy="5334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Time Scaling – Discrete Time</a:t>
            </a:r>
            <a:endParaRPr lang="el-GR" dirty="0">
              <a:solidFill>
                <a:srgbClr val="C00000"/>
              </a:solidFill>
            </a:endParaRP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24743"/>
            <a:ext cx="8763000" cy="5568225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190500" indent="-190500">
              <a:spcBef>
                <a:spcPct val="50000"/>
              </a:spcBef>
            </a:pPr>
            <a:r>
              <a:rPr lang="en-GB" sz="2400" b="1" dirty="0"/>
              <a:t>Given a signal </a:t>
            </a:r>
            <a:r>
              <a:rPr lang="en-US" sz="2400" b="1" dirty="0"/>
              <a:t>x[n] </a:t>
            </a:r>
          </a:p>
          <a:p>
            <a:pPr marL="590550" lvl="1" indent="-190500">
              <a:spcBef>
                <a:spcPct val="50000"/>
              </a:spcBef>
            </a:pPr>
            <a:r>
              <a:rPr lang="en-US" sz="2000" b="1" dirty="0"/>
              <a:t>x[n/2] means expansion of signal in time </a:t>
            </a:r>
          </a:p>
          <a:p>
            <a:pPr marL="590550" lvl="1" indent="-190500">
              <a:spcBef>
                <a:spcPct val="50000"/>
              </a:spcBef>
            </a:pPr>
            <a:r>
              <a:rPr lang="en-US" sz="2000" b="1" dirty="0"/>
              <a:t>x[2n] means compression of signal in time</a:t>
            </a:r>
          </a:p>
          <a:p>
            <a:pPr>
              <a:buNone/>
            </a:pPr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grpSp>
        <p:nvGrpSpPr>
          <p:cNvPr id="7" name="Group 6"/>
          <p:cNvGrpSpPr/>
          <p:nvPr/>
        </p:nvGrpSpPr>
        <p:grpSpPr>
          <a:xfrm>
            <a:off x="685800" y="4554438"/>
            <a:ext cx="7929563" cy="1898898"/>
            <a:chOff x="685800" y="3851126"/>
            <a:chExt cx="7929563" cy="1898898"/>
          </a:xfrm>
        </p:grpSpPr>
        <p:sp>
          <p:nvSpPr>
            <p:cNvPr id="8" name="TextBox 7"/>
            <p:cNvSpPr txBox="1"/>
            <p:nvPr/>
          </p:nvSpPr>
          <p:spPr>
            <a:xfrm>
              <a:off x="6553200" y="5288359"/>
              <a:ext cx="19761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solidFill>
                    <a:srgbClr val="FF0000"/>
                  </a:solidFill>
                </a:rPr>
                <a:t>Upsampling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5800" y="3851126"/>
              <a:ext cx="7929563" cy="1466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1" name="Group 10"/>
          <p:cNvGrpSpPr/>
          <p:nvPr/>
        </p:nvGrpSpPr>
        <p:grpSpPr>
          <a:xfrm>
            <a:off x="533400" y="2786097"/>
            <a:ext cx="8359080" cy="1579007"/>
            <a:chOff x="709612" y="1535668"/>
            <a:chExt cx="8180096" cy="1579007"/>
          </a:xfrm>
        </p:grpSpPr>
        <p:sp>
          <p:nvSpPr>
            <p:cNvPr id="12" name="TextBox 11"/>
            <p:cNvSpPr txBox="1"/>
            <p:nvPr/>
          </p:nvSpPr>
          <p:spPr>
            <a:xfrm>
              <a:off x="6477000" y="1535668"/>
              <a:ext cx="24127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solidFill>
                    <a:srgbClr val="FF0000"/>
                  </a:solidFill>
                </a:rPr>
                <a:t>Downsampling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09612" y="1752600"/>
              <a:ext cx="7824788" cy="136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4" name="TextBox 13"/>
          <p:cNvSpPr txBox="1"/>
          <p:nvPr/>
        </p:nvSpPr>
        <p:spPr>
          <a:xfrm>
            <a:off x="533400" y="6464369"/>
            <a:ext cx="800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Figure Credit: 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EE102A:Signal Processing and Linear Systems I; Stanford; Robert Gray</a:t>
            </a:r>
          </a:p>
        </p:txBody>
      </p:sp>
    </p:spTree>
    <p:extLst>
      <p:ext uri="{BB962C8B-B14F-4D97-AF65-F5344CB8AC3E}">
        <p14:creationId xmlns:p14="http://schemas.microsoft.com/office/powerpoint/2010/main" val="684745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282656"/>
            <a:ext cx="4114800" cy="329184"/>
          </a:xfrm>
          <a:noFill/>
        </p:spPr>
        <p:txBody>
          <a:bodyPr/>
          <a:lstStyle/>
          <a:p>
            <a:r>
              <a:rPr lang="en-US"/>
              <a:t>Signals and Systems</a:t>
            </a:r>
            <a:endParaRPr lang="en-US" dirty="0"/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282656"/>
            <a:ext cx="1066800" cy="329184"/>
          </a:xfrm>
          <a:noFill/>
        </p:spPr>
        <p:txBody>
          <a:bodyPr/>
          <a:lstStyle/>
          <a:p>
            <a:fld id="{E66155C5-2A35-428A-AE8D-2BDA075D6BB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40568"/>
            <a:ext cx="7696200" cy="6858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Signal Scaling - Image</a:t>
            </a:r>
            <a:endParaRPr lang="el-GR" dirty="0">
              <a:solidFill>
                <a:srgbClr val="C00000"/>
              </a:solidFill>
            </a:endParaRP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78768"/>
            <a:ext cx="8763000" cy="5562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190500" indent="-190500">
              <a:spcBef>
                <a:spcPct val="50000"/>
              </a:spcBef>
            </a:pPr>
            <a:endParaRPr lang="en-GB" sz="3400" b="1" dirty="0"/>
          </a:p>
          <a:p>
            <a:pPr marL="190500" indent="-190500" algn="ctr">
              <a:spcBef>
                <a:spcPct val="50000"/>
              </a:spcBef>
              <a:buNone/>
            </a:pPr>
            <a:r>
              <a:rPr lang="en-US" sz="3400" b="1" dirty="0"/>
              <a:t>	</a:t>
            </a:r>
            <a:endParaRPr lang="en-GB" sz="3000" b="1" dirty="0"/>
          </a:p>
          <a:p>
            <a:pPr marL="590550" lvl="1" indent="-190500">
              <a:spcBef>
                <a:spcPct val="50000"/>
              </a:spcBef>
              <a:buNone/>
            </a:pPr>
            <a:r>
              <a:rPr lang="en-US" dirty="0"/>
              <a:t> </a:t>
            </a:r>
            <a:r>
              <a:rPr lang="en-US" sz="2800" dirty="0"/>
              <a:t> </a:t>
            </a:r>
            <a:endParaRPr lang="en-US" sz="2600" dirty="0"/>
          </a:p>
          <a:p>
            <a:pPr>
              <a:buNone/>
            </a:pPr>
            <a:endParaRPr lang="en-US" sz="1900" b="1" dirty="0"/>
          </a:p>
          <a:p>
            <a:pPr marL="190500" indent="-190500">
              <a:spcBef>
                <a:spcPct val="50000"/>
              </a:spcBef>
            </a:pPr>
            <a:endParaRPr lang="en-GB" sz="2400" b="1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pic>
        <p:nvPicPr>
          <p:cNvPr id="8" name="Picture 7" descr="Imag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855168"/>
            <a:ext cx="2609850" cy="1733550"/>
          </a:xfrm>
          <a:prstGeom prst="rect">
            <a:avLst/>
          </a:prstGeom>
        </p:spPr>
      </p:pic>
      <p:pic>
        <p:nvPicPr>
          <p:cNvPr id="9" name="Picture 8" descr="Image_2n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76875" y="1635968"/>
            <a:ext cx="1304925" cy="866775"/>
          </a:xfrm>
          <a:prstGeom prst="rect">
            <a:avLst/>
          </a:prstGeom>
        </p:spPr>
      </p:pic>
      <p:pic>
        <p:nvPicPr>
          <p:cNvPr id="10" name="Picture 9" descr="Image_nby2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57600" y="3159968"/>
            <a:ext cx="5210175" cy="34575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8200" y="4683968"/>
            <a:ext cx="170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size h x 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0" y="1178768"/>
            <a:ext cx="4932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size h/2 x w/2 – obtained by sampling at 2n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0" y="2702768"/>
            <a:ext cx="4790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size 2h x 2w – obtained by sampling at n/2</a:t>
            </a:r>
          </a:p>
        </p:txBody>
      </p:sp>
    </p:spTree>
    <p:extLst>
      <p:ext uri="{BB962C8B-B14F-4D97-AF65-F5344CB8AC3E}">
        <p14:creationId xmlns:p14="http://schemas.microsoft.com/office/powerpoint/2010/main" val="4141038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Signal Weighting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6" name="Rectangle 3075"/>
          <p:cNvSpPr txBox="1">
            <a:spLocks noChangeArrowheads="1"/>
          </p:cNvSpPr>
          <p:nvPr/>
        </p:nvSpPr>
        <p:spPr>
          <a:xfrm>
            <a:off x="107504" y="1115144"/>
            <a:ext cx="3456384" cy="541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Scaling the dependent variable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Amplification: 2x(t)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Attenuation: 0.5x(t)</a:t>
            </a:r>
          </a:p>
          <a:p>
            <a:pPr marL="457200" indent="-457200">
              <a:lnSpc>
                <a:spcPct val="90000"/>
              </a:lnSpc>
              <a:buFont typeface="+mj-lt"/>
              <a:buAutoNum type="alphaLcParenR"/>
            </a:pPr>
            <a:endParaRPr lang="en-GB" sz="24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lphaLcParenR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80728"/>
            <a:ext cx="4392488" cy="58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1650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Signal Weighting</a:t>
            </a:r>
            <a:r>
              <a:rPr lang="en-US" sz="3600" b="1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endParaRPr lang="en-GB" sz="3600" b="1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6" name="Rectangle 3075"/>
          <p:cNvSpPr txBox="1">
            <a:spLocks noChangeArrowheads="1"/>
          </p:cNvSpPr>
          <p:nvPr/>
        </p:nvSpPr>
        <p:spPr>
          <a:xfrm>
            <a:off x="107504" y="1115144"/>
            <a:ext cx="2952328" cy="541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Scaling the dependent variable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Amplification: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200" dirty="0">
                <a:latin typeface="Trebuchet MS" pitchFamily="34" charset="0"/>
              </a:rPr>
              <a:t>2x[n]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Attenuation: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200" dirty="0">
                <a:latin typeface="Trebuchet MS" pitchFamily="34" charset="0"/>
              </a:rPr>
              <a:t>0.5x[n]</a:t>
            </a:r>
          </a:p>
          <a:p>
            <a:pPr marL="457200" indent="-457200">
              <a:lnSpc>
                <a:spcPct val="90000"/>
              </a:lnSpc>
              <a:buFont typeface="+mj-lt"/>
              <a:buAutoNum type="alphaLcParenR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lphaLcParenR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304" y="980728"/>
            <a:ext cx="6372200" cy="5810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0160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B7333C-82AB-2BDA-781F-D445BF256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85" y="2204864"/>
            <a:ext cx="852929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93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4014BD-0893-6FDD-9055-D7967C52C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087" y="2298576"/>
            <a:ext cx="4695825" cy="91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D1A217-136C-3512-3B8F-31FFA97DC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72369"/>
            <a:ext cx="9144000" cy="17168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CA01F3-338D-5441-5F39-4005A026D483}"/>
              </a:ext>
            </a:extLst>
          </p:cNvPr>
          <p:cNvSpPr txBox="1"/>
          <p:nvPr/>
        </p:nvSpPr>
        <p:spPr>
          <a:xfrm>
            <a:off x="3491880" y="1412776"/>
            <a:ext cx="2304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C00000"/>
                </a:solidFill>
              </a:rPr>
              <a:t>Approach-1</a:t>
            </a:r>
          </a:p>
        </p:txBody>
      </p:sp>
    </p:spTree>
    <p:extLst>
      <p:ext uri="{BB962C8B-B14F-4D97-AF65-F5344CB8AC3E}">
        <p14:creationId xmlns:p14="http://schemas.microsoft.com/office/powerpoint/2010/main" val="2058349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938DBE-9BF4-1AE9-1CF8-712E90F0BB58}"/>
              </a:ext>
            </a:extLst>
          </p:cNvPr>
          <p:cNvSpPr txBox="1"/>
          <p:nvPr/>
        </p:nvSpPr>
        <p:spPr>
          <a:xfrm>
            <a:off x="3491880" y="981889"/>
            <a:ext cx="2304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C00000"/>
                </a:solidFill>
              </a:rPr>
              <a:t>Approach-2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D4A939-3389-7E26-0B58-DBC3AD2C3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25" y="1464196"/>
            <a:ext cx="6610350" cy="1028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99D2AB-A806-C7B5-8826-EDC866572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629479"/>
            <a:ext cx="7802835" cy="40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5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Problem-2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6" name="Rectangle 3075"/>
          <p:cNvSpPr txBox="1">
            <a:spLocks noChangeArrowheads="1"/>
          </p:cNvSpPr>
          <p:nvPr/>
        </p:nvSpPr>
        <p:spPr>
          <a:xfrm>
            <a:off x="179512" y="5013176"/>
            <a:ext cx="8712968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sz="2400" dirty="0">
                <a:latin typeface="Trebuchet MS" pitchFamily="34" charset="0"/>
              </a:rPr>
              <a:t>Remember: Shift before you scale or invert !!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615" y="3717032"/>
            <a:ext cx="4132633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763284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3858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43001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END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7408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1415</TotalTime>
  <Words>432</Words>
  <Application>Microsoft Office PowerPoint</Application>
  <PresentationFormat>On-screen Show (4:3)</PresentationFormat>
  <Paragraphs>100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Courier New</vt:lpstr>
      <vt:lpstr>Trebuchet MS</vt:lpstr>
      <vt:lpstr>Wingdings</vt:lpstr>
      <vt:lpstr>Clarity</vt:lpstr>
      <vt:lpstr>Signal Transformations </vt:lpstr>
      <vt:lpstr>Time Shifting </vt:lpstr>
      <vt:lpstr>Time Shifting </vt:lpstr>
      <vt:lpstr>Time Shifting – Practical Scenario </vt:lpstr>
      <vt:lpstr>Time Shifting </vt:lpstr>
      <vt:lpstr>Time Reversal</vt:lpstr>
      <vt:lpstr>Time Reversal</vt:lpstr>
      <vt:lpstr>Time Scaling – Continuous Time</vt:lpstr>
      <vt:lpstr>Time Scaling – Discrete Time</vt:lpstr>
      <vt:lpstr>Signal Scaling - Image</vt:lpstr>
      <vt:lpstr>Signal Weighting</vt:lpstr>
      <vt:lpstr>Signal Weighting </vt:lpstr>
      <vt:lpstr>Problem-1</vt:lpstr>
      <vt:lpstr>Problem-1</vt:lpstr>
      <vt:lpstr>Problem-1</vt:lpstr>
      <vt:lpstr>Problem-2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 Transformations</dc:title>
  <dc:creator>Salman</dc:creator>
  <cp:lastModifiedBy>dr sulman</cp:lastModifiedBy>
  <cp:revision>83</cp:revision>
  <cp:lastPrinted>2013-02-04T05:48:48Z</cp:lastPrinted>
  <dcterms:created xsi:type="dcterms:W3CDTF">2013-01-30T11:22:36Z</dcterms:created>
  <dcterms:modified xsi:type="dcterms:W3CDTF">2025-09-11T07:10:20Z</dcterms:modified>
</cp:coreProperties>
</file>