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84" autoAdjust="0"/>
  </p:normalViewPr>
  <p:slideViewPr>
    <p:cSldViewPr>
      <p:cViewPr varScale="1">
        <p:scale>
          <a:sx n="68" d="100"/>
          <a:sy n="68" d="100"/>
        </p:scale>
        <p:origin x="18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3816E-A413-4BDC-B61B-42EA50AF05DE}" type="datetimeFigureOut">
              <a:rPr lang="en-US" smtClean="0"/>
              <a:t>21-Jan-26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601A4-AEE9-4BD0-9CE3-A19DF1E67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7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If a point is NOT given, you cannot assign numerical cylindrical components.</a:t>
                </a:r>
                <a:r>
                  <a:rPr lang="en-US" b="0" baseline="0" dirty="0"/>
                  <a:t> </a:t>
                </a:r>
                <a:r>
                  <a:rPr lang="en-US" dirty="0"/>
                  <a:t>You can only express the vector </a:t>
                </a:r>
                <a:r>
                  <a:rPr lang="en-US" b="1" dirty="0"/>
                  <a:t>symbolically</a:t>
                </a:r>
                <a:r>
                  <a:rPr lang="en-US" dirty="0"/>
                  <a:t> in cylindrical coordinates using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𝜌</m:t>
                    </m:r>
                    <m:r>
                      <a:rPr lang="en-US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</m:t>
                    </m:r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𝜙</m:t>
                    </m:r>
                    <m:r>
                      <a:rPr lang="en-US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</m:t>
                    </m:r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𝑧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When a point </a:t>
                </a:r>
                <a:r>
                  <a:rPr lang="en-US" b="1" dirty="0"/>
                  <a:t>is given</a:t>
                </a:r>
                <a:r>
                  <a:rPr lang="en-US" dirty="0"/>
                  <a:t>, you evaluate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𝜙</m:t>
                    </m:r>
                  </m:oMath>
                </a14:m>
                <a:r>
                  <a:rPr lang="en-US" dirty="0"/>
                  <a:t>numerically and the unit vectors become fixed.</a:t>
                </a:r>
                <a:r>
                  <a:rPr lang="en-US" baseline="0" dirty="0"/>
                  <a:t> </a:t>
                </a:r>
                <a:r>
                  <a:rPr lang="en-US" dirty="0"/>
                  <a:t>When a point </a:t>
                </a:r>
                <a:r>
                  <a:rPr lang="en-US" b="1" dirty="0"/>
                  <a:t>is not given</a:t>
                </a:r>
                <a:r>
                  <a:rPr lang="en-US" dirty="0"/>
                  <a:t>, the cylindrical unit vectors are </a:t>
                </a:r>
                <a:r>
                  <a:rPr lang="en-US" b="1" dirty="0"/>
                  <a:t>position-dependent</a:t>
                </a:r>
                <a:r>
                  <a:rPr lang="en-US" dirty="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Cartesian unit vectors:</a:t>
                </a:r>
                <a:r>
                  <a:rPr lang="en-US" b="1" baseline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b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b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𝐚</m:t>
                        </m:r>
                      </m:e>
                      <m:sub>
                        <m: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lang="ar-AE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</m:t>
                    </m:r>
                    <m:r>
                      <m:rPr>
                        <m:nor/>
                      </m:rPr>
                      <a:rPr lang="ar-AE" sz="1200" b="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 </m:t>
                    </m:r>
                    <m:sSub>
                      <m:sSubPr>
                        <m:ctrlP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b="1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𝐚</m:t>
                        </m:r>
                      </m:e>
                      <m:sub>
                        <m: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lang="ar-AE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</m:t>
                    </m:r>
                    <m:r>
                      <m:rPr>
                        <m:nor/>
                      </m:rPr>
                      <a:rPr lang="ar-AE" sz="1200" b="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 </m:t>
                    </m:r>
                    <m:sSub>
                      <m:sSubPr>
                        <m:ctrlP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b="1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𝐚</m:t>
                        </m:r>
                      </m:e>
                      <m:sub>
                        <m: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b="0" dirty="0"/>
                  <a:t>, </a:t>
                </a:r>
                <a:r>
                  <a:rPr lang="en-US" dirty="0"/>
                  <a:t>are </a:t>
                </a:r>
                <a:r>
                  <a:rPr lang="en-US" b="1" dirty="0"/>
                  <a:t>constant everywhere in space</a:t>
                </a:r>
                <a:r>
                  <a:rPr lang="en-US" dirty="0"/>
                  <a:t>. </a:t>
                </a:r>
                <a:r>
                  <a:rPr lang="en-US" b="1" dirty="0"/>
                  <a:t>Cylindrical unit vectors:</a:t>
                </a:r>
                <a:r>
                  <a:rPr lang="en-US" b="1" baseline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b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b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𝐚</m:t>
                        </m:r>
                      </m:e>
                      <m:sub>
                        <m: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𝜌</m:t>
                        </m:r>
                      </m:sub>
                    </m:sSub>
                    <m:r>
                      <a:rPr lang="ar-AE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</m:t>
                    </m:r>
                    <m:r>
                      <m:rPr>
                        <m:nor/>
                      </m:rPr>
                      <a:rPr lang="ar-AE" sz="1200" b="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 </m:t>
                    </m:r>
                    <m:sSub>
                      <m:sSubPr>
                        <m:ctrlP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b="1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𝐚</m:t>
                        </m:r>
                      </m:e>
                      <m:sub>
                        <m: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𝜙</m:t>
                        </m:r>
                      </m:sub>
                    </m:sSub>
                    <m:r>
                      <a:rPr lang="ar-AE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</m:t>
                    </m:r>
                    <m:r>
                      <m:rPr>
                        <m:nor/>
                      </m:rPr>
                      <a:rPr lang="ar-AE" sz="1200" b="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 </m:t>
                    </m:r>
                    <m:sSub>
                      <m:sSubPr>
                        <m:ctrlP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b="1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𝐚</m:t>
                        </m:r>
                      </m:e>
                      <m:sub>
                        <m:r>
                          <a:rPr lang="ar-AE" sz="1200" b="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𝑧</m:t>
                        </m:r>
                      </m:sub>
                    </m:sSub>
                    <m:r>
                      <a:rPr lang="en-US" sz="12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lang="en-US" sz="1200" b="0" i="0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lang="en-US" b="1" dirty="0"/>
                  <a:t>depend on position</a:t>
                </a:r>
                <a:r>
                  <a:rPr lang="en-US" dirty="0"/>
                  <a:t>, specifically on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𝜙</m:t>
                    </m:r>
                  </m:oMath>
                </a14:m>
                <a:r>
                  <a:rPr lang="en-US" dirty="0"/>
                  <a:t>. That dependence is the reason a point is required for numerical conversion.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If a point is NOT given, you cannot assign numerical cylindrical components.</a:t>
                </a:r>
                <a:r>
                  <a:rPr lang="en-US" b="0" baseline="0" dirty="0"/>
                  <a:t> </a:t>
                </a:r>
                <a:r>
                  <a:rPr lang="en-US" dirty="0"/>
                  <a:t>You can only express the vector </a:t>
                </a:r>
                <a:r>
                  <a:rPr lang="en-US" b="1" dirty="0"/>
                  <a:t>symbolically</a:t>
                </a:r>
                <a:r>
                  <a:rPr lang="en-US" dirty="0"/>
                  <a:t> in cylindrical coordinates using</a:t>
                </a:r>
                <a:r>
                  <a:rPr lang="en-US" baseline="0" dirty="0"/>
                  <a:t>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𝜌,𝜙,𝑧</a:t>
                </a:r>
                <a:r>
                  <a:rPr lang="en-US" dirty="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When a point </a:t>
                </a:r>
                <a:r>
                  <a:rPr lang="en-US" b="1" dirty="0"/>
                  <a:t>is given</a:t>
                </a:r>
                <a:r>
                  <a:rPr lang="en-US" dirty="0"/>
                  <a:t>, you evaluate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𝜙</a:t>
                </a:r>
                <a:r>
                  <a:rPr lang="en-US" dirty="0"/>
                  <a:t>numerically and the unit vectors become fixed.</a:t>
                </a:r>
                <a:r>
                  <a:rPr lang="en-US" baseline="0" dirty="0"/>
                  <a:t> </a:t>
                </a:r>
                <a:r>
                  <a:rPr lang="en-US" dirty="0"/>
                  <a:t>When a point </a:t>
                </a:r>
                <a:r>
                  <a:rPr lang="en-US" b="1" dirty="0"/>
                  <a:t>is not given</a:t>
                </a:r>
                <a:r>
                  <a:rPr lang="en-US" dirty="0"/>
                  <a:t>, the cylindrical unit vectors are </a:t>
                </a:r>
                <a:r>
                  <a:rPr lang="en-US" b="1" dirty="0"/>
                  <a:t>position-dependent</a:t>
                </a:r>
                <a:r>
                  <a:rPr lang="en-US" dirty="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Cartesian unit vectors:</a:t>
                </a:r>
                <a:r>
                  <a:rPr lang="en-US" b="1" baseline="0" dirty="0"/>
                  <a:t> </a:t>
                </a:r>
                <a:r>
                  <a:rPr lang="ar-AE" sz="1200" b="1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𝐚_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𝑥,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</a:t>
                </a:r>
                <a:r>
                  <a:rPr lang="ar-AE" sz="1200" b="1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𝐚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_𝑦,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</a:t>
                </a:r>
                <a:r>
                  <a:rPr lang="ar-AE" sz="1200" b="1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𝐚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_𝑧</a:t>
                </a:r>
                <a:r>
                  <a:rPr lang="en-US" b="0" dirty="0"/>
                  <a:t>, </a:t>
                </a:r>
                <a:r>
                  <a:rPr lang="en-US" dirty="0"/>
                  <a:t>are </a:t>
                </a:r>
                <a:r>
                  <a:rPr lang="en-US" b="1" dirty="0"/>
                  <a:t>constant everywhere in space</a:t>
                </a:r>
                <a:r>
                  <a:rPr lang="en-US" dirty="0"/>
                  <a:t>. </a:t>
                </a:r>
                <a:r>
                  <a:rPr lang="en-US" b="1" dirty="0"/>
                  <a:t>Cylindrical unit vectors:</a:t>
                </a:r>
                <a:r>
                  <a:rPr lang="en-US" b="1" baseline="0" dirty="0"/>
                  <a:t> </a:t>
                </a:r>
                <a:r>
                  <a:rPr lang="ar-AE" sz="1200" b="1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𝐚_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𝜌,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</a:t>
                </a:r>
                <a:r>
                  <a:rPr lang="ar-AE" sz="1200" b="1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𝐚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_𝜙,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</a:t>
                </a:r>
                <a:r>
                  <a:rPr lang="ar-AE" sz="1200" b="1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𝐚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_𝑧</a:t>
                </a:r>
                <a:r>
                  <a:rPr lang="en-US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, </a:t>
                </a:r>
                <a:r>
                  <a:rPr lang="en-US" b="1" dirty="0"/>
                  <a:t>depend on position</a:t>
                </a:r>
                <a:r>
                  <a:rPr lang="en-US" dirty="0"/>
                  <a:t>, specifically on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𝜙</a:t>
                </a:r>
                <a:r>
                  <a:rPr lang="en-US" dirty="0"/>
                  <a:t>. That dependence is the reason a point is required for numerical conversion.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1601A4-AEE9-4BD0-9CE3-A19DF1E672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58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3855F-1C96-49A7-99A5-D15A8528A442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3643-41D5-4933-A6F1-AFB5A2CB0E83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3DED4-50EC-4563-BAA2-40CD0BBC6A30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EB32-5BAD-4AA9-AABB-4FCCD53A4EB3}" type="datetime1">
              <a:rPr lang="en-US" smtClean="0"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711C-B8B8-4196-B4D4-5CCE1FB9AD85}" type="datetime1">
              <a:rPr lang="en-US" smtClean="0"/>
              <a:t>21-Jan-26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EDEF-5185-4747-803A-02491149D892}" type="datetime1">
              <a:rPr lang="en-US" smtClean="0"/>
              <a:t>21-Jan-26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058BE-2AB2-47F9-A5F9-2EA976FF03EF}" type="datetime1">
              <a:rPr lang="en-US" smtClean="0"/>
              <a:t>21-Jan-26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42D5-D2F9-4ADF-BE07-FDF9143DE779}" type="datetime1">
              <a:rPr lang="en-US" smtClean="0"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D1584-F408-4B18-98B2-81EBA3C94076}" type="datetime1">
              <a:rPr lang="en-US" smtClean="0"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3F808-A7F4-418E-A5DD-298544AAEAD5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ACF7D-CFD3-4BA9-AF06-7A54EA75985F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58E121E-7102-4A78-A13B-5B63899D083A}" type="datetime1">
              <a:rPr lang="en-US" smtClean="0"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685800"/>
            <a:ext cx="8534400" cy="3505200"/>
          </a:xfrm>
        </p:spPr>
        <p:txBody>
          <a:bodyPr>
            <a:noAutofit/>
          </a:bodyPr>
          <a:lstStyle/>
          <a:p>
            <a:pPr algn="ctr"/>
            <a:br>
              <a:rPr lang="en-GB" sz="5400" dirty="0">
                <a:latin typeface="Trebuchet MS" pitchFamily="34" charset="0"/>
              </a:rPr>
            </a:br>
            <a:br>
              <a:rPr lang="en-GB" sz="5400" dirty="0"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CARTESIAN AND CYLINDRICAL coordinates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3AB9D-B90B-96FC-D0FE-AB2B0560A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Coordinate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791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To describe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spatial variations</a:t>
            </a:r>
            <a:r>
              <a:rPr lang="en-US" sz="2200" dirty="0">
                <a:latin typeface="Trebuchet MS" pitchFamily="34" charset="0"/>
              </a:rPr>
              <a:t> of the physical quantities, we must be able to define all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points uniquely in space</a:t>
            </a:r>
            <a:r>
              <a:rPr lang="en-US" sz="2200" dirty="0">
                <a:latin typeface="Trebuchet MS" pitchFamily="34" charset="0"/>
              </a:rPr>
              <a:t> in a suitable manner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Requires using an appropriate coordinate system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Considerable amount of work and time may be saved by choosing a coordinate system that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best fits a given problem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hard problem in one coordinate system may turn out to be easy in another system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Three best-known</a:t>
            </a:r>
            <a:r>
              <a:rPr lang="en-US" sz="2200" dirty="0">
                <a:latin typeface="Trebuchet MS" pitchFamily="34" charset="0"/>
              </a:rPr>
              <a:t> coordinate systems: the </a:t>
            </a:r>
            <a:r>
              <a:rPr lang="en-US" sz="2200" u="sng" dirty="0">
                <a:latin typeface="Trebuchet MS" pitchFamily="34" charset="0"/>
              </a:rPr>
              <a:t>Cartesian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u="sng" dirty="0">
                <a:latin typeface="Trebuchet MS" pitchFamily="34" charset="0"/>
              </a:rPr>
              <a:t>Cylindrical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u="sng" dirty="0">
                <a:latin typeface="Trebuchet MS" pitchFamily="34" charset="0"/>
              </a:rPr>
              <a:t>Spherical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F2B65-6E3F-4EE0-FA14-228BE942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07821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Coordinate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concepts demonstrated in Cartesian coordinates are equally applicable to other systems of coordinates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example, procedure for finding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dot or cross product of two vectors</a:t>
            </a:r>
            <a:r>
              <a:rPr lang="en-US" sz="2200" dirty="0">
                <a:latin typeface="Trebuchet MS" pitchFamily="34" charset="0"/>
              </a:rPr>
              <a:t> in a cylindrical system is the same as that used in the Cartesian system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Sometimes, it is necessary to transform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points and vectors</a:t>
            </a:r>
            <a:r>
              <a:rPr lang="en-US" sz="2200" dirty="0">
                <a:latin typeface="Trebuchet MS" pitchFamily="34" charset="0"/>
              </a:rPr>
              <a:t> from one coordinate system to another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techniques for doing this will be presented and illustrated with examples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F7EF0-D542-D066-90E0-52C7B128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223644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Cartesian Coordinates (X,Y,Z)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133600"/>
            <a:ext cx="51054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01409"/>
            <a:ext cx="7086600" cy="3680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vector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in Cartesian (also known as rectangular) coordinates can be written as: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where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 are unit vectors along the x-, y-, and z-directions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F1FFA-5BE8-DC1F-B670-FFCECD42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384104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Cylindrical Coordinates (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4000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,z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914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Very convenient when dealing with problems having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cylindrical symmetry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983557"/>
            <a:ext cx="4848225" cy="479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981200"/>
            <a:ext cx="4724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A point P in cylindrical coordinates is represented as (</a:t>
            </a:r>
            <a:r>
              <a:rPr lang="el-GR" sz="2200" dirty="0">
                <a:solidFill>
                  <a:schemeClr val="tx1"/>
                </a:solidFill>
                <a:latin typeface="Trebuchet MS" pitchFamily="34" charset="0"/>
              </a:rPr>
              <a:t>ρ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</a:t>
            </a:r>
            <a:r>
              <a:rPr lang="el-GR" sz="2200" i="1" dirty="0">
                <a:solidFill>
                  <a:schemeClr val="tx1"/>
                </a:solidFill>
                <a:latin typeface="Trebuchet MS" pitchFamily="34" charset="0"/>
              </a:rPr>
              <a:t>Φ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z) as shown in the figure: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l-GR" sz="2200" i="1" dirty="0">
                <a:solidFill>
                  <a:schemeClr val="tx1"/>
                </a:solidFill>
                <a:latin typeface="Trebuchet MS" pitchFamily="34" charset="0"/>
              </a:rPr>
              <a:t>ρ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is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radius of the cylinder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passing through P or the radial distance from the z-axis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i="1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l-GR" sz="2200" i="1" dirty="0">
                <a:solidFill>
                  <a:schemeClr val="tx1"/>
                </a:solidFill>
                <a:latin typeface="Trebuchet MS" pitchFamily="34" charset="0"/>
              </a:rPr>
              <a:t>Φ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is measured from the x-axis in the </a:t>
            </a:r>
            <a:r>
              <a:rPr lang="en-US" sz="2200" dirty="0" err="1">
                <a:solidFill>
                  <a:srgbClr val="C00000"/>
                </a:solidFill>
                <a:latin typeface="Trebuchet MS" pitchFamily="34" charset="0"/>
              </a:rPr>
              <a:t>xy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-plane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z is the same as in the Cartesian system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C7B9F-347B-7CDD-7F78-0BD4F1C15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92926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Cylindrical Coordinates (</a:t>
            </a:r>
            <a:r>
              <a:rPr lang="el-GR" sz="4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4000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,z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ranges</a:t>
            </a:r>
            <a:r>
              <a:rPr lang="en-US" sz="2200" dirty="0">
                <a:latin typeface="Trebuchet MS" pitchFamily="34" charset="0"/>
              </a:rPr>
              <a:t> of the variables are: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vector A in cylindrical coordinates can be written as: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where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baseline="-25000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 are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unit vectors</a:t>
            </a:r>
            <a:r>
              <a:rPr lang="en-US" sz="2200" dirty="0">
                <a:latin typeface="Trebuchet MS" pitchFamily="34" charset="0"/>
              </a:rPr>
              <a:t> in the </a:t>
            </a:r>
            <a:r>
              <a:rPr lang="el-GR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l-GR" sz="2200" i="1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 and z directions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example, if a force of 10 N acts on a particle in a </a:t>
            </a:r>
            <a:r>
              <a:rPr lang="en-US" sz="2200" u="sng" dirty="0">
                <a:latin typeface="Trebuchet MS" pitchFamily="34" charset="0"/>
              </a:rPr>
              <a:t>circular motion</a:t>
            </a:r>
            <a:r>
              <a:rPr lang="en-US" sz="2200" dirty="0">
                <a:latin typeface="Trebuchet MS" pitchFamily="34" charset="0"/>
              </a:rPr>
              <a:t>, the force may be represented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 = 10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l-GR" sz="2200" b="1" i="1" baseline="-25000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magnitude</a:t>
            </a:r>
            <a:r>
              <a:rPr lang="en-US" sz="2200" dirty="0">
                <a:latin typeface="Trebuchet MS" pitchFamily="34" charset="0"/>
              </a:rPr>
              <a:t>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is: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088" y="1524000"/>
            <a:ext cx="191651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3448050"/>
            <a:ext cx="52101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791200"/>
            <a:ext cx="30670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1716D-0251-0747-A4CC-890BFB6E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2813352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Cylindrical Coordinates (</a:t>
            </a:r>
            <a:r>
              <a:rPr lang="el-GR" sz="4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4000" dirty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el-GR" sz="4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4000" i="1" dirty="0">
                <a:solidFill>
                  <a:srgbClr val="C00000"/>
                </a:solidFill>
                <a:latin typeface="Trebuchet MS" pitchFamily="34" charset="0"/>
              </a:rPr>
              <a:t>,z</a:t>
            </a:r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Notice that the unit vectors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baseline="-25000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 are mutually perpendicular because our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coordinate systems are orthogonal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points in the direction of increasing </a:t>
            </a:r>
            <a:r>
              <a:rPr lang="el-GR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l-GR" sz="2200" b="1" i="1" baseline="-25000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 in the direction of increasing </a:t>
            </a:r>
            <a:r>
              <a:rPr lang="el-GR" sz="2200" i="1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 in the positive z-direction, so we have: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429000"/>
            <a:ext cx="3743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4648200"/>
            <a:ext cx="17526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28FDD-C321-EC1B-9A85-2B6D490F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3515626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Point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Relationship</a:t>
            </a:r>
            <a:r>
              <a:rPr lang="en-US" sz="2200" dirty="0">
                <a:latin typeface="Trebuchet MS" pitchFamily="34" charset="0"/>
              </a:rPr>
              <a:t> between the variables (x, y, z) of the Cartesian coordinate system and those of the cylindrical system (</a:t>
            </a:r>
            <a:r>
              <a:rPr lang="el-GR" sz="2000" dirty="0">
                <a:latin typeface="Trebuchet MS" pitchFamily="34" charset="0"/>
              </a:rPr>
              <a:t>ρ</a:t>
            </a:r>
            <a:r>
              <a:rPr lang="en-US" sz="2000" dirty="0">
                <a:latin typeface="Trebuchet MS" pitchFamily="34" charset="0"/>
              </a:rPr>
              <a:t>, </a:t>
            </a:r>
            <a:r>
              <a:rPr lang="el-GR" sz="2000" i="1" dirty="0">
                <a:latin typeface="Trebuchet MS" pitchFamily="34" charset="0"/>
              </a:rPr>
              <a:t>Φ</a:t>
            </a:r>
            <a:r>
              <a:rPr lang="en-US" sz="2000" i="1" dirty="0">
                <a:latin typeface="Trebuchet MS" pitchFamily="34" charset="0"/>
              </a:rPr>
              <a:t>, z</a:t>
            </a:r>
            <a:r>
              <a:rPr lang="en-US" sz="2200" dirty="0">
                <a:latin typeface="Trebuchet MS" pitchFamily="34" charset="0"/>
              </a:rPr>
              <a:t>) are easily obtained from figure shown: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2209801"/>
            <a:ext cx="5300755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ABC25-8CA6-D495-17E5-222CA544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890569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Point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transforming a point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Cartesian (x, y, z) to Cylindrical (</a:t>
            </a:r>
            <a:r>
              <a:rPr lang="el-GR" sz="2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0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l-GR" sz="2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000" i="1" dirty="0">
                <a:solidFill>
                  <a:srgbClr val="C00000"/>
                </a:solidFill>
                <a:latin typeface="Trebuchet MS" pitchFamily="34" charset="0"/>
              </a:rPr>
              <a:t>, 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 coordinates: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transforming a point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Cylindrical (</a:t>
            </a:r>
            <a:r>
              <a:rPr lang="el-GR" sz="2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0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l-GR" sz="2000" i="1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000" i="1" dirty="0">
                <a:solidFill>
                  <a:srgbClr val="C00000"/>
                </a:solidFill>
                <a:latin typeface="Trebuchet MS" pitchFamily="34" charset="0"/>
              </a:rPr>
              <a:t>, 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 to Cartesian (x, y, z)</a:t>
            </a:r>
            <a:r>
              <a:rPr lang="en-US" sz="2200" dirty="0">
                <a:latin typeface="Trebuchet MS" pitchFamily="34" charset="0"/>
              </a:rPr>
              <a:t> coordinates: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62225"/>
            <a:ext cx="533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029200"/>
            <a:ext cx="47910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67C5D-0F0D-12A2-D9F6-25F124E2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62178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Unit Vector Transformations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175" y="2069237"/>
            <a:ext cx="4720025" cy="478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8600"/>
            <a:ext cx="3209925" cy="339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relationships between (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x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y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 err="1">
                <a:solidFill>
                  <a:srgbClr val="C00000"/>
                </a:solidFill>
                <a:latin typeface="Trebuchet MS" pitchFamily="34" charset="0"/>
              </a:rPr>
              <a:t>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 and (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l-GR" sz="2200" b="1" baseline="-25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l-GR" sz="2200" b="1" i="1" baseline="-25000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 err="1">
                <a:solidFill>
                  <a:srgbClr val="C00000"/>
                </a:solidFill>
                <a:latin typeface="Trebuchet MS" pitchFamily="34" charset="0"/>
              </a:rPr>
              <a:t>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 are obtained geometrically from figure below showing cylindrical components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x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9962B-0695-2CCE-26FD-91BEAF1B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2466214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Unit 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relationships between (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x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y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 err="1">
                <a:solidFill>
                  <a:srgbClr val="C00000"/>
                </a:solidFill>
                <a:latin typeface="Trebuchet MS" pitchFamily="34" charset="0"/>
              </a:rPr>
              <a:t>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 and (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l-GR" sz="2200" b="1" baseline="-25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l-GR" sz="2200" b="1" i="1" baseline="-25000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 err="1">
                <a:solidFill>
                  <a:srgbClr val="C00000"/>
                </a:solidFill>
                <a:latin typeface="Trebuchet MS" pitchFamily="34" charset="0"/>
              </a:rPr>
              <a:t>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 are obtained geometrically from figure below showing cylindrical components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1890677"/>
            <a:ext cx="4895851" cy="496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3727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1FBE1-5EFE-B8B3-B3E6-B9621F0A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999122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Unit 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summary, we have: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OR</a:t>
            </a:r>
          </a:p>
          <a:p>
            <a:pPr marL="0" indent="0" algn="ctr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822" y="2209800"/>
            <a:ext cx="3798178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53000"/>
            <a:ext cx="378936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2A45A-FB58-7971-0CB9-37C73C7C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3251239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Finally,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relationship between (Ax, Ay, </a:t>
            </a:r>
            <a:r>
              <a:rPr lang="en-US" sz="2200" dirty="0" err="1">
                <a:solidFill>
                  <a:srgbClr val="C00000"/>
                </a:solidFill>
                <a:latin typeface="Trebuchet MS" pitchFamily="34" charset="0"/>
              </a:rPr>
              <a:t>Az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 and (A</a:t>
            </a:r>
            <a:r>
              <a:rPr lang="el-GR" sz="22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A</a:t>
            </a:r>
            <a:r>
              <a:rPr lang="el-GR" sz="2200" i="1" baseline="-25000" dirty="0">
                <a:solidFill>
                  <a:srgbClr val="C00000"/>
                </a:solidFill>
                <a:latin typeface="Trebuchet MS" pitchFamily="34" charset="0"/>
              </a:rPr>
              <a:t>Φ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US" sz="2200" dirty="0" err="1">
                <a:solidFill>
                  <a:srgbClr val="C00000"/>
                </a:solidFill>
                <a:latin typeface="Trebuchet MS" pitchFamily="34" charset="0"/>
              </a:rPr>
              <a:t>Az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 are obtained by simply substituting the unit vector transformations into the equation below: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SzPct val="100000"/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After collecting terms, we get: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OR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286" y="2266950"/>
            <a:ext cx="3367314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3505200"/>
            <a:ext cx="8029575" cy="36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48200"/>
            <a:ext cx="4355432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4D52B-C016-9225-E2EB-990CDE9B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623078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transformations may be written in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matrix form</a:t>
            </a:r>
            <a:r>
              <a:rPr lang="en-GB" sz="2200" dirty="0">
                <a:latin typeface="Trebuchet MS" pitchFamily="34" charset="0"/>
              </a:rPr>
              <a:t>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AND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623" y="1981200"/>
            <a:ext cx="5588577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946" y="4343400"/>
            <a:ext cx="5729654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8C86A-2622-C69B-1FFF-281E66ABF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1343344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US" sz="2200" dirty="0">
                <a:latin typeface="Trebuchet MS" pitchFamily="34" charset="0"/>
              </a:rPr>
              <a:t>Convert point P(0, - 4 , 3) from Cartesian to cylindrical coordinates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GB" sz="2200" dirty="0">
                <a:latin typeface="Trebuchet MS" pitchFamily="34" charset="0"/>
              </a:rPr>
              <a:t>Evaluate </a:t>
            </a:r>
            <a:r>
              <a:rPr lang="en-GB" sz="2200" b="1" dirty="0">
                <a:latin typeface="Trebuchet MS" pitchFamily="34" charset="0"/>
              </a:rPr>
              <a:t>Q</a:t>
            </a:r>
            <a:r>
              <a:rPr lang="en-GB" sz="2200" dirty="0">
                <a:latin typeface="Trebuchet MS" pitchFamily="34" charset="0"/>
              </a:rPr>
              <a:t> at P in Cartesian and cylindrical coordinate systems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3752850"/>
            <a:ext cx="49625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B1816-EB64-1688-BF74-92609781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r>
              <a:rPr lang="en-US" dirty="0"/>
              <a:t> / 15</a:t>
            </a:r>
          </a:p>
        </p:txBody>
      </p:sp>
    </p:spTree>
    <p:extLst>
      <p:ext uri="{BB962C8B-B14F-4D97-AF65-F5344CB8AC3E}">
        <p14:creationId xmlns:p14="http://schemas.microsoft.com/office/powerpoint/2010/main" val="3804670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1836</TotalTime>
  <Words>826</Words>
  <Application>Microsoft Office PowerPoint</Application>
  <PresentationFormat>On-screen Show (4:3)</PresentationFormat>
  <Paragraphs>154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Cambria Math</vt:lpstr>
      <vt:lpstr>Trebuchet MS</vt:lpstr>
      <vt:lpstr>Wingdings</vt:lpstr>
      <vt:lpstr>Clarity</vt:lpstr>
      <vt:lpstr>  CARTESIAN AND CYLINDRICAL coordinates</vt:lpstr>
      <vt:lpstr>Coordinate Systems</vt:lpstr>
      <vt:lpstr>Coordinate Systems</vt:lpstr>
      <vt:lpstr>Cartesian Coordinates (X,Y,Z)</vt:lpstr>
      <vt:lpstr>Cylindrical Coordinates (ρ,Φ,z)</vt:lpstr>
      <vt:lpstr>Cylindrical Coordinates (ρ,Φ,z)</vt:lpstr>
      <vt:lpstr>Cylindrical Coordinates (ρ,Φ,z)</vt:lpstr>
      <vt:lpstr>Point Transformations</vt:lpstr>
      <vt:lpstr>Point Transformations</vt:lpstr>
      <vt:lpstr>Unit Vector Transformations</vt:lpstr>
      <vt:lpstr>Unit Vector Transformations</vt:lpstr>
      <vt:lpstr>Unit Vector Transformations</vt:lpstr>
      <vt:lpstr>Vector Transformations</vt:lpstr>
      <vt:lpstr>Vector Transformations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Cylindrical Coordinates</dc:title>
  <dc:creator>Salman</dc:creator>
  <cp:lastModifiedBy>Salman Ghafoor</cp:lastModifiedBy>
  <cp:revision>268</cp:revision>
  <dcterms:created xsi:type="dcterms:W3CDTF">2006-08-16T00:00:00Z</dcterms:created>
  <dcterms:modified xsi:type="dcterms:W3CDTF">2026-01-21T11:19:05Z</dcterms:modified>
</cp:coreProperties>
</file>