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3" r:id="rId3"/>
    <p:sldId id="284" r:id="rId4"/>
    <p:sldId id="270" r:id="rId5"/>
    <p:sldId id="272" r:id="rId6"/>
    <p:sldId id="274" r:id="rId7"/>
    <p:sldId id="278" r:id="rId8"/>
    <p:sldId id="279" r:id="rId9"/>
    <p:sldId id="280" r:id="rId10"/>
    <p:sldId id="275" r:id="rId11"/>
    <p:sldId id="276" r:id="rId12"/>
    <p:sldId id="28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3777D-8D68-49B9-A0C1-A2AAF8057904}" type="datetimeFigureOut">
              <a:rPr lang="en-US" smtClean="0"/>
              <a:t>08-Sep-25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F33E6-994E-413C-96FA-51578B6D5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4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08-Sep-25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Introduction to Signals and Systems 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867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common application is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restoration of signals</a:t>
            </a:r>
            <a:r>
              <a:rPr lang="en-GB" sz="22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GB" sz="2200" dirty="0">
                <a:latin typeface="Trebuchet MS" pitchFamily="34" charset="0"/>
              </a:rPr>
              <a:t>that have been degraded in some way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For example, when a pilot is communicating with an air-traffic control tower, the communication can be degraded by the high level of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background noise</a:t>
            </a:r>
            <a:r>
              <a:rPr lang="en-GB" sz="22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GB" sz="2200" dirty="0">
                <a:latin typeface="Trebuchet MS" pitchFamily="34" charset="0"/>
              </a:rPr>
              <a:t>in the cockpit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 this case, it is possible to design systems that will retain the desired signal (pilot’s voice), and reject (at least approximately)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unwanted signal (noise)</a:t>
            </a: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Restoration and enhancement of images</a:t>
            </a:r>
            <a:r>
              <a:rPr lang="en-GB" sz="2200" dirty="0">
                <a:latin typeface="Trebuchet MS" pitchFamily="34" charset="0"/>
              </a:rPr>
              <a:t> that are a degraded version of the scene being photographed (e.g. space images)</a:t>
            </a:r>
          </a:p>
        </p:txBody>
      </p:sp>
    </p:spTree>
    <p:extLst>
      <p:ext uri="{BB962C8B-B14F-4D97-AF65-F5344CB8AC3E}">
        <p14:creationId xmlns:p14="http://schemas.microsoft.com/office/powerpoint/2010/main" val="245757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86740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GB" sz="2200" dirty="0">
              <a:latin typeface="Trebuchet MS" pitchFamily="34" charset="0"/>
            </a:endParaRPr>
          </a:p>
        </p:txBody>
      </p:sp>
      <p:pic>
        <p:nvPicPr>
          <p:cNvPr id="1026" name="Picture 2" descr="CDMA - Fading">
            <a:extLst>
              <a:ext uri="{FF2B5EF4-FFF2-40B4-BE49-F238E27FC236}">
                <a16:creationId xmlns:a16="http://schemas.microsoft.com/office/drawing/2014/main" id="{4C60C554-8B28-DDBF-F3E1-3239287C9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5" y="974407"/>
            <a:ext cx="8555435" cy="513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C041BA-4857-3C1E-AB7F-D166004069C1}"/>
              </a:ext>
            </a:extLst>
          </p:cNvPr>
          <p:cNvSpPr txBox="1"/>
          <p:nvPr/>
        </p:nvSpPr>
        <p:spPr>
          <a:xfrm>
            <a:off x="3368739" y="6260068"/>
            <a:ext cx="569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https://www.tutorialspoint.com/cdma/cdma_fading.htm</a:t>
            </a:r>
          </a:p>
        </p:txBody>
      </p:sp>
    </p:spTree>
    <p:extLst>
      <p:ext uri="{BB962C8B-B14F-4D97-AF65-F5344CB8AC3E}">
        <p14:creationId xmlns:p14="http://schemas.microsoft.com/office/powerpoint/2010/main" val="175858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What is a Signal?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15000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signal is 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pattern of variation</a:t>
            </a:r>
            <a:r>
              <a:rPr lang="en-GB" sz="2200" dirty="0">
                <a:latin typeface="Trebuchet MS" pitchFamily="34" charset="0"/>
              </a:rPr>
              <a:t> of some form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Signals are variables that carry information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Examples of signal include: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Electrical signals - Voltages and currents in a circuit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Acoustic signals - Acoustic pressure (sound) over time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Mechanical signals - Velocity of a car over time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Video signals - Intensity level of a pixel (camera, video) over time</a:t>
            </a:r>
          </a:p>
          <a:p>
            <a:pPr>
              <a:buClr>
                <a:srgbClr val="C00000"/>
              </a:buClr>
            </a:pPr>
            <a:endParaRPr lang="en-GB" sz="24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14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Mathematically, signals are represented as a function of one or more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independent variables</a:t>
            </a:r>
            <a:endParaRPr lang="en-GB" sz="2200" dirty="0">
              <a:solidFill>
                <a:srgbClr val="FF0000"/>
              </a:solidFill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200" dirty="0">
              <a:solidFill>
                <a:srgbClr val="FF0000"/>
              </a:solidFill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For instance, the magnitude of a Radio Frequency signal is dependent on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x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y, z</a:t>
            </a:r>
            <a:r>
              <a:rPr lang="en-GB" sz="2200" dirty="0">
                <a:latin typeface="Trebuchet MS" pitchFamily="34" charset="0"/>
              </a:rPr>
              <a:t> coordinates as well as time </a:t>
            </a:r>
            <a:r>
              <a:rPr lang="en-GB" sz="2200" i="1" dirty="0">
                <a:solidFill>
                  <a:srgbClr val="C00000"/>
                </a:solidFill>
                <a:latin typeface="Trebuchet MS" pitchFamily="34" charset="0"/>
              </a:rPr>
              <a:t>t</a:t>
            </a:r>
            <a:r>
              <a:rPr lang="en-GB" sz="2200" i="1" dirty="0">
                <a:latin typeface="Trebuchet MS" pitchFamily="34" charset="0"/>
              </a:rPr>
              <a:t>,</a:t>
            </a:r>
            <a:r>
              <a:rPr lang="en-GB" sz="2200" dirty="0">
                <a:latin typeface="Trebuchet MS" pitchFamily="34" charset="0"/>
              </a:rPr>
              <a:t> </a:t>
            </a:r>
            <a:r>
              <a:rPr lang="en-GB" sz="2200" i="1" dirty="0">
                <a:latin typeface="Trebuchet MS" pitchFamily="34" charset="0"/>
              </a:rPr>
              <a:t>f</a:t>
            </a:r>
            <a:r>
              <a:rPr lang="en-GB" sz="2200" dirty="0">
                <a:latin typeface="Trebuchet MS" pitchFamily="34" charset="0"/>
              </a:rPr>
              <a:t>(</a:t>
            </a:r>
            <a:r>
              <a:rPr lang="en-GB" sz="2200" i="1" dirty="0" err="1">
                <a:latin typeface="Trebuchet MS" pitchFamily="34" charset="0"/>
              </a:rPr>
              <a:t>x</a:t>
            </a:r>
            <a:r>
              <a:rPr lang="en-GB" sz="2200" dirty="0" err="1">
                <a:latin typeface="Trebuchet MS" pitchFamily="34" charset="0"/>
              </a:rPr>
              <a:t>,</a:t>
            </a:r>
            <a:r>
              <a:rPr lang="en-GB" sz="2200" i="1" dirty="0" err="1">
                <a:latin typeface="Trebuchet MS" pitchFamily="34" charset="0"/>
              </a:rPr>
              <a:t>y</a:t>
            </a:r>
            <a:r>
              <a:rPr lang="en-GB" sz="2200" dirty="0" err="1">
                <a:latin typeface="Trebuchet MS" pitchFamily="34" charset="0"/>
              </a:rPr>
              <a:t>,z,</a:t>
            </a:r>
            <a:r>
              <a:rPr lang="en-GB" sz="2200" i="1" dirty="0" err="1">
                <a:latin typeface="Trebuchet MS" pitchFamily="34" charset="0"/>
              </a:rPr>
              <a:t>t</a:t>
            </a:r>
            <a:r>
              <a:rPr lang="en-GB" sz="2200" dirty="0">
                <a:latin typeface="Trebuchet MS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 this course, we shall be exclusively concerned with signals that are a function of a single variable: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time</a:t>
            </a:r>
          </a:p>
          <a:p>
            <a:endParaRPr lang="en-GB" sz="2400" b="1" dirty="0">
              <a:latin typeface="Trebuchet M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Signal Representation</a:t>
            </a:r>
          </a:p>
        </p:txBody>
      </p:sp>
      <p:grpSp>
        <p:nvGrpSpPr>
          <p:cNvPr id="4" name="Group 1034"/>
          <p:cNvGrpSpPr>
            <a:grpSpLocks/>
          </p:cNvGrpSpPr>
          <p:nvPr/>
        </p:nvGrpSpPr>
        <p:grpSpPr bwMode="auto">
          <a:xfrm>
            <a:off x="1731752" y="4105214"/>
            <a:ext cx="5735847" cy="2676586"/>
            <a:chOff x="1062" y="2352"/>
            <a:chExt cx="3498" cy="1680"/>
          </a:xfrm>
        </p:grpSpPr>
        <p:grpSp>
          <p:nvGrpSpPr>
            <p:cNvPr id="5" name="Group 1032"/>
            <p:cNvGrpSpPr>
              <a:grpSpLocks/>
            </p:cNvGrpSpPr>
            <p:nvPr/>
          </p:nvGrpSpPr>
          <p:grpSpPr bwMode="auto">
            <a:xfrm>
              <a:off x="1062" y="2352"/>
              <a:ext cx="3498" cy="1680"/>
              <a:chOff x="966" y="2304"/>
              <a:chExt cx="3498" cy="1680"/>
            </a:xfrm>
          </p:grpSpPr>
          <p:sp>
            <p:nvSpPr>
              <p:cNvPr id="7" name="Line 1028"/>
              <p:cNvSpPr>
                <a:spLocks noChangeShapeType="1"/>
              </p:cNvSpPr>
              <p:nvPr/>
            </p:nvSpPr>
            <p:spPr bwMode="auto">
              <a:xfrm>
                <a:off x="1056" y="3360"/>
                <a:ext cx="34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Line 1029"/>
              <p:cNvSpPr>
                <a:spLocks noChangeShapeType="1"/>
              </p:cNvSpPr>
              <p:nvPr/>
            </p:nvSpPr>
            <p:spPr bwMode="auto">
              <a:xfrm flipV="1">
                <a:off x="1344" y="2304"/>
                <a:ext cx="0" cy="16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Text Box 1030"/>
              <p:cNvSpPr txBox="1">
                <a:spLocks noChangeArrowheads="1"/>
              </p:cNvSpPr>
              <p:nvPr/>
            </p:nvSpPr>
            <p:spPr bwMode="auto">
              <a:xfrm>
                <a:off x="4128" y="3415"/>
                <a:ext cx="17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Tx/>
                  <a:buNone/>
                </a:pPr>
                <a:r>
                  <a:rPr lang="en-GB"/>
                  <a:t>t</a:t>
                </a:r>
              </a:p>
            </p:txBody>
          </p:sp>
          <p:sp>
            <p:nvSpPr>
              <p:cNvPr id="10" name="Text Box 1031"/>
              <p:cNvSpPr txBox="1">
                <a:spLocks noChangeArrowheads="1"/>
              </p:cNvSpPr>
              <p:nvPr/>
            </p:nvSpPr>
            <p:spPr bwMode="auto">
              <a:xfrm>
                <a:off x="966" y="2304"/>
                <a:ext cx="33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buFontTx/>
                  <a:buNone/>
                </a:pPr>
                <a:r>
                  <a:rPr lang="en-GB"/>
                  <a:t>f</a:t>
                </a:r>
                <a:r>
                  <a:rPr lang="en-GB" i="0"/>
                  <a:t>(</a:t>
                </a:r>
                <a:r>
                  <a:rPr lang="en-GB"/>
                  <a:t>t</a:t>
                </a:r>
                <a:r>
                  <a:rPr lang="en-GB" i="0"/>
                  <a:t>)</a:t>
                </a:r>
              </a:p>
            </p:txBody>
          </p:sp>
        </p:grpSp>
        <p:sp>
          <p:nvSpPr>
            <p:cNvPr id="6" name="Freeform 1033"/>
            <p:cNvSpPr>
              <a:spLocks/>
            </p:cNvSpPr>
            <p:nvPr/>
          </p:nvSpPr>
          <p:spPr bwMode="auto">
            <a:xfrm>
              <a:off x="1248" y="2576"/>
              <a:ext cx="3168" cy="1240"/>
            </a:xfrm>
            <a:custGeom>
              <a:avLst/>
              <a:gdLst>
                <a:gd name="T0" fmla="*/ 0 w 3024"/>
                <a:gd name="T1" fmla="*/ 304 h 1240"/>
                <a:gd name="T2" fmla="*/ 432 w 3024"/>
                <a:gd name="T3" fmla="*/ 16 h 1240"/>
                <a:gd name="T4" fmla="*/ 816 w 3024"/>
                <a:gd name="T5" fmla="*/ 400 h 1240"/>
                <a:gd name="T6" fmla="*/ 1296 w 3024"/>
                <a:gd name="T7" fmla="*/ 1216 h 1240"/>
                <a:gd name="T8" fmla="*/ 1728 w 3024"/>
                <a:gd name="T9" fmla="*/ 544 h 1240"/>
                <a:gd name="T10" fmla="*/ 2112 w 3024"/>
                <a:gd name="T11" fmla="*/ 256 h 1240"/>
                <a:gd name="T12" fmla="*/ 3024 w 3024"/>
                <a:gd name="T13" fmla="*/ 208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4" h="1240">
                  <a:moveTo>
                    <a:pt x="0" y="304"/>
                  </a:moveTo>
                  <a:cubicBezTo>
                    <a:pt x="148" y="152"/>
                    <a:pt x="296" y="0"/>
                    <a:pt x="432" y="16"/>
                  </a:cubicBezTo>
                  <a:cubicBezTo>
                    <a:pt x="568" y="32"/>
                    <a:pt x="672" y="200"/>
                    <a:pt x="816" y="400"/>
                  </a:cubicBezTo>
                  <a:cubicBezTo>
                    <a:pt x="960" y="600"/>
                    <a:pt x="1144" y="1192"/>
                    <a:pt x="1296" y="1216"/>
                  </a:cubicBezTo>
                  <a:cubicBezTo>
                    <a:pt x="1448" y="1240"/>
                    <a:pt x="1592" y="704"/>
                    <a:pt x="1728" y="544"/>
                  </a:cubicBezTo>
                  <a:cubicBezTo>
                    <a:pt x="1864" y="384"/>
                    <a:pt x="1896" y="312"/>
                    <a:pt x="2112" y="256"/>
                  </a:cubicBezTo>
                  <a:cubicBezTo>
                    <a:pt x="2328" y="200"/>
                    <a:pt x="2676" y="204"/>
                    <a:pt x="3024" y="2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477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Continuous Time Signals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686799" cy="548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Most signals in the real world are continuous time as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scale is infinitesimally fine</a:t>
            </a:r>
            <a:r>
              <a:rPr lang="en-GB" sz="2200" dirty="0">
                <a:latin typeface="Trebuchet MS" pitchFamily="34" charset="0"/>
              </a:rPr>
              <a:t>, for example voltage, velocity…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Denoted by </a:t>
            </a:r>
            <a:r>
              <a:rPr lang="en-GB" sz="2200" i="1" dirty="0">
                <a:latin typeface="Trebuchet MS" pitchFamily="34" charset="0"/>
              </a:rPr>
              <a:t>x</a:t>
            </a:r>
            <a:r>
              <a:rPr lang="en-GB" sz="2200" dirty="0">
                <a:latin typeface="Trebuchet MS" pitchFamily="34" charset="0"/>
              </a:rPr>
              <a:t>(</a:t>
            </a:r>
            <a:r>
              <a:rPr lang="en-GB" sz="2200" i="1" dirty="0">
                <a:latin typeface="Trebuchet MS" pitchFamily="34" charset="0"/>
              </a:rPr>
              <a:t>t</a:t>
            </a:r>
            <a:r>
              <a:rPr lang="en-GB" sz="2200" dirty="0">
                <a:latin typeface="Trebuchet MS" pitchFamily="34" charset="0"/>
              </a:rPr>
              <a:t>), where the time interval may be bounded (finite) or infinite</a:t>
            </a:r>
          </a:p>
        </p:txBody>
      </p:sp>
      <p:grpSp>
        <p:nvGrpSpPr>
          <p:cNvPr id="51251" name="Group 51"/>
          <p:cNvGrpSpPr>
            <a:grpSpLocks/>
          </p:cNvGrpSpPr>
          <p:nvPr/>
        </p:nvGrpSpPr>
        <p:grpSpPr bwMode="auto">
          <a:xfrm>
            <a:off x="2008188" y="3429000"/>
            <a:ext cx="4849812" cy="2365375"/>
            <a:chOff x="3089" y="912"/>
            <a:chExt cx="2383" cy="962"/>
          </a:xfrm>
        </p:grpSpPr>
        <p:sp>
          <p:nvSpPr>
            <p:cNvPr id="51206" name="Line 6"/>
            <p:cNvSpPr>
              <a:spLocks noChangeShapeType="1"/>
            </p:cNvSpPr>
            <p:nvPr/>
          </p:nvSpPr>
          <p:spPr bwMode="auto">
            <a:xfrm>
              <a:off x="3231" y="1606"/>
              <a:ext cx="224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07" name="Line 7"/>
            <p:cNvSpPr>
              <a:spLocks noChangeShapeType="1"/>
            </p:cNvSpPr>
            <p:nvPr/>
          </p:nvSpPr>
          <p:spPr bwMode="auto">
            <a:xfrm flipV="1">
              <a:off x="3421" y="912"/>
              <a:ext cx="0" cy="9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09" name="Text Box 9"/>
            <p:cNvSpPr txBox="1">
              <a:spLocks noChangeArrowheads="1"/>
            </p:cNvSpPr>
            <p:nvPr/>
          </p:nvSpPr>
          <p:spPr bwMode="auto">
            <a:xfrm>
              <a:off x="3089" y="912"/>
              <a:ext cx="34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GB" sz="1800"/>
                <a:t>x</a:t>
              </a:r>
              <a:r>
                <a:rPr lang="en-GB" sz="1800" i="0"/>
                <a:t>(</a:t>
              </a:r>
              <a:r>
                <a:rPr lang="en-GB" sz="1800"/>
                <a:t>t</a:t>
              </a:r>
              <a:r>
                <a:rPr lang="en-GB" sz="1800" i="0"/>
                <a:t>)</a:t>
              </a:r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auto">
            <a:xfrm>
              <a:off x="3294" y="1059"/>
              <a:ext cx="2083" cy="815"/>
            </a:xfrm>
            <a:custGeom>
              <a:avLst/>
              <a:gdLst>
                <a:gd name="T0" fmla="*/ 0 w 3024"/>
                <a:gd name="T1" fmla="*/ 304 h 1240"/>
                <a:gd name="T2" fmla="*/ 432 w 3024"/>
                <a:gd name="T3" fmla="*/ 16 h 1240"/>
                <a:gd name="T4" fmla="*/ 816 w 3024"/>
                <a:gd name="T5" fmla="*/ 400 h 1240"/>
                <a:gd name="T6" fmla="*/ 1296 w 3024"/>
                <a:gd name="T7" fmla="*/ 1216 h 1240"/>
                <a:gd name="T8" fmla="*/ 1728 w 3024"/>
                <a:gd name="T9" fmla="*/ 544 h 1240"/>
                <a:gd name="T10" fmla="*/ 2112 w 3024"/>
                <a:gd name="T11" fmla="*/ 256 h 1240"/>
                <a:gd name="T12" fmla="*/ 3024 w 3024"/>
                <a:gd name="T13" fmla="*/ 208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4" h="1240">
                  <a:moveTo>
                    <a:pt x="0" y="304"/>
                  </a:moveTo>
                  <a:cubicBezTo>
                    <a:pt x="148" y="152"/>
                    <a:pt x="296" y="0"/>
                    <a:pt x="432" y="16"/>
                  </a:cubicBezTo>
                  <a:cubicBezTo>
                    <a:pt x="568" y="32"/>
                    <a:pt x="672" y="200"/>
                    <a:pt x="816" y="400"/>
                  </a:cubicBezTo>
                  <a:cubicBezTo>
                    <a:pt x="960" y="600"/>
                    <a:pt x="1144" y="1192"/>
                    <a:pt x="1296" y="1216"/>
                  </a:cubicBezTo>
                  <a:cubicBezTo>
                    <a:pt x="1448" y="1240"/>
                    <a:pt x="1592" y="704"/>
                    <a:pt x="1728" y="544"/>
                  </a:cubicBezTo>
                  <a:cubicBezTo>
                    <a:pt x="1864" y="384"/>
                    <a:pt x="1896" y="312"/>
                    <a:pt x="2112" y="256"/>
                  </a:cubicBezTo>
                  <a:cubicBezTo>
                    <a:pt x="2328" y="200"/>
                    <a:pt x="2676" y="204"/>
                    <a:pt x="3024" y="208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08" name="Text Box 8"/>
            <p:cNvSpPr txBox="1">
              <a:spLocks noChangeArrowheads="1"/>
            </p:cNvSpPr>
            <p:nvPr/>
          </p:nvSpPr>
          <p:spPr bwMode="auto">
            <a:xfrm>
              <a:off x="5111" y="1622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GB"/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99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62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Discrete-Time Signals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686799" cy="563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signal that is specified only at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discrete values of time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Some real world and many digital signals are discrete time as they are sampled, for example pixels, daily stock averages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Denoted by </a:t>
            </a:r>
            <a:r>
              <a:rPr lang="en-GB" sz="2200" i="1" dirty="0">
                <a:latin typeface="Trebuchet MS" pitchFamily="34" charset="0"/>
              </a:rPr>
              <a:t>x</a:t>
            </a:r>
            <a:r>
              <a:rPr lang="en-GB" sz="2200" dirty="0">
                <a:latin typeface="Trebuchet MS" pitchFamily="34" charset="0"/>
              </a:rPr>
              <a:t>[</a:t>
            </a:r>
            <a:r>
              <a:rPr lang="en-GB" sz="2200" i="1" dirty="0">
                <a:latin typeface="Trebuchet MS" pitchFamily="34" charset="0"/>
              </a:rPr>
              <a:t>n</a:t>
            </a:r>
            <a:r>
              <a:rPr lang="en-GB" sz="2200" dirty="0">
                <a:latin typeface="Trebuchet MS" pitchFamily="34" charset="0"/>
              </a:rPr>
              <a:t>], where </a:t>
            </a:r>
            <a:r>
              <a:rPr lang="en-GB" sz="2200" i="1" dirty="0">
                <a:latin typeface="Trebuchet MS" pitchFamily="34" charset="0"/>
              </a:rPr>
              <a:t>n</a:t>
            </a:r>
            <a:r>
              <a:rPr lang="en-GB" sz="2200" dirty="0">
                <a:latin typeface="Trebuchet MS" pitchFamily="34" charset="0"/>
              </a:rPr>
              <a:t> is an integer value that varies discretely</a:t>
            </a:r>
          </a:p>
        </p:txBody>
      </p:sp>
      <p:grpSp>
        <p:nvGrpSpPr>
          <p:cNvPr id="51250" name="Group 50"/>
          <p:cNvGrpSpPr>
            <a:grpSpLocks/>
          </p:cNvGrpSpPr>
          <p:nvPr/>
        </p:nvGrpSpPr>
        <p:grpSpPr bwMode="auto">
          <a:xfrm>
            <a:off x="1828800" y="3810000"/>
            <a:ext cx="5486400" cy="2514600"/>
            <a:chOff x="3120" y="2544"/>
            <a:chExt cx="2431" cy="1037"/>
          </a:xfrm>
        </p:grpSpPr>
        <p:sp>
          <p:nvSpPr>
            <p:cNvPr id="51213" name="Line 13"/>
            <p:cNvSpPr>
              <a:spLocks noChangeShapeType="1"/>
            </p:cNvSpPr>
            <p:nvPr/>
          </p:nvSpPr>
          <p:spPr bwMode="auto">
            <a:xfrm>
              <a:off x="3310" y="3334"/>
              <a:ext cx="224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14" name="Line 14"/>
            <p:cNvSpPr>
              <a:spLocks noChangeShapeType="1"/>
            </p:cNvSpPr>
            <p:nvPr/>
          </p:nvSpPr>
          <p:spPr bwMode="auto">
            <a:xfrm flipV="1">
              <a:off x="3462" y="2544"/>
              <a:ext cx="0" cy="9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15" name="Text Box 15"/>
            <p:cNvSpPr txBox="1">
              <a:spLocks noChangeArrowheads="1"/>
            </p:cNvSpPr>
            <p:nvPr/>
          </p:nvSpPr>
          <p:spPr bwMode="auto">
            <a:xfrm>
              <a:off x="3120" y="2640"/>
              <a:ext cx="3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GB" sz="1800"/>
                <a:t>x</a:t>
              </a:r>
              <a:r>
                <a:rPr lang="en-GB" sz="1800" i="0"/>
                <a:t>[</a:t>
              </a:r>
              <a:r>
                <a:rPr lang="en-GB" sz="1800"/>
                <a:t>n</a:t>
              </a:r>
              <a:r>
                <a:rPr lang="en-GB" sz="1800" i="0"/>
                <a:t>]</a:t>
              </a:r>
            </a:p>
          </p:txBody>
        </p:sp>
        <p:sp>
          <p:nvSpPr>
            <p:cNvPr id="51217" name="Text Box 17"/>
            <p:cNvSpPr txBox="1">
              <a:spLocks noChangeArrowheads="1"/>
            </p:cNvSpPr>
            <p:nvPr/>
          </p:nvSpPr>
          <p:spPr bwMode="auto">
            <a:xfrm>
              <a:off x="5184" y="3350"/>
              <a:ext cx="1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GB" sz="1800"/>
                <a:t>n</a:t>
              </a:r>
            </a:p>
          </p:txBody>
        </p:sp>
        <p:sp>
          <p:nvSpPr>
            <p:cNvPr id="51220" name="Line 20"/>
            <p:cNvSpPr>
              <a:spLocks noChangeShapeType="1"/>
            </p:cNvSpPr>
            <p:nvPr/>
          </p:nvSpPr>
          <p:spPr bwMode="auto">
            <a:xfrm flipV="1">
              <a:off x="3657" y="3096"/>
              <a:ext cx="0" cy="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21" name="Oval 21"/>
            <p:cNvSpPr>
              <a:spLocks noChangeArrowheads="1"/>
            </p:cNvSpPr>
            <p:nvPr/>
          </p:nvSpPr>
          <p:spPr bwMode="auto">
            <a:xfrm>
              <a:off x="3631" y="305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24" name="Line 24"/>
            <p:cNvSpPr>
              <a:spLocks noChangeShapeType="1"/>
            </p:cNvSpPr>
            <p:nvPr/>
          </p:nvSpPr>
          <p:spPr bwMode="auto">
            <a:xfrm flipV="1">
              <a:off x="3849" y="3144"/>
              <a:ext cx="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25" name="Oval 25"/>
            <p:cNvSpPr>
              <a:spLocks noChangeArrowheads="1"/>
            </p:cNvSpPr>
            <p:nvPr/>
          </p:nvSpPr>
          <p:spPr bwMode="auto">
            <a:xfrm>
              <a:off x="3823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27" name="Line 27"/>
            <p:cNvSpPr>
              <a:spLocks noChangeShapeType="1"/>
            </p:cNvSpPr>
            <p:nvPr/>
          </p:nvSpPr>
          <p:spPr bwMode="auto">
            <a:xfrm flipV="1">
              <a:off x="4041" y="3146"/>
              <a:ext cx="0" cy="18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28" name="Oval 28"/>
            <p:cNvSpPr>
              <a:spLocks noChangeArrowheads="1"/>
            </p:cNvSpPr>
            <p:nvPr/>
          </p:nvSpPr>
          <p:spPr bwMode="auto">
            <a:xfrm>
              <a:off x="4015" y="31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30" name="Line 30"/>
            <p:cNvSpPr>
              <a:spLocks noChangeShapeType="1"/>
            </p:cNvSpPr>
            <p:nvPr/>
          </p:nvSpPr>
          <p:spPr bwMode="auto">
            <a:xfrm flipV="1">
              <a:off x="4233" y="3092"/>
              <a:ext cx="0" cy="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31" name="Oval 31"/>
            <p:cNvSpPr>
              <a:spLocks noChangeArrowheads="1"/>
            </p:cNvSpPr>
            <p:nvPr/>
          </p:nvSpPr>
          <p:spPr bwMode="auto">
            <a:xfrm>
              <a:off x="4207" y="304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33" name="Line 33"/>
            <p:cNvSpPr>
              <a:spLocks noChangeShapeType="1"/>
            </p:cNvSpPr>
            <p:nvPr/>
          </p:nvSpPr>
          <p:spPr bwMode="auto">
            <a:xfrm flipV="1">
              <a:off x="4425" y="2933"/>
              <a:ext cx="0" cy="39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34" name="Oval 34"/>
            <p:cNvSpPr>
              <a:spLocks noChangeArrowheads="1"/>
            </p:cNvSpPr>
            <p:nvPr/>
          </p:nvSpPr>
          <p:spPr bwMode="auto">
            <a:xfrm>
              <a:off x="4399" y="292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36" name="Line 36"/>
            <p:cNvSpPr>
              <a:spLocks noChangeShapeType="1"/>
            </p:cNvSpPr>
            <p:nvPr/>
          </p:nvSpPr>
          <p:spPr bwMode="auto">
            <a:xfrm flipV="1">
              <a:off x="4617" y="2801"/>
              <a:ext cx="0" cy="53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37" name="Oval 37"/>
            <p:cNvSpPr>
              <a:spLocks noChangeArrowheads="1"/>
            </p:cNvSpPr>
            <p:nvPr/>
          </p:nvSpPr>
          <p:spPr bwMode="auto">
            <a:xfrm>
              <a:off x="4591" y="278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39" name="Line 39"/>
            <p:cNvSpPr>
              <a:spLocks noChangeShapeType="1"/>
            </p:cNvSpPr>
            <p:nvPr/>
          </p:nvSpPr>
          <p:spPr bwMode="auto">
            <a:xfrm flipV="1">
              <a:off x="4809" y="2714"/>
              <a:ext cx="0" cy="61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40" name="Oval 40"/>
            <p:cNvSpPr>
              <a:spLocks noChangeArrowheads="1"/>
            </p:cNvSpPr>
            <p:nvPr/>
          </p:nvSpPr>
          <p:spPr bwMode="auto">
            <a:xfrm>
              <a:off x="4783" y="268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42" name="Line 42"/>
            <p:cNvSpPr>
              <a:spLocks noChangeShapeType="1"/>
            </p:cNvSpPr>
            <p:nvPr/>
          </p:nvSpPr>
          <p:spPr bwMode="auto">
            <a:xfrm flipV="1">
              <a:off x="5001" y="2723"/>
              <a:ext cx="0" cy="60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43" name="Oval 43"/>
            <p:cNvSpPr>
              <a:spLocks noChangeArrowheads="1"/>
            </p:cNvSpPr>
            <p:nvPr/>
          </p:nvSpPr>
          <p:spPr bwMode="auto">
            <a:xfrm>
              <a:off x="4975" y="268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45" name="Line 45"/>
            <p:cNvSpPr>
              <a:spLocks noChangeShapeType="1"/>
            </p:cNvSpPr>
            <p:nvPr/>
          </p:nvSpPr>
          <p:spPr bwMode="auto">
            <a:xfrm flipV="1">
              <a:off x="5193" y="2807"/>
              <a:ext cx="0" cy="52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46" name="Oval 46"/>
            <p:cNvSpPr>
              <a:spLocks noChangeArrowheads="1"/>
            </p:cNvSpPr>
            <p:nvPr/>
          </p:nvSpPr>
          <p:spPr bwMode="auto">
            <a:xfrm>
              <a:off x="5167" y="278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48" name="Line 48"/>
            <p:cNvSpPr>
              <a:spLocks noChangeShapeType="1"/>
            </p:cNvSpPr>
            <p:nvPr/>
          </p:nvSpPr>
          <p:spPr bwMode="auto">
            <a:xfrm flipV="1">
              <a:off x="3465" y="2972"/>
              <a:ext cx="0" cy="3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49" name="Oval 49"/>
            <p:cNvSpPr>
              <a:spLocks noChangeArrowheads="1"/>
            </p:cNvSpPr>
            <p:nvPr/>
          </p:nvSpPr>
          <p:spPr bwMode="auto">
            <a:xfrm>
              <a:off x="3439" y="292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7963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62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Analog and Digital Signals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066800"/>
            <a:ext cx="8991600" cy="563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signal whose amplitude can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take on any value</a:t>
            </a:r>
            <a:r>
              <a:rPr lang="en-US" sz="2200" dirty="0">
                <a:latin typeface="Trebuchet MS" pitchFamily="34" charset="0"/>
              </a:rPr>
              <a:t> in a continuous range is an analog signal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This means that an analog signal amplitude can take on an infinite number of values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digital signal, on the other hand, is one whose amplitude can take on only a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finite number of values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Signals associated with a digital computer are digital because they take on only two values (binary signals)</a:t>
            </a: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200" b="1" dirty="0">
              <a:solidFill>
                <a:srgbClr val="FF0000"/>
              </a:solidFill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Sampled continuous signal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i="1" dirty="0">
                <a:latin typeface="Trebuchet MS" pitchFamily="34" charset="0"/>
              </a:rPr>
              <a:t>x</a:t>
            </a:r>
            <a:r>
              <a:rPr lang="en-GB" sz="2200" dirty="0">
                <a:latin typeface="Trebuchet MS" pitchFamily="34" charset="0"/>
              </a:rPr>
              <a:t>[</a:t>
            </a:r>
            <a:r>
              <a:rPr lang="en-GB" sz="2200" i="1" dirty="0">
                <a:latin typeface="Trebuchet MS" pitchFamily="34" charset="0"/>
              </a:rPr>
              <a:t>n</a:t>
            </a:r>
            <a:r>
              <a:rPr lang="en-GB" sz="2200" dirty="0">
                <a:latin typeface="Trebuchet MS" pitchFamily="34" charset="0"/>
              </a:rPr>
              <a:t>] =</a:t>
            </a:r>
            <a:r>
              <a:rPr lang="en-GB" sz="2200" i="1" dirty="0">
                <a:latin typeface="Trebuchet MS" pitchFamily="34" charset="0"/>
              </a:rPr>
              <a:t>x</a:t>
            </a:r>
            <a:r>
              <a:rPr lang="en-GB" sz="2200" dirty="0">
                <a:latin typeface="Trebuchet MS" pitchFamily="34" charset="0"/>
              </a:rPr>
              <a:t>(</a:t>
            </a:r>
            <a:r>
              <a:rPr lang="en-GB" sz="2200" i="1" dirty="0" err="1">
                <a:latin typeface="Trebuchet MS" pitchFamily="34" charset="0"/>
              </a:rPr>
              <a:t>nk</a:t>
            </a:r>
            <a:r>
              <a:rPr lang="en-GB" sz="2200" dirty="0">
                <a:latin typeface="Trebuchet MS" pitchFamily="34" charset="0"/>
              </a:rPr>
              <a:t>), where </a:t>
            </a:r>
            <a:r>
              <a:rPr lang="en-GB" sz="2200" i="1" dirty="0">
                <a:latin typeface="Trebuchet MS" pitchFamily="34" charset="0"/>
              </a:rPr>
              <a:t>k</a:t>
            </a:r>
            <a:r>
              <a:rPr lang="en-GB" sz="2200" dirty="0">
                <a:latin typeface="Trebuchet MS" pitchFamily="34" charset="0"/>
              </a:rPr>
              <a:t> is sample time</a:t>
            </a:r>
          </a:p>
        </p:txBody>
      </p:sp>
    </p:spTree>
    <p:extLst>
      <p:ext uri="{BB962C8B-B14F-4D97-AF65-F5344CB8AC3E}">
        <p14:creationId xmlns:p14="http://schemas.microsoft.com/office/powerpoint/2010/main" val="37301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62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Analog and Digital Signals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066800"/>
            <a:ext cx="8915400" cy="5638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(a)-Analog CT,    (b)-Digital CT,    (c)-Analog DT,    (d)-Digital DT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239000" cy="508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1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What is a System?</a:t>
            </a:r>
          </a:p>
        </p:txBody>
      </p:sp>
      <p:sp>
        <p:nvSpPr>
          <p:cNvPr id="39939" name="Rectangle 2051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5715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System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processes</a:t>
            </a:r>
            <a:r>
              <a:rPr lang="en-GB" sz="2200" dirty="0">
                <a:latin typeface="Trebuchet MS" pitchFamily="34" charset="0"/>
              </a:rPr>
              <a:t> input signals to produce output signals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Examples: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circuit</a:t>
            </a:r>
            <a:r>
              <a:rPr lang="en-GB" sz="2200" dirty="0">
                <a:latin typeface="Trebuchet MS" pitchFamily="34" charset="0"/>
              </a:rPr>
              <a:t> involving a capacitor can be viewed as a system that transforms the source voltage (signal) to the voltage (signal) across the capacitor</a:t>
            </a:r>
          </a:p>
          <a:p>
            <a:pPr lvl="1"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microphone system </a:t>
            </a:r>
            <a:r>
              <a:rPr lang="en-GB" sz="2200" dirty="0">
                <a:latin typeface="Trebuchet MS" pitchFamily="34" charset="0"/>
              </a:rPr>
              <a:t>converts the sound input to an electrical output signal</a:t>
            </a:r>
          </a:p>
          <a:p>
            <a:pPr lvl="1"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communication system</a:t>
            </a:r>
            <a:r>
              <a:rPr lang="en-GB" sz="22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GB" sz="2200" dirty="0">
                <a:latin typeface="Trebuchet MS" pitchFamily="34" charset="0"/>
              </a:rPr>
              <a:t>is generally composed of three sub-systems, the transmitter, the channel and the receiver</a:t>
            </a:r>
          </a:p>
        </p:txBody>
      </p:sp>
    </p:spTree>
    <p:extLst>
      <p:ext uri="{BB962C8B-B14F-4D97-AF65-F5344CB8AC3E}">
        <p14:creationId xmlns:p14="http://schemas.microsoft.com/office/powerpoint/2010/main" val="262509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How is a System Represented?</a:t>
            </a:r>
          </a:p>
        </p:txBody>
      </p:sp>
      <p:sp>
        <p:nvSpPr>
          <p:cNvPr id="45059" name="Rectangle 2051"/>
          <p:cNvSpPr>
            <a:spLocks noGrp="1" noChangeArrowheads="1"/>
          </p:cNvSpPr>
          <p:nvPr>
            <p:ph idx="1"/>
          </p:nvPr>
        </p:nvSpPr>
        <p:spPr>
          <a:xfrm>
            <a:off x="76200" y="1143000"/>
            <a:ext cx="8915400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system takes a signal as an input and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transforms</a:t>
            </a:r>
            <a:r>
              <a:rPr lang="en-GB" sz="2200" dirty="0">
                <a:latin typeface="Trebuchet MS" pitchFamily="34" charset="0"/>
              </a:rPr>
              <a:t> it into another signal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In a very broad sense, a system can be represented as the ratio of the output signal over the input signal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lvl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That way, when we “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multiply</a:t>
            </a:r>
            <a:r>
              <a:rPr lang="en-GB" sz="2200" dirty="0">
                <a:latin typeface="Trebuchet MS" pitchFamily="34" charset="0"/>
              </a:rPr>
              <a:t>” the system by the input signal, we get the output signal</a:t>
            </a:r>
          </a:p>
          <a:p>
            <a:pPr lvl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lvl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This concept will be discussed in further detail in the coming weeks</a:t>
            </a:r>
          </a:p>
        </p:txBody>
      </p:sp>
      <p:sp>
        <p:nvSpPr>
          <p:cNvPr id="45060" name="Rectangle 2052"/>
          <p:cNvSpPr>
            <a:spLocks noChangeArrowheads="1"/>
          </p:cNvSpPr>
          <p:nvPr/>
        </p:nvSpPr>
        <p:spPr bwMode="auto">
          <a:xfrm>
            <a:off x="3386138" y="2133600"/>
            <a:ext cx="2209800" cy="1143000"/>
          </a:xfrm>
          <a:prstGeom prst="rect">
            <a:avLst/>
          </a:prstGeom>
          <a:solidFill>
            <a:srgbClr val="C0C0C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400" i="0"/>
              <a:t>System</a:t>
            </a:r>
            <a:endParaRPr lang="en-GB" sz="2400" i="0"/>
          </a:p>
        </p:txBody>
      </p:sp>
      <p:cxnSp>
        <p:nvCxnSpPr>
          <p:cNvPr id="45062" name="AutoShape 2054"/>
          <p:cNvCxnSpPr>
            <a:cxnSpLocks noChangeShapeType="1"/>
            <a:endCxn id="45060" idx="1"/>
          </p:cNvCxnSpPr>
          <p:nvPr/>
        </p:nvCxnSpPr>
        <p:spPr bwMode="auto">
          <a:xfrm>
            <a:off x="1600200" y="2705100"/>
            <a:ext cx="1776413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063" name="AutoShape 2055"/>
          <p:cNvCxnSpPr>
            <a:cxnSpLocks noChangeShapeType="1"/>
            <a:stCxn id="45060" idx="3"/>
          </p:cNvCxnSpPr>
          <p:nvPr/>
        </p:nvCxnSpPr>
        <p:spPr bwMode="auto">
          <a:xfrm flipV="1">
            <a:off x="5605463" y="2697163"/>
            <a:ext cx="1768475" cy="79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064" name="Text Box 2056"/>
          <p:cNvSpPr txBox="1">
            <a:spLocks noChangeArrowheads="1"/>
          </p:cNvSpPr>
          <p:nvPr/>
        </p:nvSpPr>
        <p:spPr bwMode="auto">
          <a:xfrm>
            <a:off x="1143000" y="2263775"/>
            <a:ext cx="1854200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Tx/>
              <a:buNone/>
            </a:pPr>
            <a:r>
              <a:rPr lang="en-US" sz="2400" i="0" dirty="0"/>
              <a:t>Input signal</a:t>
            </a:r>
          </a:p>
          <a:p>
            <a:pPr algn="r">
              <a:buFontTx/>
              <a:buNone/>
            </a:pPr>
            <a:endParaRPr lang="en-US" sz="400" i="0" dirty="0"/>
          </a:p>
          <a:p>
            <a:pPr algn="r">
              <a:buFontTx/>
              <a:buNone/>
            </a:pPr>
            <a:r>
              <a:rPr lang="en-US" sz="2400" dirty="0"/>
              <a:t>x</a:t>
            </a:r>
            <a:r>
              <a:rPr lang="en-US" sz="2400" i="0" dirty="0"/>
              <a:t>(</a:t>
            </a:r>
            <a:r>
              <a:rPr lang="en-US" sz="2400" dirty="0"/>
              <a:t>t</a:t>
            </a:r>
            <a:r>
              <a:rPr lang="en-US" sz="2400" i="0" dirty="0"/>
              <a:t>)</a:t>
            </a:r>
            <a:endParaRPr lang="en-GB" sz="2400" i="0" dirty="0"/>
          </a:p>
        </p:txBody>
      </p:sp>
      <p:sp>
        <p:nvSpPr>
          <p:cNvPr id="45065" name="Text Box 2057"/>
          <p:cNvSpPr txBox="1">
            <a:spLocks noChangeArrowheads="1"/>
          </p:cNvSpPr>
          <p:nvPr/>
        </p:nvSpPr>
        <p:spPr bwMode="auto">
          <a:xfrm>
            <a:off x="5748338" y="2263775"/>
            <a:ext cx="2176462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i="0"/>
              <a:t>Output signal</a:t>
            </a:r>
          </a:p>
          <a:p>
            <a:pPr>
              <a:buFontTx/>
              <a:buNone/>
            </a:pPr>
            <a:endParaRPr lang="en-US" sz="400" i="0"/>
          </a:p>
          <a:p>
            <a:pPr>
              <a:buFontTx/>
              <a:buNone/>
            </a:pPr>
            <a:r>
              <a:rPr lang="en-US" sz="2400"/>
              <a:t>y</a:t>
            </a:r>
            <a:r>
              <a:rPr lang="en-US" sz="2400" i="0"/>
              <a:t>(</a:t>
            </a:r>
            <a:r>
              <a:rPr lang="en-US" sz="2400"/>
              <a:t>t</a:t>
            </a:r>
            <a:r>
              <a:rPr lang="en-US" sz="2400" i="0"/>
              <a:t>)</a:t>
            </a:r>
            <a:endParaRPr lang="en-GB" sz="2400" i="0"/>
          </a:p>
        </p:txBody>
      </p:sp>
    </p:spTree>
    <p:extLst>
      <p:ext uri="{BB962C8B-B14F-4D97-AF65-F5344CB8AC3E}">
        <p14:creationId xmlns:p14="http://schemas.microsoft.com/office/powerpoint/2010/main" val="30934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02491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1843</TotalTime>
  <Words>614</Words>
  <Application>Microsoft Office PowerPoint</Application>
  <PresentationFormat>On-screen Show (4:3)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Clarity</vt:lpstr>
      <vt:lpstr>Introduction to Signals and Systems </vt:lpstr>
      <vt:lpstr>Motivation</vt:lpstr>
      <vt:lpstr>Motivation</vt:lpstr>
      <vt:lpstr>What is a Signal?</vt:lpstr>
      <vt:lpstr>Signal Representation</vt:lpstr>
      <vt:lpstr>Continuous Time Signals</vt:lpstr>
      <vt:lpstr>Discrete-Time Signals</vt:lpstr>
      <vt:lpstr>Analog and Digital Signals</vt:lpstr>
      <vt:lpstr>Analog and Digital Signals</vt:lpstr>
      <vt:lpstr>What is a System?</vt:lpstr>
      <vt:lpstr>How is a System Represented?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Salman</dc:creator>
  <cp:lastModifiedBy>dr sulman</cp:lastModifiedBy>
  <cp:revision>163</cp:revision>
  <dcterms:created xsi:type="dcterms:W3CDTF">2006-08-16T00:00:00Z</dcterms:created>
  <dcterms:modified xsi:type="dcterms:W3CDTF">2025-09-08T11:58:20Z</dcterms:modified>
</cp:coreProperties>
</file>