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6" r:id="rId2"/>
    <p:sldId id="304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DD422-726B-442E-810F-C2F6BFCDB75F}" type="datetimeFigureOut">
              <a:rPr lang="en-US" smtClean="0"/>
              <a:t>05-Mar-26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633A0-BC42-43BF-B4A1-8E886969D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2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633A0-BC42-43BF-B4A1-8E886969D3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7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76600"/>
            <a:ext cx="7772400" cy="941908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CONVECTION AND CONDUCTION CURRENTS 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Until now, we considered electrostatic fields in free space or a space that has no materials in it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Thus what we have developed so far under electrostatics may be regarded as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"vacuum" field theory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Similarly, we shall develop the theory of electric phenomena in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material space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Most of the formulas derived for Electrostatic fields in free space are still applicable, though some may require modification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44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Electric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816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Electric voltage (or potential difference) and current are two fundamental quantities in electrical engineering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Before examining how electric field behaves in a conductor or dielectric, it is appropriate to consider electric current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Electric current is generally caused by the motion of electric charges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The current (in amperes) through a given area is the electric charge passing through the area per unit time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b="1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5562600"/>
            <a:ext cx="10096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0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Current Density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66800"/>
                <a:ext cx="8686800" cy="5181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 in a current of one ampere, charge is being transferred at a rate of one coulomb per second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We now introduce the concept of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current density </a:t>
                </a:r>
                <a:r>
                  <a:rPr lang="en-US" sz="2200" b="1" dirty="0">
                    <a:solidFill>
                      <a:srgbClr val="C00000"/>
                    </a:solidFill>
                    <a:latin typeface="Trebuchet MS" pitchFamily="34" charset="0"/>
                  </a:rPr>
                  <a:t>J</a:t>
                </a:r>
                <a:endParaRPr lang="en-US" sz="2200" dirty="0">
                  <a:solidFill>
                    <a:srgbClr val="C00000"/>
                  </a:solidFill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current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flows through a surface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the current density is: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OR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equations above assume that the current density is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perpendicular to the surface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66800"/>
                <a:ext cx="8686800" cy="5181600"/>
              </a:xfrm>
              <a:blipFill>
                <a:blip r:embed="rId2"/>
                <a:stretch>
                  <a:fillRect l="-491" t="-941" r="-70" b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505200"/>
            <a:ext cx="12954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4724400"/>
            <a:ext cx="14954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81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Current 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81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If the current density is not normal to the surface, then: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Thus, the total current flowing through a surface </a:t>
            </a:r>
            <a:r>
              <a:rPr lang="en-US" sz="2200" i="1" dirty="0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is: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current density at a given point is the current through a unit normal area at that point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1828800"/>
            <a:ext cx="15525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790" y="3200400"/>
            <a:ext cx="1754419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505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Convection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953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Convection current</a:t>
            </a:r>
            <a:r>
              <a:rPr lang="en-US" sz="2200" dirty="0">
                <a:latin typeface="Trebuchet MS" pitchFamily="34" charset="0"/>
              </a:rPr>
              <a:t>, as distinct from conduction current, does not involve conductors and consequently does not satisfy Ohm's law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It occurs when current flows through mediums such as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liquid, rarefied gas, or a vacuum</a:t>
            </a:r>
            <a:r>
              <a:rPr lang="en-US" sz="2200" dirty="0">
                <a:latin typeface="Trebuchet MS" pitchFamily="34" charset="0"/>
              </a:rPr>
              <a:t> (Rarefied gas: A gas whose pressure is much less than atmospheric pressure)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beam of electrons in a vacuum tube, for example, is a convection current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92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Convection Current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66800"/>
                <a:ext cx="86868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Consider a filament shown in Figure below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there is a flow of charge of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volume density </a:t>
                </a:r>
                <a:r>
                  <a:rPr lang="en-US" sz="2200" i="1" dirty="0" err="1">
                    <a:solidFill>
                      <a:srgbClr val="C00000"/>
                    </a:solidFill>
                    <a:latin typeface="Trebuchet MS" pitchFamily="34" charset="0"/>
                  </a:rPr>
                  <a:t>ρ</a:t>
                </a:r>
                <a:r>
                  <a:rPr lang="en-US" sz="2200" i="1" baseline="-25000" dirty="0" err="1">
                    <a:solidFill>
                      <a:srgbClr val="C00000"/>
                    </a:solidFill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, at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velocity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C00000"/>
                        </a:solidFill>
                        <a:latin typeface="Cambria Math"/>
                      </a:rPr>
                      <m:t>𝐮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en-US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𝐚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𝐲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, the current through the filament is: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66800"/>
                <a:ext cx="8686800" cy="5486400"/>
              </a:xfrm>
              <a:blipFill>
                <a:blip r:embed="rId2"/>
                <a:stretch>
                  <a:fillRect l="-491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92378"/>
            <a:ext cx="4462462" cy="7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81400"/>
            <a:ext cx="5486400" cy="278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39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Convection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953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y-directed current density </a:t>
            </a:r>
            <a:r>
              <a:rPr lang="en-US" sz="2200" i="1" dirty="0" err="1">
                <a:latin typeface="Trebuchet MS" pitchFamily="34" charset="0"/>
              </a:rPr>
              <a:t>J</a:t>
            </a:r>
            <a:r>
              <a:rPr lang="en-US" sz="2200" i="1" baseline="-25000" dirty="0" err="1">
                <a:latin typeface="Trebuchet MS" pitchFamily="34" charset="0"/>
              </a:rPr>
              <a:t>y</a:t>
            </a:r>
            <a:r>
              <a:rPr lang="en-US" sz="2200" dirty="0">
                <a:latin typeface="Trebuchet MS" pitchFamily="34" charset="0"/>
              </a:rPr>
              <a:t> is given by: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Hence in general: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current </a:t>
            </a:r>
            <a:r>
              <a:rPr lang="en-US" sz="2200" i="1" dirty="0">
                <a:latin typeface="Trebuchet MS" pitchFamily="34" charset="0"/>
              </a:rPr>
              <a:t>I</a:t>
            </a:r>
            <a:r>
              <a:rPr lang="en-US" sz="2200" dirty="0">
                <a:latin typeface="Trebuchet MS" pitchFamily="34" charset="0"/>
              </a:rPr>
              <a:t> is the convection current and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J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the convection current density</a:t>
            </a:r>
            <a:r>
              <a:rPr lang="en-US" sz="2200" dirty="0">
                <a:latin typeface="Trebuchet MS" pitchFamily="34" charset="0"/>
              </a:rPr>
              <a:t> in amperes/square meter (A/m</a:t>
            </a:r>
            <a:r>
              <a:rPr lang="en-US" sz="2200" baseline="30000" dirty="0">
                <a:latin typeface="Trebuchet MS" pitchFamily="34" charset="0"/>
              </a:rPr>
              <a:t>2</a:t>
            </a:r>
            <a:r>
              <a:rPr lang="en-US" sz="2200" dirty="0">
                <a:latin typeface="Trebuchet MS" pitchFamily="34" charset="0"/>
              </a:rPr>
              <a:t>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1981200"/>
            <a:ext cx="210502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3657600"/>
            <a:ext cx="14859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8426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Conduction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Conduction current requires a conductor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conductor is characterized by a large amount of free electrons that provide conduction current due to 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impressed electric field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When an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dirty="0">
                <a:latin typeface="Trebuchet MS" pitchFamily="34" charset="0"/>
              </a:rPr>
              <a:t> is applied, the force on an electron with charge —e is: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Since the electron is not in free space, it will not be accelerated under the influence of the electric field only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Rather, it suffers constant collision with the atomic lattice and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drifts from one atom to another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515" y="3657600"/>
            <a:ext cx="182828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62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Conduction Current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</p:spPr>
            <p:txBody>
              <a:bodyPr>
                <a:normAutofit lnSpcReduction="10000"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Consider an electron with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mass m</a:t>
                </a:r>
                <a:r>
                  <a:rPr lang="en-US" sz="2200" dirty="0">
                    <a:latin typeface="Trebuchet MS" pitchFamily="34" charset="0"/>
                  </a:rPr>
                  <a:t> is moving in an electric field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with an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average drift velocity </a:t>
                </a:r>
                <a:r>
                  <a:rPr lang="en-US" sz="2200" b="1" dirty="0">
                    <a:solidFill>
                      <a:srgbClr val="C00000"/>
                    </a:solidFill>
                    <a:latin typeface="Trebuchet MS" pitchFamily="34" charset="0"/>
                  </a:rPr>
                  <a:t>u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b="1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According to Newton's law,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average change in momentum equals the applied force</a:t>
                </a:r>
                <a:r>
                  <a:rPr lang="en-US" sz="2200" dirty="0">
                    <a:latin typeface="Trebuchet MS" pitchFamily="34" charset="0"/>
                  </a:rPr>
                  <a:t>, thus: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                                          OR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l-GR" sz="220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is the average time interval</a:t>
                </a:r>
                <a:r>
                  <a:rPr lang="en-US" sz="2200" dirty="0">
                    <a:latin typeface="Trebuchet MS" pitchFamily="34" charset="0"/>
                  </a:rPr>
                  <a:t> between collisions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This indicates that the drift velocity of the electron is directly proportional to the applied field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410200"/>
              </a:xfrm>
              <a:blipFill>
                <a:blip r:embed="rId2"/>
                <a:stretch>
                  <a:fillRect l="-491" t="-1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23" y="3429000"/>
            <a:ext cx="181157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29000"/>
            <a:ext cx="1752600" cy="821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062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Conduction Current Density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1430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If there are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n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 electrons per unit volume</a:t>
                </a:r>
                <a:r>
                  <a:rPr lang="en-US" sz="2200" dirty="0">
                    <a:latin typeface="Trebuchet MS" pitchFamily="34" charset="0"/>
                  </a:rPr>
                  <a:t>, the electronic charge density is given by: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 the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conduction current density</a:t>
                </a:r>
                <a:r>
                  <a:rPr lang="en-US" sz="2200" dirty="0">
                    <a:latin typeface="Trebuchet MS" pitchFamily="34" charset="0"/>
                  </a:rPr>
                  <a:t> is: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            OR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𝝈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𝒏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𝒆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𝒎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is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conductivity</a:t>
                </a:r>
                <a:r>
                  <a:rPr lang="en-US" sz="2200" dirty="0">
                    <a:latin typeface="Trebuchet MS" pitchFamily="34" charset="0"/>
                  </a:rPr>
                  <a:t> of the conductor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above relationship is known as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point form of Ohm's law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143000"/>
                <a:ext cx="8686800" cy="5410200"/>
              </a:xfrm>
              <a:blipFill>
                <a:blip r:embed="rId2"/>
                <a:stretch>
                  <a:fillRect l="-491" t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76400"/>
            <a:ext cx="178845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140" y="2743200"/>
            <a:ext cx="402306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017" y="4038600"/>
            <a:ext cx="14583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806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Conductor - </a:t>
            </a:r>
            <a:r>
              <a:rPr lang="en-US" sz="4000" dirty="0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dirty="0">
                <a:solidFill>
                  <a:srgbClr val="C00000"/>
                </a:solidFill>
                <a:latin typeface="Trebuchet MS" pitchFamily="34" charset="0"/>
              </a:rPr>
              <a:t>quipotential body</a:t>
            </a:r>
            <a:endParaRPr lang="en-GB" sz="40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A conductor has abundance of charge that is free to move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1828800"/>
            <a:ext cx="482917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1752600"/>
            <a:ext cx="45720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Consider 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isolated conductor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such as shown in Figure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When 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external electric field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b="1" i="1" baseline="-25000" dirty="0" err="1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applied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the positive free charges are pushed along the same direction as the applied field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While the negative free charges move in the opposite direction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6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Conductor - </a:t>
            </a:r>
            <a:r>
              <a:rPr lang="en-US" dirty="0">
                <a:solidFill>
                  <a:srgbClr val="C00000"/>
                </a:solidFill>
                <a:latin typeface="Trebuchet MS" pitchFamily="34" charset="0"/>
              </a:rPr>
              <a:t>Equipotential body</a:t>
            </a:r>
            <a:endParaRPr lang="en-GB" sz="40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4102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charge migration takes place very quickly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1905000"/>
            <a:ext cx="486727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2133600"/>
            <a:ext cx="45720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The free charges do two things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First, they accumulate on the surface of the conductor and form 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induced surface charge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solidFill>
                <a:schemeClr val="tx1"/>
              </a:solidFill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Second, the induced charges set up an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internal induced field </a:t>
            </a:r>
            <a:r>
              <a:rPr lang="en-US" sz="2200" b="1" dirty="0" err="1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US" sz="2200" b="1" i="1" baseline="-25000" dirty="0" err="1">
                <a:solidFill>
                  <a:srgbClr val="C00000"/>
                </a:solidFill>
                <a:latin typeface="Trebuchet MS" pitchFamily="34" charset="0"/>
              </a:rPr>
              <a:t>i</a:t>
            </a:r>
            <a:r>
              <a:rPr lang="en-US" sz="2200" dirty="0">
                <a:solidFill>
                  <a:schemeClr val="tx1"/>
                </a:solidFill>
                <a:latin typeface="Trebuchet MS" pitchFamily="34" charset="0"/>
              </a:rPr>
              <a:t>, which cancels the externally applied field </a:t>
            </a:r>
            <a:r>
              <a:rPr lang="en-US" sz="2200" b="1" dirty="0" err="1">
                <a:solidFill>
                  <a:schemeClr val="tx1"/>
                </a:solidFill>
                <a:latin typeface="Trebuchet MS" pitchFamily="34" charset="0"/>
              </a:rPr>
              <a:t>E</a:t>
            </a:r>
            <a:r>
              <a:rPr lang="en-US" sz="2200" b="1" i="1" baseline="-25000" dirty="0" err="1">
                <a:solidFill>
                  <a:schemeClr val="tx1"/>
                </a:solidFill>
                <a:latin typeface="Trebuchet MS" pitchFamily="34" charset="0"/>
              </a:rPr>
              <a:t>e</a:t>
            </a:r>
            <a:endParaRPr lang="en-US" sz="2200" b="1" i="1" baseline="-25000" dirty="0">
              <a:solidFill>
                <a:schemeClr val="tx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02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Conductor - </a:t>
            </a:r>
            <a:r>
              <a:rPr lang="en-US" dirty="0">
                <a:solidFill>
                  <a:srgbClr val="C00000"/>
                </a:solidFill>
                <a:latin typeface="Trebuchet MS" pitchFamily="34" charset="0"/>
              </a:rPr>
              <a:t>Equipotential body</a:t>
            </a:r>
            <a:endParaRPr lang="en-GB" sz="40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686800" cy="5181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previous discussion leads to an important property of a conductor: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A </a:t>
                </a:r>
                <a:r>
                  <a:rPr lang="en-US" sz="2200" b="1" i="1" dirty="0">
                    <a:solidFill>
                      <a:srgbClr val="C00000"/>
                    </a:solidFill>
                    <a:latin typeface="Trebuchet MS" pitchFamily="34" charset="0"/>
                  </a:rPr>
                  <a:t>perfect conductor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 cannot contain an electrostatic field within it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conductor is called an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equipotential body</a:t>
                </a:r>
                <a:r>
                  <a:rPr lang="en-US" sz="2200" dirty="0">
                    <a:latin typeface="Trebuchet MS" pitchFamily="34" charset="0"/>
                  </a:rPr>
                  <a:t>, implying that the potential is the same everywhere in the conductor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This is based on the fact that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C00000"/>
                        </a:solidFill>
                        <a:latin typeface="Cambria Math"/>
                      </a:rPr>
                      <m:t>𝐄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/>
                      </a:rPr>
                      <m:t>=−</m:t>
                    </m:r>
                    <m:r>
                      <a:rPr lang="en-US" b="1" i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686800" cy="5181600"/>
              </a:xfrm>
              <a:blipFill>
                <a:blip r:embed="rId2"/>
                <a:stretch>
                  <a:fillRect l="-491" t="-941" r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287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Conductor - </a:t>
            </a:r>
            <a:r>
              <a:rPr lang="en-US" dirty="0">
                <a:solidFill>
                  <a:srgbClr val="C00000"/>
                </a:solidFill>
                <a:latin typeface="Trebuchet MS" pitchFamily="34" charset="0"/>
              </a:rPr>
              <a:t>Equipotential body</a:t>
            </a:r>
            <a:endParaRPr lang="en-GB" sz="40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66800"/>
                <a:ext cx="8686800" cy="54102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Another way of looking at this is to consider Ohm's law,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rgbClr val="C00000"/>
                        </a:solidFill>
                        <a:latin typeface="Cambria Math"/>
                      </a:rPr>
                      <m:t>𝐉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= </m:t>
                    </m:r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𝝈</m:t>
                    </m:r>
                    <m:r>
                      <a:rPr lang="en-US" b="1" i="0" dirty="0" err="1">
                        <a:solidFill>
                          <a:srgbClr val="C00000"/>
                        </a:solidFill>
                        <a:latin typeface="Cambria Math"/>
                      </a:rPr>
                      <m:t>𝐄</m:t>
                    </m:r>
                  </m:oMath>
                </a14:m>
                <a:endParaRPr lang="en-US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To maintain a finite current density </a:t>
                </a:r>
                <a:r>
                  <a:rPr lang="en-US" sz="2200" b="1" dirty="0">
                    <a:latin typeface="Trebuchet MS" pitchFamily="34" charset="0"/>
                  </a:rPr>
                  <a:t>J</a:t>
                </a:r>
                <a:r>
                  <a:rPr lang="en-US" sz="2200" dirty="0">
                    <a:latin typeface="Trebuchet MS" pitchFamily="34" charset="0"/>
                  </a:rPr>
                  <a:t>, in a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perfect conductor (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)</a:t>
                </a:r>
                <a:r>
                  <a:rPr lang="en-US" sz="2200" dirty="0">
                    <a:latin typeface="Trebuchet MS" pitchFamily="34" charset="0"/>
                  </a:rPr>
                  <a:t>, requires that the electric field inside the conductor must vanish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In other words,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C00000"/>
                        </a:solidFill>
                        <a:latin typeface="Cambria Math"/>
                      </a:rPr>
                      <m:t>𝐄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because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in a perfect conductor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According to Gauss's law, if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= 0, the charge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 must be zero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Thus under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static conditions</a:t>
                </a:r>
                <a:r>
                  <a:rPr lang="en-US" sz="2200" dirty="0">
                    <a:latin typeface="Trebuchet MS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66800"/>
                <a:ext cx="8686800" cy="5410200"/>
              </a:xfrm>
              <a:blipFill>
                <a:blip r:embed="rId2"/>
                <a:stretch>
                  <a:fillRect l="-491" t="-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819775"/>
            <a:ext cx="8016446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772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057400"/>
                <a:ext cx="8686800" cy="4724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r>
                  <a:rPr lang="en-US" sz="2600" dirty="0">
                    <a:latin typeface="Trebuchet MS" pitchFamily="34" charset="0"/>
                  </a:rPr>
                  <a:t>For the current density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𝐉</m:t>
                    </m:r>
                    <m:r>
                      <a:rPr lang="en-US" sz="2600" b="0" i="1" smtClean="0">
                        <a:latin typeface="Cambria Math"/>
                      </a:rPr>
                      <m:t>=10</m:t>
                    </m:r>
                    <m:r>
                      <a:rPr lang="en-US" sz="2600" b="0" i="1" smtClean="0">
                        <a:latin typeface="Cambria Math"/>
                      </a:rPr>
                      <m:t>𝑧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𝑠𝑖𝑛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∅ </m:t>
                    </m:r>
                    <m:sSub>
                      <m:sSubPr>
                        <m:ctrlPr>
                          <a:rPr lang="en-US" sz="2600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b="1" i="0" smtClean="0">
                            <a:latin typeface="Cambria Math"/>
                            <a:ea typeface="Cambria Math"/>
                          </a:rPr>
                          <m:t>𝐚</m:t>
                        </m:r>
                      </m:e>
                      <m:sub>
                        <m:r>
                          <a:rPr lang="en-US" sz="2600" b="1" i="0" smtClean="0">
                            <a:latin typeface="Cambria Math"/>
                            <a:ea typeface="Cambria Math"/>
                          </a:rPr>
                          <m:t>𝛒</m:t>
                        </m:r>
                      </m:sub>
                    </m:sSub>
                    <m:r>
                      <a:rPr lang="en-US" sz="2600" b="1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600" dirty="0">
                    <a:latin typeface="Trebuchet MS" pitchFamily="34" charset="0"/>
                  </a:rPr>
                  <a:t>A/m</a:t>
                </a:r>
                <a:r>
                  <a:rPr lang="en-US" sz="2600" baseline="30000" dirty="0">
                    <a:latin typeface="Trebuchet MS" pitchFamily="34" charset="0"/>
                  </a:rPr>
                  <a:t>2</a:t>
                </a:r>
                <a:r>
                  <a:rPr lang="en-US" sz="2600" dirty="0">
                    <a:latin typeface="Trebuchet MS" pitchFamily="34" charset="0"/>
                  </a:rPr>
                  <a:t>, find the current through the cylindrical surface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, 1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≤5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r>
                  <a:rPr lang="en-US" sz="2600" dirty="0">
                    <a:latin typeface="Trebuchet MS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057400"/>
                <a:ext cx="8686800" cy="4724400"/>
              </a:xfrm>
              <a:blipFill rotWithShape="1">
                <a:blip r:embed="rId2"/>
                <a:stretch>
                  <a:fillRect l="-772" t="-1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651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6598</TotalTime>
  <Words>887</Words>
  <Application>Microsoft Office PowerPoint</Application>
  <PresentationFormat>On-screen Show (4:3)</PresentationFormat>
  <Paragraphs>129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Trebuchet MS</vt:lpstr>
      <vt:lpstr>Wingdings</vt:lpstr>
      <vt:lpstr>Clarity</vt:lpstr>
      <vt:lpstr>CONVECTION AND CONDUCTION CURRENTS </vt:lpstr>
      <vt:lpstr>Introduction</vt:lpstr>
      <vt:lpstr>Electric Current</vt:lpstr>
      <vt:lpstr>Current Density</vt:lpstr>
      <vt:lpstr>Current Density</vt:lpstr>
      <vt:lpstr>Convection Current</vt:lpstr>
      <vt:lpstr>Convection Current</vt:lpstr>
      <vt:lpstr>Convection Current</vt:lpstr>
      <vt:lpstr>Conduction Current</vt:lpstr>
      <vt:lpstr>Conduction Current</vt:lpstr>
      <vt:lpstr>Conduction Current Density</vt:lpstr>
      <vt:lpstr>Conductor - Equipotential body</vt:lpstr>
      <vt:lpstr>Conductor - Equipotential body</vt:lpstr>
      <vt:lpstr>Conductor - Equipotential body</vt:lpstr>
      <vt:lpstr>Conductor - Equipotential body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Convection and Conduction Currents</dc:title>
  <dc:creator>Salman</dc:creator>
  <cp:lastModifiedBy>Salman Ghafoor</cp:lastModifiedBy>
  <cp:revision>951</cp:revision>
  <dcterms:created xsi:type="dcterms:W3CDTF">2006-08-16T00:00:00Z</dcterms:created>
  <dcterms:modified xsi:type="dcterms:W3CDTF">2026-03-05T05:56:36Z</dcterms:modified>
</cp:coreProperties>
</file>