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2" r:id="rId10"/>
    <p:sldId id="311" r:id="rId11"/>
    <p:sldId id="313" r:id="rId12"/>
    <p:sldId id="314" r:id="rId13"/>
    <p:sldId id="315" r:id="rId14"/>
    <p:sldId id="316" r:id="rId15"/>
    <p:sldId id="317" r:id="rId16"/>
    <p:sldId id="318" r:id="rId17"/>
    <p:sldId id="31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26-Feb-26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77692"/>
            <a:ext cx="7772400" cy="941908"/>
          </a:xfrm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ELECTRIC DIPOLE AND ENERGY DENSITY 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Dipole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4953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An electric dipole is formed when two point charges of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equal magnitude but opposite sign</a:t>
            </a:r>
            <a:r>
              <a:rPr lang="en-US" sz="2200" dirty="0">
                <a:latin typeface="Trebuchet MS" pitchFamily="34" charset="0"/>
              </a:rPr>
              <a:t> are separated by a small distance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Example is the formation of dipoles in dielectric materials in the presence of an electric field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Dipole moment</a:t>
            </a:r>
            <a:r>
              <a:rPr lang="en-US" sz="2200" dirty="0">
                <a:latin typeface="Trebuchet MS" pitchFamily="34" charset="0"/>
              </a:rPr>
              <a:t> is a measure of system’s overall polarity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distance between the point charges is small compared to the distance to the point </a:t>
            </a:r>
            <a:r>
              <a:rPr lang="en-US" sz="2200" i="1" dirty="0">
                <a:latin typeface="Trebuchet MS" pitchFamily="34" charset="0"/>
              </a:rPr>
              <a:t>P</a:t>
            </a:r>
            <a:r>
              <a:rPr lang="en-US" sz="2200" dirty="0">
                <a:latin typeface="Trebuchet MS" pitchFamily="34" charset="0"/>
              </a:rPr>
              <a:t> at which we want to know the electric potential and potential fields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448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Dipole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43000"/>
            <a:ext cx="7641559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Figure shows an electric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US" sz="2200" dirty="0">
                <a:latin typeface="Trebuchet MS" pitchFamily="34" charset="0"/>
              </a:rPr>
              <a:t>dipole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31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Potential due to Electric Dipole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19200"/>
                <a:ext cx="8686800" cy="54102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potential at point </a:t>
                </a:r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𝑷</m:t>
                    </m:r>
                    <m:r>
                      <a:rPr lang="en-US" sz="22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en-US" sz="22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𝒓</m:t>
                    </m:r>
                    <m:r>
                      <a:rPr lang="en-US" sz="2200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200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𝜽</m:t>
                    </m:r>
                    <m:r>
                      <a:rPr lang="en-US" sz="22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,</m:t>
                    </m:r>
                    <m:r>
                      <a:rPr lang="en-US" sz="2200" b="1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∅</m:t>
                    </m:r>
                    <m:r>
                      <a:rPr lang="en-US" sz="22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is given by: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where </a:t>
                </a:r>
                <a:r>
                  <a:rPr lang="en-US" sz="2200" i="1" dirty="0">
                    <a:latin typeface="Trebuchet MS" pitchFamily="34" charset="0"/>
                  </a:rPr>
                  <a:t>r</a:t>
                </a:r>
                <a:r>
                  <a:rPr lang="en-US" sz="2200" i="1" baseline="-25000" dirty="0">
                    <a:latin typeface="Trebuchet MS" pitchFamily="34" charset="0"/>
                  </a:rPr>
                  <a:t>1</a:t>
                </a:r>
                <a:r>
                  <a:rPr lang="en-US" sz="2200" dirty="0">
                    <a:latin typeface="Trebuchet MS" pitchFamily="34" charset="0"/>
                  </a:rPr>
                  <a:t> and </a:t>
                </a:r>
                <a:r>
                  <a:rPr lang="en-US" sz="2200" i="1" dirty="0">
                    <a:latin typeface="Trebuchet MS" pitchFamily="34" charset="0"/>
                  </a:rPr>
                  <a:t>r</a:t>
                </a:r>
                <a:r>
                  <a:rPr lang="en-US" sz="2200" i="1" baseline="-25000" dirty="0">
                    <a:latin typeface="Trebuchet MS" pitchFamily="34" charset="0"/>
                  </a:rPr>
                  <a:t>2</a:t>
                </a:r>
                <a:r>
                  <a:rPr lang="en-US" sz="2200" dirty="0">
                    <a:latin typeface="Trebuchet MS" pitchFamily="34" charset="0"/>
                  </a:rPr>
                  <a:t> are the distances between </a:t>
                </a:r>
                <a:r>
                  <a:rPr lang="en-US" sz="2200" i="1" dirty="0">
                    <a:latin typeface="Trebuchet MS" pitchFamily="34" charset="0"/>
                  </a:rPr>
                  <a:t>P</a:t>
                </a:r>
                <a:r>
                  <a:rPr lang="en-US" sz="2200" dirty="0">
                    <a:latin typeface="Trebuchet MS" pitchFamily="34" charset="0"/>
                  </a:rPr>
                  <a:t> and </a:t>
                </a:r>
                <a:r>
                  <a:rPr lang="en-US" sz="2200" i="1" dirty="0">
                    <a:latin typeface="Trebuchet MS" pitchFamily="34" charset="0"/>
                  </a:rPr>
                  <a:t>+Q</a:t>
                </a:r>
                <a:r>
                  <a:rPr lang="en-US" sz="2200" dirty="0">
                    <a:latin typeface="Trebuchet MS" pitchFamily="34" charset="0"/>
                  </a:rPr>
                  <a:t> and </a:t>
                </a:r>
                <a:r>
                  <a:rPr lang="en-US" sz="2200" i="1" dirty="0">
                    <a:latin typeface="Trebuchet MS" pitchFamily="34" charset="0"/>
                  </a:rPr>
                  <a:t>P</a:t>
                </a:r>
                <a:r>
                  <a:rPr lang="en-US" sz="2200" dirty="0">
                    <a:latin typeface="Trebuchet MS" pitchFamily="34" charset="0"/>
                  </a:rPr>
                  <a:t> and </a:t>
                </a:r>
                <a:r>
                  <a:rPr lang="en-US" sz="2200" i="1" dirty="0">
                    <a:latin typeface="Trebuchet MS" pitchFamily="34" charset="0"/>
                  </a:rPr>
                  <a:t>-Q</a:t>
                </a:r>
                <a:r>
                  <a:rPr lang="en-US" sz="2200" dirty="0">
                    <a:latin typeface="Trebuchet MS" pitchFamily="34" charset="0"/>
                  </a:rPr>
                  <a:t> respectively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𝑟</m:t>
                    </m:r>
                    <m:r>
                      <a:rPr lang="en-US" sz="22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≫ </m:t>
                    </m:r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𝑑</m:t>
                    </m:r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2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− </m:t>
                    </m:r>
                    <m:sSub>
                      <m:sSubPr>
                        <m:ctrlPr>
                          <a:rPr lang="en-US" sz="22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2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≈</m:t>
                    </m:r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𝑑</m:t>
                    </m:r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200" i="1" dirty="0" err="1">
                        <a:solidFill>
                          <a:srgbClr val="C00000"/>
                        </a:solidFill>
                        <a:latin typeface="Cambria Math"/>
                      </a:rPr>
                      <m:t>cos</m:t>
                    </m:r>
                    <m:r>
                      <a:rPr lang="en-US" sz="22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en-US" sz="2200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,  </m:t>
                    </m:r>
                    <m:sSub>
                      <m:sSubPr>
                        <m:ctrlPr>
                          <a:rPr lang="en-US" sz="22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2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2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2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200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≅</m:t>
                    </m:r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2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2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dirty="0">
                    <a:latin typeface="Trebuchet MS" pitchFamily="34" charset="0"/>
                  </a:rPr>
                  <a:t>, the above becomes: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19200"/>
                <a:ext cx="8686800" cy="5410200"/>
              </a:xfrm>
              <a:blipFill rotWithShape="1">
                <a:blip r:embed="rId2"/>
                <a:stretch>
                  <a:fillRect l="-491" t="-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28800"/>
            <a:ext cx="5437533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219700"/>
            <a:ext cx="243078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0376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Potential due to Electric Dipole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371600"/>
                <a:ext cx="8686800" cy="52578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𝑑</m:t>
                    </m:r>
                    <m:func>
                      <m:func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𝜃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=</m:t>
                        </m:r>
                        <m:r>
                          <a:rPr lang="en-US" sz="2200" b="1" i="0" smtClean="0">
                            <a:latin typeface="Cambria Math"/>
                            <a:ea typeface="Cambria Math"/>
                          </a:rPr>
                          <m:t>𝐝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200" b="1" i="0" smtClean="0">
                                <a:latin typeface="Cambria Math"/>
                                <a:ea typeface="Cambria Math"/>
                              </a:rPr>
                              <m:t>𝐚</m:t>
                            </m:r>
                          </m:e>
                          <m:sub>
                            <m:r>
                              <a:rPr lang="en-US" sz="2200" b="1" i="0" smtClean="0">
                                <a:latin typeface="Cambria Math"/>
                                <a:ea typeface="Cambria Math"/>
                              </a:rPr>
                              <m:t>𝐫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200" dirty="0">
                    <a:latin typeface="Trebuchet MS" pitchFamily="34" charset="0"/>
                  </a:rPr>
                  <a:t>, where </a:t>
                </a:r>
                <a:r>
                  <a:rPr lang="en-US" sz="2200" b="1" dirty="0">
                    <a:latin typeface="Trebuchet MS" pitchFamily="34" charset="0"/>
                  </a:rPr>
                  <a:t>d</a:t>
                </a:r>
                <a:r>
                  <a:rPr lang="en-US" sz="2200" dirty="0">
                    <a:latin typeface="Trebuchet MS" pitchFamily="34" charset="0"/>
                  </a:rPr>
                  <a:t> = </a:t>
                </a:r>
                <a:r>
                  <a:rPr lang="en-US" sz="2200" i="1" dirty="0" err="1">
                    <a:latin typeface="Trebuchet MS" pitchFamily="34" charset="0"/>
                  </a:rPr>
                  <a:t>d</a:t>
                </a:r>
                <a:r>
                  <a:rPr lang="en-US" sz="2200" b="1" i="1" dirty="0" err="1">
                    <a:latin typeface="Trebuchet MS" pitchFamily="34" charset="0"/>
                  </a:rPr>
                  <a:t>a</a:t>
                </a:r>
                <a:r>
                  <a:rPr lang="en-US" sz="2200" b="1" i="1" baseline="-25000" dirty="0" err="1">
                    <a:latin typeface="Trebuchet MS" pitchFamily="34" charset="0"/>
                  </a:rPr>
                  <a:t>z</a:t>
                </a:r>
                <a:r>
                  <a:rPr lang="en-US" sz="2200" i="1" dirty="0">
                    <a:latin typeface="Trebuchet MS" pitchFamily="34" charset="0"/>
                  </a:rPr>
                  <a:t>, </a:t>
                </a:r>
                <a:r>
                  <a:rPr lang="en-US" sz="2200" dirty="0">
                    <a:latin typeface="Trebuchet MS" pitchFamily="34" charset="0"/>
                  </a:rPr>
                  <a:t>if we define: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as 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dipole moment</a:t>
                </a:r>
                <a:r>
                  <a:rPr lang="en-US" sz="2200" dirty="0">
                    <a:latin typeface="Trebuchet MS" pitchFamily="34" charset="0"/>
                  </a:rPr>
                  <a:t>, the equation for potential becomes: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Note that the dipole moment </a:t>
                </a:r>
                <a:r>
                  <a:rPr lang="en-US" sz="2200" b="1" dirty="0">
                    <a:latin typeface="Trebuchet MS" pitchFamily="34" charset="0"/>
                  </a:rPr>
                  <a:t>p</a:t>
                </a:r>
                <a:r>
                  <a:rPr lang="en-US" sz="2200" dirty="0">
                    <a:latin typeface="Trebuchet MS" pitchFamily="34" charset="0"/>
                  </a:rPr>
                  <a:t> is directed from — Q to +Q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If 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dipole center </a:t>
                </a:r>
                <a:r>
                  <a:rPr lang="en-US" sz="2200" dirty="0">
                    <a:latin typeface="Trebuchet MS" pitchFamily="34" charset="0"/>
                  </a:rPr>
                  <a:t>is not at the origin but at r', the above equation becomes: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371600"/>
                <a:ext cx="8686800" cy="5257800"/>
              </a:xfrm>
              <a:blipFill>
                <a:blip r:embed="rId2"/>
                <a:stretch>
                  <a:fillRect l="-491" t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371600"/>
            <a:ext cx="130302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753953"/>
            <a:ext cx="1963512" cy="939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738" y="5381625"/>
            <a:ext cx="267652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6617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Field due to Electric Dipole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electric field due to the dipole </a:t>
            </a:r>
            <a:r>
              <a:rPr lang="en-US" sz="2200" dirty="0">
                <a:latin typeface="Trebuchet MS" pitchFamily="34" charset="0"/>
              </a:rPr>
              <a:t>with center at the origin, can be obtained readily as: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en-US" sz="2200" dirty="0">
                <a:latin typeface="Trebuchet MS" pitchFamily="34" charset="0"/>
              </a:rPr>
              <a:t>OR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1981200"/>
            <a:ext cx="437197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200400"/>
            <a:ext cx="35528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4933950"/>
            <a:ext cx="4238625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838" y="5943600"/>
            <a:ext cx="2600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7967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Dipole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0292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Notice that a point charge is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monopole</a:t>
            </a:r>
            <a:r>
              <a:rPr lang="en-US" sz="2200" dirty="0">
                <a:latin typeface="Trebuchet MS" pitchFamily="34" charset="0"/>
              </a:rPr>
              <a:t> and its electric field varies inversely as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</a:t>
            </a:r>
            <a:r>
              <a:rPr lang="en-US" sz="2200" baseline="30000" dirty="0">
                <a:solidFill>
                  <a:srgbClr val="C00000"/>
                </a:solidFill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 while its potential field varies inversely as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From the equations for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electric dipole</a:t>
            </a:r>
            <a:r>
              <a:rPr lang="en-US" sz="2200" dirty="0">
                <a:latin typeface="Trebuchet MS" pitchFamily="34" charset="0"/>
              </a:rPr>
              <a:t>, we notice that the electric field due to a dipole varies inversely as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</a:t>
            </a:r>
            <a:r>
              <a:rPr lang="en-US" sz="2200" baseline="30000" dirty="0">
                <a:solidFill>
                  <a:srgbClr val="C00000"/>
                </a:solidFill>
                <a:latin typeface="Trebuchet MS" pitchFamily="34" charset="0"/>
              </a:rPr>
              <a:t>3</a:t>
            </a:r>
            <a:r>
              <a:rPr lang="en-US" sz="2200" dirty="0">
                <a:latin typeface="Trebuchet MS" pitchFamily="34" charset="0"/>
              </a:rPr>
              <a:t> while its potential varies inversely as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</a:t>
            </a:r>
            <a:r>
              <a:rPr lang="en-US" sz="2200" baseline="30000" dirty="0">
                <a:solidFill>
                  <a:srgbClr val="C00000"/>
                </a:solidFill>
                <a:latin typeface="Trebuchet MS" pitchFamily="34" charset="0"/>
              </a:rPr>
              <a:t>2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electric fields due to successive higher-order multi-poles (such as a </a:t>
            </a:r>
            <a:r>
              <a:rPr lang="en-US" sz="2200" i="1" dirty="0" err="1">
                <a:solidFill>
                  <a:srgbClr val="C00000"/>
                </a:solidFill>
                <a:latin typeface="Trebuchet MS" pitchFamily="34" charset="0"/>
              </a:rPr>
              <a:t>quadrupole</a:t>
            </a:r>
            <a:r>
              <a:rPr lang="en-US" sz="2200" dirty="0">
                <a:latin typeface="Trebuchet MS" pitchFamily="34" charset="0"/>
              </a:rPr>
              <a:t> consisting of two dipoles or an </a:t>
            </a:r>
            <a:r>
              <a:rPr lang="en-US" sz="2200" i="1" dirty="0" err="1">
                <a:solidFill>
                  <a:srgbClr val="C00000"/>
                </a:solidFill>
                <a:latin typeface="Trebuchet MS" pitchFamily="34" charset="0"/>
              </a:rPr>
              <a:t>octupole</a:t>
            </a:r>
            <a:r>
              <a:rPr lang="en-US" sz="2200" dirty="0">
                <a:latin typeface="Trebuchet MS" pitchFamily="34" charset="0"/>
              </a:rPr>
              <a:t> consisting of two </a:t>
            </a:r>
            <a:r>
              <a:rPr lang="en-US" sz="2200" dirty="0" err="1">
                <a:latin typeface="Trebuchet MS" pitchFamily="34" charset="0"/>
              </a:rPr>
              <a:t>quadrupoles</a:t>
            </a:r>
            <a:r>
              <a:rPr lang="en-US" sz="2200" dirty="0">
                <a:latin typeface="Trebuchet MS" pitchFamily="34" charset="0"/>
              </a:rPr>
              <a:t>) vary inversely as r</a:t>
            </a:r>
            <a:r>
              <a:rPr lang="en-US" sz="2200" baseline="30000" dirty="0">
                <a:latin typeface="Trebuchet MS" pitchFamily="34" charset="0"/>
              </a:rPr>
              <a:t>4</a:t>
            </a:r>
            <a:r>
              <a:rPr lang="en-US" sz="2200" dirty="0">
                <a:latin typeface="Trebuchet MS" pitchFamily="34" charset="0"/>
              </a:rPr>
              <a:t>, r</a:t>
            </a:r>
            <a:r>
              <a:rPr lang="en-US" sz="2200" baseline="30000" dirty="0">
                <a:latin typeface="Trebuchet MS" pitchFamily="34" charset="0"/>
              </a:rPr>
              <a:t>5</a:t>
            </a:r>
            <a:r>
              <a:rPr lang="en-US" sz="2200" dirty="0">
                <a:latin typeface="Trebuchet MS" pitchFamily="34" charset="0"/>
              </a:rPr>
              <a:t>, r</a:t>
            </a:r>
            <a:r>
              <a:rPr lang="en-US" sz="2200" baseline="30000" dirty="0">
                <a:latin typeface="Trebuchet MS" pitchFamily="34" charset="0"/>
              </a:rPr>
              <a:t>6</a:t>
            </a:r>
            <a:r>
              <a:rPr lang="en-US" sz="2200" dirty="0">
                <a:latin typeface="Trebuchet MS" pitchFamily="34" charset="0"/>
              </a:rPr>
              <a:t>,…. while their corresponding potentials vary inversely as r</a:t>
            </a:r>
            <a:r>
              <a:rPr lang="en-US" sz="2200" baseline="30000" dirty="0">
                <a:latin typeface="Trebuchet MS" pitchFamily="34" charset="0"/>
              </a:rPr>
              <a:t>3</a:t>
            </a:r>
            <a:r>
              <a:rPr lang="en-US" sz="2200" dirty="0">
                <a:latin typeface="Trebuchet MS" pitchFamily="34" charset="0"/>
              </a:rPr>
              <a:t>, r</a:t>
            </a:r>
            <a:r>
              <a:rPr lang="en-US" sz="2200" baseline="30000" dirty="0">
                <a:latin typeface="Trebuchet MS" pitchFamily="34" charset="0"/>
              </a:rPr>
              <a:t>4</a:t>
            </a:r>
            <a:r>
              <a:rPr lang="en-US" sz="2200" dirty="0">
                <a:latin typeface="Trebuchet MS" pitchFamily="34" charset="0"/>
              </a:rPr>
              <a:t>, r</a:t>
            </a:r>
            <a:r>
              <a:rPr lang="en-US" sz="2200" baseline="30000" dirty="0">
                <a:latin typeface="Trebuchet MS" pitchFamily="34" charset="0"/>
              </a:rPr>
              <a:t>5</a:t>
            </a:r>
            <a:r>
              <a:rPr lang="en-US" sz="2200" dirty="0">
                <a:latin typeface="Trebuchet MS" pitchFamily="34" charset="0"/>
              </a:rPr>
              <a:t>,….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973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Flux 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686800" cy="4876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idea of </a:t>
            </a:r>
            <a:r>
              <a:rPr lang="en-US" sz="2200" i="1" dirty="0">
                <a:latin typeface="Trebuchet MS" pitchFamily="34" charset="0"/>
              </a:rPr>
              <a:t>electric flux lines</a:t>
            </a:r>
            <a:r>
              <a:rPr lang="en-US" sz="2200" dirty="0">
                <a:latin typeface="Trebuchet MS" pitchFamily="34" charset="0"/>
              </a:rPr>
              <a:t> (or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electric lines of force</a:t>
            </a:r>
            <a:r>
              <a:rPr lang="en-US" sz="2200" dirty="0">
                <a:latin typeface="Trebuchet MS" pitchFamily="34" charset="0"/>
              </a:rPr>
              <a:t> as they are sometimes called) was introduced by Michael Faraday in his experimental investigation as a way of visualizing the electric field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An electric flux line is an imaginary path or line drawn in such a way that its direction at any point is the direction of the electric field at that point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683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Equipotential Surfaces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>
            <a:normAutofit lnSpcReduction="1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Any surface on which the potential is the same throughout is known as an equipotential surface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intersection of an equipotential surface and a plane </a:t>
            </a:r>
            <a:r>
              <a:rPr lang="en-US" sz="2200" dirty="0">
                <a:latin typeface="Trebuchet MS" pitchFamily="34" charset="0"/>
              </a:rPr>
              <a:t>results in a path or line known as an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equipotential line</a:t>
            </a:r>
            <a:r>
              <a:rPr lang="en-US" sz="2200" dirty="0">
                <a:latin typeface="Trebuchet MS" pitchFamily="34" charset="0"/>
              </a:rPr>
              <a:t> (surface would be like a sphere)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No work is done in moving a charge from one point to another along an equipotential line or surface (</a:t>
            </a:r>
            <a:r>
              <a:rPr lang="en-US" sz="2200" i="1" dirty="0">
                <a:latin typeface="Trebuchet MS" pitchFamily="34" charset="0"/>
              </a:rPr>
              <a:t>V</a:t>
            </a:r>
            <a:r>
              <a:rPr lang="en-US" sz="2200" i="1" baseline="-25000" dirty="0">
                <a:latin typeface="Trebuchet MS" pitchFamily="34" charset="0"/>
              </a:rPr>
              <a:t>A</a:t>
            </a:r>
            <a:r>
              <a:rPr lang="en-US" sz="2200" i="1" dirty="0">
                <a:latin typeface="Trebuchet MS" pitchFamily="34" charset="0"/>
              </a:rPr>
              <a:t> - V</a:t>
            </a:r>
            <a:r>
              <a:rPr lang="en-US" sz="2200" i="1" baseline="-25000" dirty="0">
                <a:latin typeface="Trebuchet MS" pitchFamily="34" charset="0"/>
              </a:rPr>
              <a:t>B</a:t>
            </a:r>
            <a:r>
              <a:rPr lang="en-US" sz="2200" i="1" dirty="0">
                <a:latin typeface="Trebuchet MS" pitchFamily="34" charset="0"/>
              </a:rPr>
              <a:t> = 0</a:t>
            </a:r>
            <a:r>
              <a:rPr lang="en-US" sz="2200" dirty="0">
                <a:latin typeface="Trebuchet MS" pitchFamily="34" charset="0"/>
              </a:rPr>
              <a:t>) and hence: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From the above equation, we may conclude that the lines of force or flux lines (or the direction of </a:t>
            </a:r>
            <a:r>
              <a:rPr lang="en-US" sz="2200" b="1" dirty="0"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) are always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normal to equipotential surfaces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4" y="4295776"/>
            <a:ext cx="20491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545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Equipotential Surfaces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Examples of equipotential surfaces for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point charge </a:t>
            </a:r>
            <a:r>
              <a:rPr lang="en-US" sz="2200" dirty="0">
                <a:latin typeface="Trebuchet MS" pitchFamily="34" charset="0"/>
              </a:rPr>
              <a:t>and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dipole</a:t>
            </a:r>
            <a:r>
              <a:rPr lang="en-US" sz="2200" dirty="0">
                <a:latin typeface="Trebuchet MS" pitchFamily="34" charset="0"/>
              </a:rPr>
              <a:t> are shown in figure (a) and (b), respectively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" y="2057400"/>
            <a:ext cx="842962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9679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Energy Density in Electrostatic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991600" cy="54864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To determine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energy present in an assembly of charges</a:t>
            </a:r>
            <a:r>
              <a:rPr lang="en-US" sz="2200" dirty="0">
                <a:latin typeface="Trebuchet MS" pitchFamily="34" charset="0"/>
              </a:rPr>
              <a:t>, we must first determine the amount of work necessary to assemble them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Suppose we wish to position three point charges Q</a:t>
            </a:r>
            <a:r>
              <a:rPr lang="en-US" sz="2200" baseline="-25000" dirty="0">
                <a:latin typeface="Trebuchet MS" pitchFamily="34" charset="0"/>
              </a:rPr>
              <a:t>1</a:t>
            </a:r>
            <a:r>
              <a:rPr lang="en-US" sz="2200" dirty="0">
                <a:latin typeface="Trebuchet MS" pitchFamily="34" charset="0"/>
              </a:rPr>
              <a:t>, Q</a:t>
            </a:r>
            <a:r>
              <a:rPr lang="en-US" sz="2200" baseline="-25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, and Q</a:t>
            </a:r>
            <a:r>
              <a:rPr lang="en-US" sz="2200" baseline="-25000" dirty="0">
                <a:latin typeface="Trebuchet MS" pitchFamily="34" charset="0"/>
              </a:rPr>
              <a:t>3</a:t>
            </a:r>
            <a:r>
              <a:rPr lang="en-US" sz="2200" dirty="0">
                <a:latin typeface="Trebuchet MS" pitchFamily="34" charset="0"/>
              </a:rPr>
              <a:t> in an initially empty space shown shaded in figure below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888" y="3505200"/>
            <a:ext cx="6372225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1272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Energy Density in Electrostatic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No work is required to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transfer Q</a:t>
            </a:r>
            <a:r>
              <a:rPr lang="en-US" sz="2200" baseline="-25000" dirty="0">
                <a:solidFill>
                  <a:srgbClr val="C00000"/>
                </a:solidFill>
                <a:latin typeface="Trebuchet MS" pitchFamily="34" charset="0"/>
              </a:rPr>
              <a:t>1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from infinity to P</a:t>
            </a:r>
            <a:r>
              <a:rPr lang="en-US" sz="2200" baseline="-25000" dirty="0">
                <a:solidFill>
                  <a:srgbClr val="C00000"/>
                </a:solidFill>
                <a:latin typeface="Trebuchet MS" pitchFamily="34" charset="0"/>
              </a:rPr>
              <a:t>1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</a:t>
            </a:r>
            <a:r>
              <a:rPr lang="en-US" sz="2200" dirty="0">
                <a:latin typeface="Trebuchet MS" pitchFamily="34" charset="0"/>
              </a:rPr>
              <a:t>because the space is initially charge free and there is no electric field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work done in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transferring Q</a:t>
            </a:r>
            <a:r>
              <a:rPr lang="en-US" sz="2200" baseline="-25000" dirty="0">
                <a:solidFill>
                  <a:srgbClr val="C00000"/>
                </a:solidFill>
                <a:latin typeface="Trebuchet MS" pitchFamily="34" charset="0"/>
              </a:rPr>
              <a:t>2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from infinity to P</a:t>
            </a:r>
            <a:r>
              <a:rPr lang="en-US" sz="2200" baseline="-25000" dirty="0">
                <a:solidFill>
                  <a:srgbClr val="C00000"/>
                </a:solidFill>
                <a:latin typeface="Trebuchet MS" pitchFamily="34" charset="0"/>
              </a:rPr>
              <a:t>2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</a:t>
            </a:r>
            <a:r>
              <a:rPr lang="en-US" sz="2200" dirty="0">
                <a:latin typeface="Trebuchet MS" pitchFamily="34" charset="0"/>
              </a:rPr>
              <a:t>is equal to the product of Q</a:t>
            </a:r>
            <a:r>
              <a:rPr lang="en-US" sz="2200" baseline="-25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 and the potential V</a:t>
            </a:r>
            <a:r>
              <a:rPr lang="en-US" sz="2200" baseline="-25000" dirty="0">
                <a:latin typeface="Trebuchet MS" pitchFamily="34" charset="0"/>
              </a:rPr>
              <a:t>21</a:t>
            </a:r>
            <a:r>
              <a:rPr lang="en-US" sz="2200" dirty="0">
                <a:latin typeface="Trebuchet MS" pitchFamily="34" charset="0"/>
              </a:rPr>
              <a:t> at P</a:t>
            </a:r>
            <a:r>
              <a:rPr lang="en-US" sz="2200" baseline="-25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 due to Q</a:t>
            </a:r>
            <a:r>
              <a:rPr lang="en-US" sz="2200" baseline="-25000" dirty="0">
                <a:latin typeface="Trebuchet MS" pitchFamily="34" charset="0"/>
              </a:rPr>
              <a:t>1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Work done in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positioning Q</a:t>
            </a:r>
            <a:r>
              <a:rPr lang="en-US" sz="2200" baseline="-25000" dirty="0">
                <a:solidFill>
                  <a:srgbClr val="C00000"/>
                </a:solidFill>
                <a:latin typeface="Trebuchet MS" pitchFamily="34" charset="0"/>
              </a:rPr>
              <a:t>3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at P</a:t>
            </a:r>
            <a:r>
              <a:rPr lang="en-US" sz="2200" baseline="-25000" dirty="0">
                <a:solidFill>
                  <a:srgbClr val="C00000"/>
                </a:solidFill>
                <a:latin typeface="Trebuchet MS" pitchFamily="34" charset="0"/>
              </a:rPr>
              <a:t>3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is equal to Q</a:t>
            </a:r>
            <a:r>
              <a:rPr lang="en-US" sz="2200" baseline="-25000" dirty="0">
                <a:solidFill>
                  <a:srgbClr val="C00000"/>
                </a:solidFill>
                <a:latin typeface="Trebuchet MS" pitchFamily="34" charset="0"/>
              </a:rPr>
              <a:t>3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(V</a:t>
            </a:r>
            <a:r>
              <a:rPr lang="en-US" sz="2200" baseline="-25000" dirty="0">
                <a:solidFill>
                  <a:srgbClr val="C00000"/>
                </a:solidFill>
                <a:latin typeface="Trebuchet MS" pitchFamily="34" charset="0"/>
              </a:rPr>
              <a:t>32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+ V</a:t>
            </a:r>
            <a:r>
              <a:rPr lang="en-US" sz="2200" baseline="-25000" dirty="0">
                <a:solidFill>
                  <a:srgbClr val="C00000"/>
                </a:solidFill>
                <a:latin typeface="Trebuchet MS" pitchFamily="34" charset="0"/>
              </a:rPr>
              <a:t>31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)</a:t>
            </a:r>
            <a:r>
              <a:rPr lang="en-US" sz="2200" dirty="0">
                <a:latin typeface="Trebuchet MS" pitchFamily="34" charset="0"/>
              </a:rPr>
              <a:t>, where V</a:t>
            </a:r>
            <a:r>
              <a:rPr lang="en-US" sz="2200" baseline="-25000" dirty="0">
                <a:latin typeface="Trebuchet MS" pitchFamily="34" charset="0"/>
              </a:rPr>
              <a:t>32</a:t>
            </a:r>
            <a:r>
              <a:rPr lang="en-US" sz="2200" dirty="0">
                <a:latin typeface="Trebuchet MS" pitchFamily="34" charset="0"/>
              </a:rPr>
              <a:t> and V</a:t>
            </a:r>
            <a:r>
              <a:rPr lang="en-US" sz="2200" baseline="-25000" dirty="0">
                <a:latin typeface="Trebuchet MS" pitchFamily="34" charset="0"/>
              </a:rPr>
              <a:t>31</a:t>
            </a:r>
            <a:r>
              <a:rPr lang="en-US" sz="2200" dirty="0">
                <a:latin typeface="Trebuchet MS" pitchFamily="34" charset="0"/>
              </a:rPr>
              <a:t> are the potentials at P</a:t>
            </a:r>
            <a:r>
              <a:rPr lang="en-US" sz="2200" baseline="-25000" dirty="0">
                <a:latin typeface="Trebuchet MS" pitchFamily="34" charset="0"/>
              </a:rPr>
              <a:t>3</a:t>
            </a:r>
            <a:r>
              <a:rPr lang="en-US" sz="2200" dirty="0">
                <a:latin typeface="Trebuchet MS" pitchFamily="34" charset="0"/>
              </a:rPr>
              <a:t> due to Q</a:t>
            </a:r>
            <a:r>
              <a:rPr lang="en-US" sz="2200" baseline="-25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 and Q</a:t>
            </a:r>
            <a:r>
              <a:rPr lang="en-US" sz="2200" baseline="-25000" dirty="0">
                <a:latin typeface="Trebuchet MS" pitchFamily="34" charset="0"/>
              </a:rPr>
              <a:t>1</a:t>
            </a:r>
            <a:r>
              <a:rPr lang="en-US" sz="2200" dirty="0">
                <a:latin typeface="Trebuchet MS" pitchFamily="34" charset="0"/>
              </a:rPr>
              <a:t>, respectively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Total work done:</a:t>
            </a:r>
          </a:p>
          <a:p>
            <a:pPr marL="0" indent="0">
              <a:buClr>
                <a:srgbClr val="C00000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00600"/>
            <a:ext cx="5709285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93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Energy Density in Electrostatic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If the charges were positioned in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reverse order</a:t>
            </a:r>
            <a:r>
              <a:rPr lang="en-US" sz="2200" dirty="0">
                <a:latin typeface="Trebuchet MS" pitchFamily="34" charset="0"/>
              </a:rPr>
              <a:t>, we get: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where V</a:t>
            </a:r>
            <a:r>
              <a:rPr lang="en-US" sz="2200" baseline="-25000" dirty="0">
                <a:latin typeface="Trebuchet MS" pitchFamily="34" charset="0"/>
              </a:rPr>
              <a:t>23</a:t>
            </a:r>
            <a:r>
              <a:rPr lang="en-US" sz="2200" dirty="0">
                <a:latin typeface="Trebuchet MS" pitchFamily="34" charset="0"/>
              </a:rPr>
              <a:t> is the potential at P</a:t>
            </a:r>
            <a:r>
              <a:rPr lang="en-US" sz="2200" baseline="-25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 due to Q</a:t>
            </a:r>
            <a:r>
              <a:rPr lang="en-US" sz="2200" baseline="-25000" dirty="0">
                <a:latin typeface="Trebuchet MS" pitchFamily="34" charset="0"/>
              </a:rPr>
              <a:t>3</a:t>
            </a:r>
            <a:r>
              <a:rPr lang="en-US" sz="2200" dirty="0">
                <a:latin typeface="Trebuchet MS" pitchFamily="34" charset="0"/>
              </a:rPr>
              <a:t>, V</a:t>
            </a:r>
            <a:r>
              <a:rPr lang="en-US" sz="2200" baseline="-25000" dirty="0">
                <a:latin typeface="Trebuchet MS" pitchFamily="34" charset="0"/>
              </a:rPr>
              <a:t>12</a:t>
            </a:r>
            <a:r>
              <a:rPr lang="en-US" sz="2200" dirty="0">
                <a:latin typeface="Trebuchet MS" pitchFamily="34" charset="0"/>
              </a:rPr>
              <a:t> and V</a:t>
            </a:r>
            <a:r>
              <a:rPr lang="en-US" sz="2200" baseline="-25000" dirty="0">
                <a:latin typeface="Trebuchet MS" pitchFamily="34" charset="0"/>
              </a:rPr>
              <a:t>13</a:t>
            </a:r>
            <a:r>
              <a:rPr lang="en-US" sz="2200" dirty="0">
                <a:latin typeface="Trebuchet MS" pitchFamily="34" charset="0"/>
              </a:rPr>
              <a:t> are, respectively, the potentials at P</a:t>
            </a:r>
            <a:r>
              <a:rPr lang="en-US" sz="2200" baseline="-25000" dirty="0">
                <a:latin typeface="Trebuchet MS" pitchFamily="34" charset="0"/>
              </a:rPr>
              <a:t>1</a:t>
            </a:r>
            <a:r>
              <a:rPr lang="en-US" sz="2200" dirty="0">
                <a:latin typeface="Trebuchet MS" pitchFamily="34" charset="0"/>
              </a:rPr>
              <a:t> due to Q</a:t>
            </a:r>
            <a:r>
              <a:rPr lang="en-US" sz="2200" baseline="-25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 and Q</a:t>
            </a:r>
            <a:r>
              <a:rPr lang="en-US" sz="2200" baseline="-25000" dirty="0">
                <a:latin typeface="Trebuchet MS" pitchFamily="34" charset="0"/>
              </a:rPr>
              <a:t>3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Adding the two equations above, we get:</a:t>
            </a: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494096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800600"/>
            <a:ext cx="7676906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6624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Energy Density in Electrostatic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Or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where V</a:t>
            </a:r>
            <a:r>
              <a:rPr lang="en-US" sz="2200" baseline="-25000" dirty="0">
                <a:latin typeface="Trebuchet MS" pitchFamily="34" charset="0"/>
              </a:rPr>
              <a:t>1</a:t>
            </a:r>
            <a:r>
              <a:rPr lang="en-US" sz="2200" dirty="0">
                <a:latin typeface="Trebuchet MS" pitchFamily="34" charset="0"/>
              </a:rPr>
              <a:t>, V</a:t>
            </a:r>
            <a:r>
              <a:rPr lang="en-US" sz="2200" baseline="-25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, and V</a:t>
            </a:r>
            <a:r>
              <a:rPr lang="en-US" sz="2200" baseline="-25000" dirty="0">
                <a:latin typeface="Trebuchet MS" pitchFamily="34" charset="0"/>
              </a:rPr>
              <a:t>3</a:t>
            </a:r>
            <a:r>
              <a:rPr lang="en-US" sz="2200" dirty="0">
                <a:latin typeface="Trebuchet MS" pitchFamily="34" charset="0"/>
              </a:rPr>
              <a:t> are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total potentials</a:t>
            </a:r>
            <a:r>
              <a:rPr lang="en-US" sz="2200" dirty="0">
                <a:latin typeface="Trebuchet MS" pitchFamily="34" charset="0"/>
              </a:rPr>
              <a:t> at P</a:t>
            </a:r>
            <a:r>
              <a:rPr lang="en-US" sz="2200" baseline="-25000" dirty="0">
                <a:latin typeface="Trebuchet MS" pitchFamily="34" charset="0"/>
              </a:rPr>
              <a:t>1</a:t>
            </a:r>
            <a:r>
              <a:rPr lang="en-US" sz="2200" dirty="0">
                <a:latin typeface="Trebuchet MS" pitchFamily="34" charset="0"/>
              </a:rPr>
              <a:t>, P</a:t>
            </a:r>
            <a:r>
              <a:rPr lang="en-US" sz="2200" baseline="-25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, and P</a:t>
            </a:r>
            <a:r>
              <a:rPr lang="en-US" sz="2200" baseline="-25000" dirty="0">
                <a:latin typeface="Trebuchet MS" pitchFamily="34" charset="0"/>
              </a:rPr>
              <a:t>3</a:t>
            </a:r>
            <a:r>
              <a:rPr lang="en-US" sz="2200" dirty="0">
                <a:latin typeface="Trebuchet MS" pitchFamily="34" charset="0"/>
              </a:rPr>
              <a:t>, respectively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In general, if there are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n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point charges</a:t>
            </a:r>
            <a:r>
              <a:rPr lang="en-US" sz="2200" dirty="0">
                <a:latin typeface="Trebuchet MS" pitchFamily="34" charset="0"/>
              </a:rPr>
              <a:t>, we have: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418" y="1447800"/>
            <a:ext cx="5000625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033" y="4610099"/>
            <a:ext cx="3077933" cy="1104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6133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Energy Density in Electrostatic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If, instead of point charges, the region has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continuous charge distribution</a:t>
            </a:r>
            <a:r>
              <a:rPr lang="en-US" sz="2200" dirty="0">
                <a:latin typeface="Trebuchet MS" pitchFamily="34" charset="0"/>
              </a:rPr>
              <a:t>, the summation in previous equation becomes integration; that is: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14601"/>
            <a:ext cx="5448432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0371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Energy Density in Electrostatic Fields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143000"/>
                <a:ext cx="8686800" cy="54864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r>
                      <a:rPr lang="en-US" sz="2200" b="0" i="0" smtClean="0">
                        <a:latin typeface="Cambria Math"/>
                        <a:ea typeface="Cambria Math"/>
                      </a:rPr>
                      <m:t>𝛻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200" b="1" i="0" smtClean="0">
                        <a:latin typeface="Cambria Math"/>
                        <a:ea typeface="Cambria Math"/>
                      </a:rPr>
                      <m:t>𝐃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, the volume charge equation may be written as: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By using vector identity, we get: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</a:rPr>
                      <m:t>𝐄</m:t>
                    </m:r>
                    <m:r>
                      <a:rPr lang="en-US" sz="2200" b="0" i="1" smtClean="0">
                        <a:latin typeface="Cambria Math"/>
                      </a:rPr>
                      <m:t>=−</m:t>
                    </m:r>
                    <m:r>
                      <a:rPr lang="en-US" sz="2200" b="1" i="0" smtClean="0">
                        <a:latin typeface="Cambria Math"/>
                      </a:rPr>
                      <m:t>𝛁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</a:rPr>
                      <m:t>𝐃</m:t>
                    </m:r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𝑜</m:t>
                        </m:r>
                      </m:sub>
                    </m:sSub>
                    <m:r>
                      <a:rPr lang="en-US" sz="2200" b="1" i="0" smtClean="0">
                        <a:latin typeface="Cambria Math"/>
                      </a:rPr>
                      <m:t>𝐄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, therefore: 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 marL="0" indent="0">
                  <a:buClr>
                    <a:schemeClr val="tx1"/>
                  </a:buClr>
                  <a:buNone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143000"/>
                <a:ext cx="8686800" cy="5486400"/>
              </a:xfrm>
              <a:blipFill rotWithShape="1">
                <a:blip r:embed="rId2"/>
                <a:stretch>
                  <a:fillRect l="-491" t="-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438775"/>
            <a:ext cx="426720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49" y="3429000"/>
            <a:ext cx="521017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5" y="1800225"/>
            <a:ext cx="290512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1021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686800" cy="47244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Point charges Q</a:t>
            </a:r>
            <a:r>
              <a:rPr lang="en-US" sz="2200" baseline="-25000" dirty="0">
                <a:latin typeface="Trebuchet MS" pitchFamily="34" charset="0"/>
              </a:rPr>
              <a:t>1</a:t>
            </a:r>
            <a:r>
              <a:rPr lang="en-US" sz="2200" dirty="0">
                <a:latin typeface="Trebuchet MS" pitchFamily="34" charset="0"/>
              </a:rPr>
              <a:t> = 1 </a:t>
            </a:r>
            <a:r>
              <a:rPr lang="en-US" sz="2200" dirty="0" err="1">
                <a:latin typeface="Trebuchet MS" pitchFamily="34" charset="0"/>
              </a:rPr>
              <a:t>nC</a:t>
            </a:r>
            <a:r>
              <a:rPr lang="en-US" sz="2200" dirty="0">
                <a:latin typeface="Trebuchet MS" pitchFamily="34" charset="0"/>
              </a:rPr>
              <a:t>, Q</a:t>
            </a:r>
            <a:r>
              <a:rPr lang="en-US" sz="2200" baseline="-25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 = - 2 </a:t>
            </a:r>
            <a:r>
              <a:rPr lang="en-US" sz="2200" dirty="0" err="1">
                <a:latin typeface="Trebuchet MS" pitchFamily="34" charset="0"/>
              </a:rPr>
              <a:t>nC</a:t>
            </a:r>
            <a:r>
              <a:rPr lang="en-US" sz="2200" dirty="0">
                <a:latin typeface="Trebuchet MS" pitchFamily="34" charset="0"/>
              </a:rPr>
              <a:t>, Q</a:t>
            </a:r>
            <a:r>
              <a:rPr lang="en-US" sz="2200" baseline="-25000" dirty="0">
                <a:latin typeface="Trebuchet MS" pitchFamily="34" charset="0"/>
              </a:rPr>
              <a:t>3</a:t>
            </a:r>
            <a:r>
              <a:rPr lang="en-US" sz="2200" dirty="0">
                <a:latin typeface="Trebuchet MS" pitchFamily="34" charset="0"/>
              </a:rPr>
              <a:t> = 3 </a:t>
            </a:r>
            <a:r>
              <a:rPr lang="en-US" sz="2200" dirty="0" err="1">
                <a:latin typeface="Trebuchet MS" pitchFamily="34" charset="0"/>
              </a:rPr>
              <a:t>nC</a:t>
            </a:r>
            <a:r>
              <a:rPr lang="en-US" sz="2200" dirty="0">
                <a:latin typeface="Trebuchet MS" pitchFamily="34" charset="0"/>
              </a:rPr>
              <a:t>, and Q</a:t>
            </a:r>
            <a:r>
              <a:rPr lang="en-US" sz="2200" baseline="-25000" dirty="0">
                <a:latin typeface="Trebuchet MS" pitchFamily="34" charset="0"/>
              </a:rPr>
              <a:t>4</a:t>
            </a:r>
            <a:r>
              <a:rPr lang="en-US" sz="2200" dirty="0">
                <a:latin typeface="Trebuchet MS" pitchFamily="34" charset="0"/>
              </a:rPr>
              <a:t> = - 4 </a:t>
            </a:r>
            <a:r>
              <a:rPr lang="en-US" sz="2200" dirty="0" err="1">
                <a:latin typeface="Trebuchet MS" pitchFamily="34" charset="0"/>
              </a:rPr>
              <a:t>nC</a:t>
            </a:r>
            <a:r>
              <a:rPr lang="en-US" sz="2200" dirty="0">
                <a:latin typeface="Trebuchet MS" pitchFamily="34" charset="0"/>
              </a:rPr>
              <a:t> are positioned one at a time and in that order at (0,0,0), (1,0,0), (0,0,-1), and (0,0,1), respectively. Calculate the energy in the system after each charge is positioned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5114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6229</TotalTime>
  <Words>905</Words>
  <Application>Microsoft Office PowerPoint</Application>
  <PresentationFormat>On-screen Show (4:3)</PresentationFormat>
  <Paragraphs>171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Cambria Math</vt:lpstr>
      <vt:lpstr>Trebuchet MS</vt:lpstr>
      <vt:lpstr>Wingdings</vt:lpstr>
      <vt:lpstr>Clarity</vt:lpstr>
      <vt:lpstr>ELECTRIC DIPOLE AND ENERGY DENSITY </vt:lpstr>
      <vt:lpstr>Electric Dipole</vt:lpstr>
      <vt:lpstr>Electric Dipole</vt:lpstr>
      <vt:lpstr>Potential due to Electric Dipole</vt:lpstr>
      <vt:lpstr>Potential due to Electric Dipole</vt:lpstr>
      <vt:lpstr>Electric Field due to Electric Dipole</vt:lpstr>
      <vt:lpstr>Electric Dipole</vt:lpstr>
      <vt:lpstr>Electric Flux Lines</vt:lpstr>
      <vt:lpstr>Equipotential Surfaces</vt:lpstr>
      <vt:lpstr>Equipotential Surfaces</vt:lpstr>
      <vt:lpstr>Energy Density in Electrostatic Fields</vt:lpstr>
      <vt:lpstr>Energy Density in Electrostatic Fields</vt:lpstr>
      <vt:lpstr>Energy Density in Electrostatic Fields</vt:lpstr>
      <vt:lpstr>Energy Density in Electrostatic Fields</vt:lpstr>
      <vt:lpstr>Energy Density in Electrostatic Fields</vt:lpstr>
      <vt:lpstr>Energy Density in Electrostatic Fields</vt:lpstr>
      <vt:lpstr>Problem-1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 Dipole</dc:title>
  <dc:creator>Salman</dc:creator>
  <cp:lastModifiedBy>Salman Ghafoor</cp:lastModifiedBy>
  <cp:revision>859</cp:revision>
  <dcterms:created xsi:type="dcterms:W3CDTF">2006-08-16T00:00:00Z</dcterms:created>
  <dcterms:modified xsi:type="dcterms:W3CDTF">2026-02-26T06:20:24Z</dcterms:modified>
</cp:coreProperties>
</file>