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19" autoAdjust="0"/>
  </p:normalViewPr>
  <p:slideViewPr>
    <p:cSldViewPr>
      <p:cViewPr varScale="1">
        <p:scale>
          <a:sx n="75" d="100"/>
          <a:sy n="75" d="100"/>
        </p:scale>
        <p:origin x="9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4B5DC-F68B-45A4-916C-571E221D9381}" type="datetimeFigureOut">
              <a:rPr lang="en-US" smtClean="0"/>
              <a:t>26-Feb-26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9EB8E-F891-4D7E-9E5F-BD179B939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4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external agent performs work, the direction of E and dl is opposite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9EB8E-F891-4D7E-9E5F-BD179B9390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95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Point-3. External</a:t>
            </a:r>
            <a:r>
              <a:rPr lang="en-US" baseline="0" dirty="0"/>
              <a:t> agent performs work this implies starting point is at a lower potential than the end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9EB8E-F891-4D7E-9E5F-BD179B9390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27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</a:t>
            </a:r>
            <a:r>
              <a:rPr lang="en-US" b="1" dirty="0"/>
              <a:t>l</a:t>
            </a:r>
            <a:r>
              <a:rPr lang="en-US" dirty="0"/>
              <a:t>=</a:t>
            </a:r>
            <a:r>
              <a:rPr lang="en-US" i="1" dirty="0"/>
              <a:t>d</a:t>
            </a:r>
            <a:r>
              <a:rPr lang="en-US" b="1" i="1" dirty="0"/>
              <a:t>r</a:t>
            </a:r>
            <a:r>
              <a:rPr lang="en-US" dirty="0"/>
              <a:t> is the distance vector = difference of two position vectors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9EB8E-F891-4D7E-9E5F-BD179B9390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89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9EB8E-F891-4D7E-9E5F-BD179B9390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95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POTENTIAL AND POTENTIAL ENERGY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 intensity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due to a charge distribution can be obtained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Coulomb's law</a:t>
            </a:r>
            <a:r>
              <a:rPr lang="en-US" sz="2200" dirty="0">
                <a:latin typeface="Trebuchet MS" pitchFamily="34" charset="0"/>
              </a:rPr>
              <a:t> in general or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Gauss's law</a:t>
            </a:r>
            <a:r>
              <a:rPr lang="en-US" sz="2200" dirty="0">
                <a:latin typeface="Trebuchet MS" pitchFamily="34" charset="0"/>
              </a:rPr>
              <a:t> when the charge distribution is symmetric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would be desirable if we could find some as yet undefined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scalar function </a:t>
            </a:r>
            <a:r>
              <a:rPr lang="en-US" sz="2200" dirty="0">
                <a:latin typeface="Trebuchet MS" pitchFamily="34" charset="0"/>
              </a:rPr>
              <a:t>and then determine the electric field from this scalar by some simple straightforward procedure, such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differentiation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This scalar function does exist and is known as the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potential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or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scalar potential field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method of obtaining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from the </a:t>
            </a:r>
            <a:r>
              <a:rPr lang="en-US" sz="2200" i="1" dirty="0">
                <a:latin typeface="Trebuchet MS" pitchFamily="34" charset="0"/>
              </a:rPr>
              <a:t>electric scalar potential</a:t>
            </a:r>
            <a:r>
              <a:rPr lang="en-US" sz="2200" dirty="0">
                <a:latin typeface="Trebuchet MS" pitchFamily="34" charset="0"/>
              </a:rPr>
              <a:t>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 discussed in this lecture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44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Suppose we wish to move a point charge Q from point A to point B in an electric field </a:t>
            </a:r>
            <a:r>
              <a:rPr lang="en-US" sz="2200" b="1" dirty="0">
                <a:latin typeface="Trebuchet MS" pitchFamily="34" charset="0"/>
              </a:rPr>
              <a:t>E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From Coulomb's law, the force on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is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F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=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Q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so that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work done</a:t>
            </a:r>
            <a:r>
              <a:rPr lang="en-US" sz="2200" dirty="0">
                <a:latin typeface="Trebuchet MS" pitchFamily="34" charset="0"/>
              </a:rPr>
              <a:t> in displacing the charge by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048000"/>
            <a:ext cx="520065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90" y="4114800"/>
            <a:ext cx="379941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17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negative sign</a:t>
            </a:r>
            <a:r>
              <a:rPr lang="en-US" sz="2200" dirty="0">
                <a:latin typeface="Trebuchet MS" pitchFamily="34" charset="0"/>
              </a:rPr>
              <a:t> indicates that the work is being done by an external agent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Thus, the total work done, or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potential energy</a:t>
            </a:r>
            <a:r>
              <a:rPr lang="en-US" sz="2200" dirty="0">
                <a:latin typeface="Trebuchet MS" pitchFamily="34" charset="0"/>
              </a:rPr>
              <a:t> required, in moving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from A to B is: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Dividing </a:t>
            </a:r>
            <a:r>
              <a:rPr lang="en-US" sz="2200" i="1" dirty="0">
                <a:latin typeface="Trebuchet MS" pitchFamily="34" charset="0"/>
              </a:rPr>
              <a:t>W</a:t>
            </a:r>
            <a:r>
              <a:rPr lang="en-US" sz="2200" dirty="0">
                <a:latin typeface="Trebuchet MS" pitchFamily="34" charset="0"/>
              </a:rPr>
              <a:t> by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in the above equation gives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potential energy per unit charge</a:t>
            </a:r>
            <a:r>
              <a:rPr lang="en-US" sz="2200" dirty="0">
                <a:latin typeface="Trebuchet MS" pitchFamily="34" charset="0"/>
              </a:rPr>
              <a:t>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This quantity, denoted by 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AB</a:t>
            </a:r>
            <a:r>
              <a:rPr lang="en-US" sz="2200" dirty="0">
                <a:latin typeface="Trebuchet MS" pitchFamily="34" charset="0"/>
              </a:rPr>
              <a:t>, is known as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potential difference</a:t>
            </a:r>
            <a:r>
              <a:rPr lang="en-US" sz="2200" dirty="0">
                <a:latin typeface="Trebuchet MS" pitchFamily="34" charset="0"/>
              </a:rPr>
              <a:t> between points A and B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971800"/>
            <a:ext cx="23717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4410075"/>
            <a:ext cx="30099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04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– 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15400" cy="54864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en-US" sz="2200" dirty="0">
                <a:latin typeface="Trebuchet MS" pitchFamily="34" charset="0"/>
              </a:rPr>
              <a:t>In determining 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AB</a:t>
            </a:r>
            <a:r>
              <a:rPr lang="en-US" sz="2200" dirty="0">
                <a:latin typeface="Trebuchet MS" pitchFamily="34" charset="0"/>
              </a:rPr>
              <a:t>, A is the initial point while B is the final point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en-US" sz="2200" dirty="0">
                <a:latin typeface="Trebuchet MS" pitchFamily="34" charset="0"/>
              </a:rPr>
              <a:t>If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i="1" baseline="-25000" dirty="0">
                <a:solidFill>
                  <a:srgbClr val="C00000"/>
                </a:solidFill>
                <a:latin typeface="Trebuchet MS" pitchFamily="34" charset="0"/>
              </a:rPr>
              <a:t>AB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negative</a:t>
            </a:r>
            <a:r>
              <a:rPr lang="en-US" sz="2200" dirty="0">
                <a:latin typeface="Trebuchet MS" pitchFamily="34" charset="0"/>
              </a:rPr>
              <a:t>, there is a loss in potential energy in moving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from A to B; this implies that the work is being done by the field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en-US" sz="2200" dirty="0">
                <a:latin typeface="Trebuchet MS" pitchFamily="34" charset="0"/>
              </a:rPr>
              <a:t>If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i="1" baseline="-25000" dirty="0">
                <a:solidFill>
                  <a:srgbClr val="C00000"/>
                </a:solidFill>
                <a:latin typeface="Trebuchet MS" pitchFamily="34" charset="0"/>
              </a:rPr>
              <a:t>AB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positive</a:t>
            </a:r>
            <a:r>
              <a:rPr lang="en-US" sz="2200" dirty="0">
                <a:latin typeface="Trebuchet MS" pitchFamily="34" charset="0"/>
              </a:rPr>
              <a:t>, there is a gain in potential energy in the movement; an external agent performs the work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AB</a:t>
            </a:r>
            <a:r>
              <a:rPr lang="en-US" sz="2200" dirty="0">
                <a:latin typeface="Trebuchet MS" pitchFamily="34" charset="0"/>
              </a:rPr>
              <a:t> is independent of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path taken </a:t>
            </a:r>
            <a:r>
              <a:rPr lang="en-US" sz="2200" dirty="0">
                <a:latin typeface="Trebuchet MS" pitchFamily="34" charset="0"/>
              </a:rPr>
              <a:t>(to be proved later)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AB</a:t>
            </a:r>
            <a:r>
              <a:rPr lang="en-US" sz="2200" dirty="0">
                <a:latin typeface="Trebuchet MS" pitchFamily="34" charset="0"/>
              </a:rPr>
              <a:t> is measured in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joules per coulomb</a:t>
            </a:r>
            <a:r>
              <a:rPr lang="en-US" sz="2200" dirty="0">
                <a:latin typeface="Trebuchet MS" pitchFamily="34" charset="0"/>
              </a:rPr>
              <a:t>, commonly referred to as volts (V)</a:t>
            </a:r>
          </a:p>
        </p:txBody>
      </p:sp>
    </p:spTree>
    <p:extLst>
      <p:ext uri="{BB962C8B-B14F-4D97-AF65-F5344CB8AC3E}">
        <p14:creationId xmlns:p14="http://schemas.microsoft.com/office/powerpoint/2010/main" val="31445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- Point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As an example, if the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field in the figure is due to a point charge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Q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located at the origin</a:t>
            </a:r>
            <a:r>
              <a:rPr lang="en-US" sz="2200" dirty="0">
                <a:latin typeface="Trebuchet MS" pitchFamily="34" charset="0"/>
              </a:rPr>
              <a:t>, then: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Then the equation for potential difference between point A and B becomes: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SzPct val="100000"/>
              <a:buNone/>
            </a:pPr>
            <a:r>
              <a:rPr lang="en-US" sz="2200" dirty="0">
                <a:latin typeface="Trebuchet MS" pitchFamily="34" charset="0"/>
              </a:rPr>
              <a:t>                                                                    Or:</a:t>
            </a:r>
          </a:p>
          <a:p>
            <a:pPr marL="0" indent="0">
              <a:buClr>
                <a:srgbClr val="C00000"/>
              </a:buClr>
              <a:buSzPct val="100000"/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Here 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are potentials 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absolute potentials at A and B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212693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619500"/>
            <a:ext cx="35718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0" y="4800600"/>
            <a:ext cx="2072640" cy="457200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178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- Point Charge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9916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potential difference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i="1" baseline="-25000" dirty="0">
                    <a:latin typeface="Trebuchet MS" pitchFamily="34" charset="0"/>
                  </a:rPr>
                  <a:t>AB</a:t>
                </a:r>
                <a:r>
                  <a:rPr lang="en-US" sz="2200" dirty="0">
                    <a:latin typeface="Trebuchet MS" pitchFamily="34" charset="0"/>
                  </a:rPr>
                  <a:t> may be regarded as the potential at B with reference to A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In problems involving point charges, it is customary to choose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infinity as reference </a:t>
                </a:r>
                <a:r>
                  <a:rPr lang="en-US" sz="2200" dirty="0">
                    <a:latin typeface="Trebuchet MS" pitchFamily="34" charset="0"/>
                  </a:rPr>
                  <a:t>where the potential is zero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Thus, if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r>
                  <a:rPr lang="en-US" sz="2200" i="1" baseline="-25000" dirty="0">
                    <a:solidFill>
                      <a:srgbClr val="C00000"/>
                    </a:solidFill>
                    <a:latin typeface="Trebuchet MS" pitchFamily="34" charset="0"/>
                  </a:rPr>
                  <a:t>A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= 0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 potential at any point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)</a:t>
                </a:r>
                <a:r>
                  <a:rPr lang="en-US" sz="2200" dirty="0">
                    <a:latin typeface="Trebuchet MS" pitchFamily="34" charset="0"/>
                  </a:rPr>
                  <a:t> due to a point charge Q located at the origin is: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the point charge </a:t>
                </a:r>
                <a:r>
                  <a:rPr lang="en-US" sz="2200" i="1" dirty="0">
                    <a:latin typeface="Trebuchet MS" pitchFamily="34" charset="0"/>
                  </a:rPr>
                  <a:t>Q</a:t>
                </a:r>
                <a:r>
                  <a:rPr lang="en-US" sz="2200" dirty="0">
                    <a:latin typeface="Trebuchet MS" pitchFamily="34" charset="0"/>
                  </a:rPr>
                  <a:t> is not located at the origin but at a point whose position vector is </a:t>
                </a:r>
                <a:r>
                  <a:rPr lang="en-US" sz="2200" b="1" dirty="0">
                    <a:latin typeface="Trebuchet MS" pitchFamily="34" charset="0"/>
                  </a:rPr>
                  <a:t>r'</a:t>
                </a:r>
                <a:r>
                  <a:rPr lang="en-US" sz="2200" dirty="0">
                    <a:latin typeface="Trebuchet MS" pitchFamily="34" charset="0"/>
                  </a:rPr>
                  <a:t>, the potential </a:t>
                </a:r>
                <a:r>
                  <a:rPr lang="en-US" sz="2200" i="1" dirty="0">
                    <a:latin typeface="Trebuchet MS" pitchFamily="34" charset="0"/>
                  </a:rPr>
                  <a:t>V(x, y, z)</a:t>
                </a:r>
                <a:r>
                  <a:rPr lang="en-US" sz="2200" dirty="0">
                    <a:latin typeface="Trebuchet MS" pitchFamily="34" charset="0"/>
                  </a:rPr>
                  <a:t> or simply </a:t>
                </a:r>
                <a:r>
                  <a:rPr lang="en-US" sz="2200" i="1" dirty="0">
                    <a:latin typeface="Trebuchet MS" pitchFamily="34" charset="0"/>
                  </a:rPr>
                  <a:t>V(r)</a:t>
                </a:r>
                <a:r>
                  <a:rPr lang="en-US" sz="2200" dirty="0">
                    <a:latin typeface="Trebuchet MS" pitchFamily="34" charset="0"/>
                  </a:rPr>
                  <a:t> at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becomes: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991600" cy="5486400"/>
              </a:xfrm>
              <a:blipFill>
                <a:blip r:embed="rId2"/>
                <a:stretch>
                  <a:fillRect l="-746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62400"/>
            <a:ext cx="168804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791200"/>
            <a:ext cx="312321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458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- Point Charge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991600" cy="5638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Note that because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points in the radial direction, any contribution from a displacement in the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𝑜𝑟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∅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direction is wiped out by the dot product, i.e.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𝐄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r>
                        <a:rPr lang="en-US" sz="2800" b="1" i="0" smtClean="0">
                          <a:solidFill>
                            <a:schemeClr val="tx1"/>
                          </a:solidFill>
                          <a:latin typeface="Cambria Math"/>
                        </a:rPr>
                        <m:t>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𝑑𝑙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𝐸𝑑𝑟</m:t>
                      </m:r>
                    </m:oMath>
                  </m:oMathPara>
                </a14:m>
                <a:endParaRPr lang="en-US" sz="28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Hence the potential difference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i="1" baseline="-25000" dirty="0">
                    <a:latin typeface="Trebuchet MS" pitchFamily="34" charset="0"/>
                  </a:rPr>
                  <a:t>AB</a:t>
                </a:r>
                <a:r>
                  <a:rPr lang="en-US" sz="2200" dirty="0">
                    <a:latin typeface="Trebuchet MS" pitchFamily="34" charset="0"/>
                  </a:rPr>
                  <a:t> is independent of the path as mentioned earlier (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work done depends upon displacement</a:t>
                </a:r>
                <a:r>
                  <a:rPr lang="en-US" sz="2200" dirty="0">
                    <a:latin typeface="Trebuchet MS" pitchFamily="34" charset="0"/>
                  </a:rPr>
                  <a:t>)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By assuming zero potential at infinity, the potential at a distance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from the point charge is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work done per unit charge</a:t>
                </a:r>
                <a:r>
                  <a:rPr lang="en-US" sz="2200" dirty="0">
                    <a:latin typeface="Trebuchet MS" pitchFamily="34" charset="0"/>
                  </a:rPr>
                  <a:t> by an external agent in transferring a test charge from infinity to that point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991600" cy="5638800"/>
              </a:xfrm>
              <a:blipFill>
                <a:blip r:embed="rId2"/>
                <a:stretch>
                  <a:fillRect l="-746" t="-865" r="-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74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- Multiple Charges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superposition principle, which we applied to electric fields, applies to potentials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n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point charges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,….,</a:t>
            </a:r>
            <a:r>
              <a:rPr lang="en-US" sz="2200" i="1" dirty="0" err="1">
                <a:latin typeface="Trebuchet MS" pitchFamily="34" charset="0"/>
              </a:rPr>
              <a:t>Q</a:t>
            </a:r>
            <a:r>
              <a:rPr lang="en-US" sz="2200" baseline="-25000" dirty="0" err="1"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 located at points with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position vectors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,….,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="1" baseline="-25000" dirty="0" err="1">
                <a:solidFill>
                  <a:srgbClr val="C00000"/>
                </a:solidFill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, the potential at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is: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4" y="3345815"/>
            <a:ext cx="818803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53280"/>
            <a:ext cx="5969279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71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Potential - Charge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continuous charge distributions</a:t>
            </a:r>
            <a:r>
              <a:rPr lang="en-US" sz="2200" dirty="0">
                <a:latin typeface="Trebuchet MS" pitchFamily="34" charset="0"/>
              </a:rPr>
              <a:t>, we replace </a:t>
            </a:r>
            <a:r>
              <a:rPr lang="en-US" sz="2200" i="1" dirty="0" err="1">
                <a:latin typeface="Trebuchet MS" pitchFamily="34" charset="0"/>
              </a:rPr>
              <a:t>Q</a:t>
            </a:r>
            <a:r>
              <a:rPr lang="en-US" sz="2200" i="1" baseline="-25000" dirty="0" err="1">
                <a:latin typeface="Trebuchet MS" pitchFamily="34" charset="0"/>
              </a:rPr>
              <a:t>k</a:t>
            </a:r>
            <a:r>
              <a:rPr lang="en-US" sz="2200" dirty="0">
                <a:latin typeface="Trebuchet MS" pitchFamily="34" charset="0"/>
              </a:rPr>
              <a:t> with charge element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l,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s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US" sz="2200" dirty="0" err="1">
                <a:solidFill>
                  <a:srgbClr val="C00000"/>
                </a:solidFill>
                <a:latin typeface="Trebuchet MS" pitchFamily="34" charset="0"/>
              </a:rPr>
              <a:t>S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or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dv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and the summation becomes an integration, so the potential at </a:t>
            </a:r>
            <a:r>
              <a:rPr lang="en-US" sz="2200" i="1" dirty="0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becomes: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Primed coordinates denote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source point</a:t>
            </a:r>
            <a:r>
              <a:rPr lang="en-US" sz="2200" dirty="0">
                <a:latin typeface="Trebuchet MS" pitchFamily="34" charset="0"/>
              </a:rPr>
              <a:t> location, unprimed coordinates refer to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field point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28900"/>
            <a:ext cx="5845801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755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Relationship Between </a:t>
            </a:r>
            <a:r>
              <a:rPr lang="en-GB" sz="40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 and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916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As discussed, the potential difference between points A and B is independent of the path taken, hence: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Therefore: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line integral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along a closed path must be zero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Physically, this implies that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no net work is done</a:t>
            </a:r>
            <a:r>
              <a:rPr lang="en-US" sz="2200" dirty="0">
                <a:latin typeface="Trebuchet MS" pitchFamily="34" charset="0"/>
              </a:rPr>
              <a:t> in moving a charge along a closed path in an electrostatic field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2209800"/>
            <a:ext cx="15906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19400"/>
            <a:ext cx="3429000" cy="45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343" y="3429000"/>
            <a:ext cx="1906571" cy="89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436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Relationship Between </a:t>
            </a:r>
            <a:r>
              <a:rPr lang="en-GB" sz="40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 and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9916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Applying </a:t>
            </a:r>
            <a:r>
              <a:rPr lang="en-US" sz="2200" dirty="0" err="1">
                <a:solidFill>
                  <a:srgbClr val="C00000"/>
                </a:solidFill>
                <a:latin typeface="Trebuchet MS" pitchFamily="34" charset="0"/>
              </a:rPr>
              <a:t>Stokes's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theorem</a:t>
            </a:r>
            <a:r>
              <a:rPr lang="en-US" sz="2200" dirty="0">
                <a:latin typeface="Trebuchet MS" pitchFamily="34" charset="0"/>
              </a:rPr>
              <a:t>, we get: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Any vector field that satisfies the above equations is said to be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conservative =&gt; electrostatic field is a conservative field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above equation is referred to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Maxwell's second equation</a:t>
            </a:r>
            <a:r>
              <a:rPr lang="en-US" sz="2200" dirty="0">
                <a:latin typeface="Trebuchet MS" pitchFamily="34" charset="0"/>
              </a:rPr>
              <a:t> for static electric fields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1676400"/>
            <a:ext cx="394335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054" y="2724150"/>
            <a:ext cx="1757892" cy="419100"/>
          </a:xfrm>
          <a:prstGeom prst="rect">
            <a:avLst/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48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Relationship Between </a:t>
            </a:r>
            <a:r>
              <a:rPr lang="en-GB" sz="40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 and 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915400" cy="5638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From the way we defined potential,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𝑉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=−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1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𝐄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sz="2200" b="1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𝐥</m:t>
                        </m:r>
                      </m:e>
                    </m:nary>
                  </m:oMath>
                </a14:m>
                <a:r>
                  <a:rPr lang="en-US" sz="2200" dirty="0">
                    <a:latin typeface="Trebuchet MS" pitchFamily="34" charset="0"/>
                  </a:rPr>
                  <a:t>, it follows that: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differential of a scalar quantity</a:t>
                </a:r>
                <a:r>
                  <a:rPr lang="en-US" sz="2200" dirty="0">
                    <a:latin typeface="Trebuchet MS" pitchFamily="34" charset="0"/>
                  </a:rPr>
                  <a:t> may be written as: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By comparing we get: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As:</a:t>
                </a:r>
              </a:p>
              <a:p>
                <a:pPr marL="0" indent="0">
                  <a:buClr>
                    <a:srgbClr val="C00000"/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1">
                          <a:latin typeface="Cambria Math"/>
                        </a:rPr>
                        <m:t>𝐄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280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𝒚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So we get: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915400" cy="5638800"/>
              </a:xfrm>
              <a:blipFill>
                <a:blip r:embed="rId2"/>
                <a:stretch>
                  <a:fillRect l="-752" t="-11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05081"/>
            <a:ext cx="6096000" cy="398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2895600"/>
            <a:ext cx="38766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4076700"/>
            <a:ext cx="527685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585" y="5943600"/>
            <a:ext cx="1840830" cy="457200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12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Relationship Between </a:t>
            </a:r>
            <a:r>
              <a:rPr lang="en-GB" sz="40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 and 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991600" cy="5562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Therefore, the electric field intensity is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gradient of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endParaRPr lang="en-US" sz="2200" dirty="0">
                  <a:solidFill>
                    <a:srgbClr val="C00000"/>
                  </a:solidFill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negative sign </a:t>
                </a:r>
                <a:r>
                  <a:rPr lang="en-US" sz="2200" dirty="0">
                    <a:latin typeface="Trebuchet MS" pitchFamily="34" charset="0"/>
                  </a:rPr>
                  <a:t>shows that the direction of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is opposite to the direction in which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increases or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is directed from higher to lower levels of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i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Since the curl of the gradient of a scalar function is always zero (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𝜵</m:t>
                    </m:r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𝜵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), this implies that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must be a gradient of some scalar function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So by using the potential difference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, a vector problem is reduced to a scalar problem  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991600" cy="5562600"/>
              </a:xfrm>
              <a:blipFill>
                <a:blip r:embed="rId2"/>
                <a:stretch>
                  <a:fillRect l="-746" t="-876" r="-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14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5105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 infinite line charge having charge density </a:t>
            </a:r>
            <a:r>
              <a:rPr lang="el-GR" sz="2200" i="1" dirty="0">
                <a:latin typeface="Trebuchet MS" pitchFamily="34" charset="0"/>
              </a:rPr>
              <a:t>ρ</a:t>
            </a:r>
            <a:r>
              <a:rPr lang="en-US" sz="2200" i="1" baseline="-25000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C/m</a:t>
            </a:r>
            <a:r>
              <a:rPr lang="en-US" sz="2200" baseline="30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is placed along the z-axis. Find the work done in moving a point charge </a:t>
            </a:r>
            <a:r>
              <a:rPr lang="en-US" sz="2200" i="1" dirty="0">
                <a:latin typeface="Trebuchet MS" pitchFamily="34" charset="0"/>
              </a:rPr>
              <a:t>Q: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i="1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From point </a:t>
            </a:r>
            <a:r>
              <a:rPr lang="en-US" sz="2200" i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to </a:t>
            </a:r>
            <a:r>
              <a:rPr lang="en-US" sz="2200" i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on the y-axis, where </a:t>
            </a:r>
            <a:r>
              <a:rPr lang="en-US" sz="2200" i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is closer to the line charge compared to </a:t>
            </a:r>
            <a:r>
              <a:rPr lang="en-US" sz="2200" i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.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In a circle around the line charge.  </a:t>
            </a:r>
          </a:p>
        </p:txBody>
      </p:sp>
    </p:spTree>
    <p:extLst>
      <p:ext uri="{BB962C8B-B14F-4D97-AF65-F5344CB8AC3E}">
        <p14:creationId xmlns:p14="http://schemas.microsoft.com/office/powerpoint/2010/main" val="939617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5861</TotalTime>
  <Words>1062</Words>
  <Application>Microsoft Office PowerPoint</Application>
  <PresentationFormat>On-screen Show (4:3)</PresentationFormat>
  <Paragraphs>138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Trebuchet MS</vt:lpstr>
      <vt:lpstr>Wingdings</vt:lpstr>
      <vt:lpstr>Clarity</vt:lpstr>
      <vt:lpstr>ELECTRIC POTENTIAL AND POTENTIAL ENERGY</vt:lpstr>
      <vt:lpstr>Introduction</vt:lpstr>
      <vt:lpstr>Electric Potential</vt:lpstr>
      <vt:lpstr>Electric Potential</vt:lpstr>
      <vt:lpstr>Electric Potential – Important Points</vt:lpstr>
      <vt:lpstr>Electric Potential - Point Charge</vt:lpstr>
      <vt:lpstr>Electric Potential - Point Charge</vt:lpstr>
      <vt:lpstr>Electric Potential - Point Charge</vt:lpstr>
      <vt:lpstr>Electric Potential - Multiple Charges</vt:lpstr>
      <vt:lpstr>Electric Potential - Charge Distributions</vt:lpstr>
      <vt:lpstr>Relationship Between E and V</vt:lpstr>
      <vt:lpstr>Relationship Between E and V</vt:lpstr>
      <vt:lpstr>Relationship Between E and V</vt:lpstr>
      <vt:lpstr>Relationship Between E and V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Potential</dc:title>
  <dc:creator>Salman</dc:creator>
  <cp:lastModifiedBy>Salman Ghafoor</cp:lastModifiedBy>
  <cp:revision>803</cp:revision>
  <dcterms:created xsi:type="dcterms:W3CDTF">2006-08-16T00:00:00Z</dcterms:created>
  <dcterms:modified xsi:type="dcterms:W3CDTF">2026-02-26T05:53:16Z</dcterms:modified>
</cp:coreProperties>
</file>