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302" r:id="rId3"/>
    <p:sldId id="303" r:id="rId4"/>
    <p:sldId id="304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59" autoAdjust="0"/>
    <p:restoredTop sz="94660"/>
  </p:normalViewPr>
  <p:slideViewPr>
    <p:cSldViewPr>
      <p:cViewPr varScale="1">
        <p:scale>
          <a:sx n="78" d="100"/>
          <a:sy n="78" d="100"/>
        </p:scale>
        <p:origin x="1661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25-Feb-26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25-Feb-26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25-Feb-26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25-Feb-26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25-Feb-26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25-Feb-26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25-Feb-26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667000"/>
            <a:ext cx="9144000" cy="1627708"/>
          </a:xfrm>
        </p:spPr>
        <p:txBody>
          <a:bodyPr>
            <a:noAutofit/>
          </a:bodyPr>
          <a:lstStyle/>
          <a:p>
            <a:pPr algn="ctr"/>
            <a:r>
              <a:rPr lang="en-GB" sz="5400" dirty="0">
                <a:solidFill>
                  <a:srgbClr val="C00000"/>
                </a:solidFill>
                <a:latin typeface="Trebuchet MS" pitchFamily="34" charset="0"/>
              </a:rPr>
              <a:t>APPLICATION OF  </a:t>
            </a:r>
            <a:br>
              <a:rPr lang="en-GB" sz="5400" dirty="0">
                <a:solidFill>
                  <a:srgbClr val="C00000"/>
                </a:solidFill>
                <a:latin typeface="Trebuchet MS" pitchFamily="34" charset="0"/>
              </a:rPr>
            </a:br>
            <a:r>
              <a:rPr lang="en-GB" sz="5400" dirty="0">
                <a:solidFill>
                  <a:srgbClr val="C00000"/>
                </a:solidFill>
                <a:latin typeface="Trebuchet MS" pitchFamily="34" charset="0"/>
              </a:rPr>
              <a:t>GAUSS LAW – PROBLEM session</a:t>
            </a:r>
          </a:p>
        </p:txBody>
      </p:sp>
    </p:spTree>
    <p:extLst>
      <p:ext uri="{BB962C8B-B14F-4D97-AF65-F5344CB8AC3E}">
        <p14:creationId xmlns:p14="http://schemas.microsoft.com/office/powerpoint/2010/main" val="1279663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Problem-1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86800" cy="52578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Consider a coaxial cable where radius of the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inner conductor is </a:t>
            </a:r>
            <a:r>
              <a:rPr lang="en-US" sz="2200" i="1" dirty="0">
                <a:solidFill>
                  <a:srgbClr val="C00000"/>
                </a:solidFill>
                <a:latin typeface="Trebuchet MS" pitchFamily="34" charset="0"/>
              </a:rPr>
              <a:t>a</a:t>
            </a:r>
            <a:r>
              <a:rPr lang="en-US" sz="2200" dirty="0">
                <a:latin typeface="Trebuchet MS" pitchFamily="34" charset="0"/>
              </a:rPr>
              <a:t> and that of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outer conductor is </a:t>
            </a:r>
            <a:r>
              <a:rPr lang="en-US" sz="2200" i="1" dirty="0">
                <a:solidFill>
                  <a:srgbClr val="C00000"/>
                </a:solidFill>
                <a:latin typeface="Trebuchet MS" pitchFamily="34" charset="0"/>
              </a:rPr>
              <a:t>b</a:t>
            </a:r>
            <a:r>
              <a:rPr lang="en-US" sz="2200" dirty="0">
                <a:latin typeface="Trebuchet MS" pitchFamily="34" charset="0"/>
              </a:rPr>
              <a:t>. The length of the conductor is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L</a:t>
            </a:r>
            <a:r>
              <a:rPr lang="en-US" sz="2200" dirty="0">
                <a:latin typeface="Trebuchet MS" pitchFamily="34" charset="0"/>
              </a:rPr>
              <a:t> and line charge density of the inner conductor is </a:t>
            </a:r>
            <a:r>
              <a:rPr lang="el-GR" sz="2200" i="1" dirty="0">
                <a:latin typeface="Trebuchet MS" pitchFamily="34" charset="0"/>
              </a:rPr>
              <a:t>ρ</a:t>
            </a:r>
            <a:r>
              <a:rPr lang="en-US" sz="2200" i="1" baseline="-25000" dirty="0">
                <a:latin typeface="Trebuchet MS" pitchFamily="34" charset="0"/>
              </a:rPr>
              <a:t>L</a:t>
            </a:r>
            <a:r>
              <a:rPr lang="en-US" sz="2200" dirty="0">
                <a:latin typeface="Trebuchet MS" pitchFamily="34" charset="0"/>
              </a:rPr>
              <a:t>. Determine the electric field </a:t>
            </a:r>
            <a:r>
              <a:rPr lang="en-US" sz="2200" b="1" dirty="0">
                <a:latin typeface="Trebuchet MS" pitchFamily="34" charset="0"/>
              </a:rPr>
              <a:t>E</a:t>
            </a:r>
            <a:r>
              <a:rPr lang="en-US" sz="2200" dirty="0">
                <a:latin typeface="Trebuchet MS" pitchFamily="34" charset="0"/>
              </a:rPr>
              <a:t> in terms of </a:t>
            </a:r>
            <a:r>
              <a:rPr lang="el-GR" sz="2200" i="1" dirty="0">
                <a:latin typeface="Trebuchet MS" pitchFamily="34" charset="0"/>
              </a:rPr>
              <a:t>ρ</a:t>
            </a:r>
            <a:r>
              <a:rPr lang="en-US" sz="2200" i="1" baseline="-25000" dirty="0">
                <a:latin typeface="Trebuchet MS" pitchFamily="34" charset="0"/>
              </a:rPr>
              <a:t>L</a:t>
            </a:r>
            <a:r>
              <a:rPr lang="en-US" sz="2200" dirty="0">
                <a:latin typeface="Trebuchet MS" pitchFamily="34" charset="0"/>
              </a:rPr>
              <a:t> at the region: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 marL="457200" indent="-457200">
              <a:buClr>
                <a:srgbClr val="C00000"/>
              </a:buClr>
              <a:buSzPct val="100000"/>
              <a:buFont typeface="+mj-lt"/>
              <a:buAutoNum type="alphaLcParenR"/>
            </a:pPr>
            <a:r>
              <a:rPr lang="en-US" sz="2200" dirty="0">
                <a:latin typeface="Trebuchet MS" pitchFamily="34" charset="0"/>
              </a:rPr>
              <a:t>Between the two conductors of the coaxial cable</a:t>
            </a:r>
          </a:p>
          <a:p>
            <a:pPr marL="457200" indent="-457200">
              <a:buClr>
                <a:srgbClr val="C00000"/>
              </a:buClr>
              <a:buSzPct val="100000"/>
              <a:buFont typeface="+mj-lt"/>
              <a:buAutoNum type="alphaLcParenR"/>
            </a:pPr>
            <a:r>
              <a:rPr lang="en-US" sz="2200" dirty="0">
                <a:latin typeface="Trebuchet MS" pitchFamily="34" charset="0"/>
              </a:rPr>
              <a:t>Outside the coaxial cable   </a:t>
            </a:r>
          </a:p>
        </p:txBody>
      </p:sp>
    </p:spTree>
    <p:extLst>
      <p:ext uri="{BB962C8B-B14F-4D97-AF65-F5344CB8AC3E}">
        <p14:creationId xmlns:p14="http://schemas.microsoft.com/office/powerpoint/2010/main" val="1539793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Problem-2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752600"/>
                <a:ext cx="8686800" cy="4876800"/>
              </a:xfrm>
            </p:spPr>
            <p:txBody>
              <a:bodyPr>
                <a:normAutofit/>
              </a:bodyPr>
              <a:lstStyle/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200" b="1" i="0" dirty="0" smtClean="0">
                        <a:latin typeface="Cambria Math"/>
                      </a:rPr>
                      <m:t>𝐃</m:t>
                    </m:r>
                    <m:r>
                      <a:rPr lang="en-US" sz="2200" i="1" dirty="0" smtClean="0">
                        <a:latin typeface="Cambria Math"/>
                      </a:rPr>
                      <m:t> = (2</m:t>
                    </m:r>
                    <m:sSup>
                      <m:sSupPr>
                        <m:ctrlPr>
                          <a:rPr lang="en-US" sz="22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dirty="0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22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200" i="1" dirty="0" smtClean="0">
                        <a:latin typeface="Cambria Math"/>
                      </a:rPr>
                      <m:t> +</m:t>
                    </m:r>
                    <m:r>
                      <a:rPr lang="en-US" sz="2200" b="0" i="1" dirty="0" smtClean="0">
                        <a:latin typeface="Cambria Math"/>
                      </a:rPr>
                      <m:t>𝑧</m:t>
                    </m:r>
                    <m:r>
                      <a:rPr lang="en-US" sz="2200" i="1" dirty="0" smtClean="0">
                        <a:latin typeface="Cambria Math"/>
                      </a:rPr>
                      <m:t>)</m:t>
                    </m:r>
                    <m:sSub>
                      <m:sSubPr>
                        <m:ctrlPr>
                          <a:rPr lang="en-US" sz="2200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1" i="0" dirty="0" smtClean="0">
                            <a:latin typeface="Cambria Math"/>
                          </a:rPr>
                          <m:t>𝐚</m:t>
                        </m:r>
                      </m:e>
                      <m:sub>
                        <m:r>
                          <a:rPr lang="en-US" sz="2200" b="1" i="0" dirty="0" smtClean="0">
                            <a:latin typeface="Cambria Math"/>
                          </a:rPr>
                          <m:t>𝐱</m:t>
                        </m:r>
                      </m:sub>
                    </m:sSub>
                    <m:r>
                      <a:rPr lang="en-US" sz="2200" i="1" dirty="0" smtClean="0">
                        <a:latin typeface="Cambria Math"/>
                      </a:rPr>
                      <m:t> + 4</m:t>
                    </m:r>
                    <m:r>
                      <a:rPr lang="en-US" sz="2200" i="1" dirty="0" smtClean="0">
                        <a:latin typeface="Cambria Math"/>
                      </a:rPr>
                      <m:t>𝑥𝑦</m:t>
                    </m:r>
                    <m:sSub>
                      <m:sSubPr>
                        <m:ctrlPr>
                          <a:rPr lang="en-US" sz="2200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1" i="0" dirty="0" smtClean="0">
                            <a:latin typeface="Cambria Math"/>
                          </a:rPr>
                          <m:t>𝐚</m:t>
                        </m:r>
                      </m:e>
                      <m:sub>
                        <m:r>
                          <a:rPr lang="en-US" sz="2200" b="1" i="0" dirty="0" smtClean="0">
                            <a:latin typeface="Cambria Math"/>
                          </a:rPr>
                          <m:t>𝐲</m:t>
                        </m:r>
                      </m:sub>
                    </m:sSub>
                    <m:r>
                      <a:rPr lang="en-US" sz="2200" i="1" dirty="0" smtClean="0">
                        <a:latin typeface="Cambria Math"/>
                      </a:rPr>
                      <m:t> + </m:t>
                    </m:r>
                    <m:r>
                      <a:rPr lang="en-US" sz="2200" i="1" dirty="0" err="1">
                        <a:latin typeface="Cambria Math"/>
                      </a:rPr>
                      <m:t>𝑥</m:t>
                    </m:r>
                    <m:sSub>
                      <m:sSubPr>
                        <m:ctrlPr>
                          <a:rPr lang="en-US" sz="2200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1" i="0" dirty="0" smtClean="0">
                            <a:latin typeface="Cambria Math"/>
                          </a:rPr>
                          <m:t>𝐚</m:t>
                        </m:r>
                      </m:e>
                      <m:sub>
                        <m:r>
                          <a:rPr lang="en-US" sz="2200" b="1" i="0" dirty="0" smtClean="0">
                            <a:latin typeface="Cambria Math"/>
                          </a:rPr>
                          <m:t>𝐳</m:t>
                        </m:r>
                      </m:sub>
                    </m:sSub>
                  </m:oMath>
                </a14:m>
                <a:r>
                  <a:rPr lang="en-US" sz="2200" dirty="0">
                    <a:latin typeface="Trebuchet MS" pitchFamily="34" charset="0"/>
                  </a:rPr>
                  <a:t> C/m</a:t>
                </a:r>
                <a:r>
                  <a:rPr lang="en-US" sz="2200" baseline="30000" dirty="0">
                    <a:latin typeface="Trebuchet MS" pitchFamily="34" charset="0"/>
                  </a:rPr>
                  <a:t>2</a:t>
                </a:r>
                <a:r>
                  <a:rPr lang="en-US" sz="2200" dirty="0">
                    <a:latin typeface="Trebuchet MS" pitchFamily="34" charset="0"/>
                  </a:rPr>
                  <a:t>, find</a:t>
                </a: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 marL="457200" indent="-457200">
                  <a:buClr>
                    <a:srgbClr val="C00000"/>
                  </a:buClr>
                  <a:buSzPct val="100000"/>
                  <a:buFont typeface="+mj-lt"/>
                  <a:buAutoNum type="alphaLcParenR"/>
                </a:pPr>
                <a:r>
                  <a:rPr lang="en-US" sz="2200" dirty="0">
                    <a:latin typeface="Trebuchet MS" pitchFamily="34" charset="0"/>
                  </a:rPr>
                  <a:t>The volume charge density at (— 1, 0, 3)</a:t>
                </a:r>
              </a:p>
              <a:p>
                <a:pPr marL="457200" indent="-457200">
                  <a:buClr>
                    <a:srgbClr val="C00000"/>
                  </a:buClr>
                  <a:buSzPct val="100000"/>
                  <a:buFont typeface="+mj-lt"/>
                  <a:buAutoNum type="alphaLcParenR"/>
                </a:pPr>
                <a:r>
                  <a:rPr lang="en-US" sz="2200" dirty="0">
                    <a:latin typeface="Trebuchet MS" pitchFamily="34" charset="0"/>
                  </a:rPr>
                  <a:t>The flux through the cube defined by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</a:rPr>
                      <m:t>0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≤1,0≤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≤1,0≤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𝑧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≤1</m:t>
                    </m:r>
                  </m:oMath>
                </a14:m>
                <a:endParaRPr lang="en-US" sz="2200" dirty="0">
                  <a:latin typeface="Trebuchet MS" pitchFamily="34" charset="0"/>
                </a:endParaRPr>
              </a:p>
              <a:p>
                <a:pPr marL="457200" indent="-457200">
                  <a:buClr>
                    <a:srgbClr val="C00000"/>
                  </a:buClr>
                  <a:buSzPct val="100000"/>
                  <a:buFont typeface="+mj-lt"/>
                  <a:buAutoNum type="alphaLcParenR"/>
                </a:pPr>
                <a:r>
                  <a:rPr lang="en-US" sz="2200" dirty="0">
                    <a:latin typeface="Trebuchet MS" pitchFamily="34" charset="0"/>
                  </a:rPr>
                  <a:t>The total charge enclosed by the cube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752600"/>
                <a:ext cx="8686800" cy="4876800"/>
              </a:xfrm>
              <a:blipFill rotWithShape="1">
                <a:blip r:embed="rId2"/>
                <a:stretch>
                  <a:fillRect l="-842" t="-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1516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Problem-3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752600"/>
                <a:ext cx="8686800" cy="4876800"/>
              </a:xfrm>
            </p:spPr>
            <p:txBody>
              <a:bodyPr>
                <a:normAutofit/>
              </a:bodyPr>
              <a:lstStyle/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A charge distribution in free space has </a:t>
                </a:r>
                <a:r>
                  <a:rPr lang="en-US" sz="2200" i="1" dirty="0" err="1">
                    <a:latin typeface="Trebuchet MS" pitchFamily="34" charset="0"/>
                  </a:rPr>
                  <a:t>ρ</a:t>
                </a:r>
                <a:r>
                  <a:rPr lang="en-US" sz="2200" i="1" baseline="-25000" dirty="0" err="1">
                    <a:latin typeface="Trebuchet MS" pitchFamily="34" charset="0"/>
                  </a:rPr>
                  <a:t>v</a:t>
                </a:r>
                <a:r>
                  <a:rPr lang="en-US" sz="2200" dirty="0">
                    <a:latin typeface="Trebuchet MS" pitchFamily="34" charset="0"/>
                  </a:rPr>
                  <a:t> = 2r </a:t>
                </a:r>
                <a:r>
                  <a:rPr lang="en-US" sz="2200" dirty="0" err="1">
                    <a:latin typeface="Trebuchet MS" pitchFamily="34" charset="0"/>
                  </a:rPr>
                  <a:t>nC</a:t>
                </a:r>
                <a:r>
                  <a:rPr lang="en-US" sz="2200" dirty="0">
                    <a:latin typeface="Trebuchet MS" pitchFamily="34" charset="0"/>
                  </a:rPr>
                  <a:t>/m</a:t>
                </a:r>
                <a:r>
                  <a:rPr lang="en-US" sz="2200" baseline="30000" dirty="0">
                    <a:latin typeface="Trebuchet MS" pitchFamily="34" charset="0"/>
                  </a:rPr>
                  <a:t>3</a:t>
                </a:r>
                <a:r>
                  <a:rPr lang="en-US" sz="2200" dirty="0">
                    <a:latin typeface="Trebuchet MS" pitchFamily="34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</a:rPr>
                      <m:t>0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𝑟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≤10</m:t>
                    </m:r>
                  </m:oMath>
                </a14:m>
                <a:r>
                  <a:rPr lang="en-US" sz="2200" dirty="0">
                    <a:latin typeface="Trebuchet MS" pitchFamily="34" charset="0"/>
                  </a:rPr>
                  <a:t>m and zero otherwise. Determine </a:t>
                </a:r>
                <a:r>
                  <a:rPr lang="en-US" sz="2200" b="1" dirty="0">
                    <a:latin typeface="Trebuchet MS" pitchFamily="34" charset="0"/>
                  </a:rPr>
                  <a:t>E</a:t>
                </a:r>
                <a:r>
                  <a:rPr lang="en-US" sz="2200" dirty="0">
                    <a:latin typeface="Trebuchet MS" pitchFamily="34" charset="0"/>
                  </a:rPr>
                  <a:t> at </a:t>
                </a:r>
                <a:r>
                  <a:rPr lang="en-US" sz="2200" i="1" dirty="0">
                    <a:latin typeface="Trebuchet MS" pitchFamily="34" charset="0"/>
                  </a:rPr>
                  <a:t>r</a:t>
                </a:r>
                <a:r>
                  <a:rPr lang="en-US" sz="2200" dirty="0">
                    <a:latin typeface="Trebuchet MS" pitchFamily="34" charset="0"/>
                  </a:rPr>
                  <a:t> = 2m and </a:t>
                </a:r>
                <a:r>
                  <a:rPr lang="en-US" sz="2200" i="1" dirty="0">
                    <a:latin typeface="Trebuchet MS" pitchFamily="34" charset="0"/>
                  </a:rPr>
                  <a:t>r</a:t>
                </a:r>
                <a:r>
                  <a:rPr lang="en-US" sz="2200" dirty="0">
                    <a:latin typeface="Trebuchet MS" pitchFamily="34" charset="0"/>
                  </a:rPr>
                  <a:t> = 12m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752600"/>
                <a:ext cx="8686800" cy="4876800"/>
              </a:xfrm>
              <a:blipFill rotWithShape="1">
                <a:blip r:embed="rId2"/>
                <a:stretch>
                  <a:fillRect l="-772" t="-8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44488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5386</TotalTime>
  <Words>170</Words>
  <Application>Microsoft Office PowerPoint</Application>
  <PresentationFormat>On-screen Show (4:3)</PresentationFormat>
  <Paragraphs>14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Cambria Math</vt:lpstr>
      <vt:lpstr>Trebuchet MS</vt:lpstr>
      <vt:lpstr>Wingdings</vt:lpstr>
      <vt:lpstr>Clarity</vt:lpstr>
      <vt:lpstr>APPLICATION OF   GAUSS LAW – PROBLEM session</vt:lpstr>
      <vt:lpstr>Problem-1</vt:lpstr>
      <vt:lpstr>Problem-2</vt:lpstr>
      <vt:lpstr>Problem-3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Problem Session-2</dc:title>
  <dc:creator>Salman</dc:creator>
  <cp:lastModifiedBy>Salman Ghafoor</cp:lastModifiedBy>
  <cp:revision>676</cp:revision>
  <dcterms:created xsi:type="dcterms:W3CDTF">2006-08-16T00:00:00Z</dcterms:created>
  <dcterms:modified xsi:type="dcterms:W3CDTF">2026-02-25T05:09:36Z</dcterms:modified>
</cp:coreProperties>
</file>