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latin typeface="Trebuchet MS" pitchFamily="34" charset="0"/>
              </a:rPr>
              <a:t>A</a:t>
            </a: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PPLICATIONs OF 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GAUSS LAW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Gauss’s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will now consider how we may use the Gauss’s law below: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procedure for applying Gauss's law to calculate the electric field involves first knowing whether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symmetry exists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Once symmetric charge distribution exists, we construct a mathematical closed surface (known as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Gaussian surface</a:t>
            </a:r>
            <a:r>
              <a:rPr lang="en-US" sz="2200" dirty="0">
                <a:latin typeface="Trebuchet MS" pitchFamily="34" charset="0"/>
              </a:rPr>
              <a:t>) around the source of electric field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81200"/>
            <a:ext cx="487680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76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Gauss’s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solution to the Gauss’s law equation is easy if we are able to choose a closed surface which satisfies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two conditions</a:t>
            </a:r>
            <a:r>
              <a:rPr lang="en-GB" sz="2200" dirty="0">
                <a:latin typeface="Trebuchet MS" pitchFamily="34" charset="0"/>
              </a:rPr>
              <a:t>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en-GB" sz="2200" b="1" dirty="0">
                <a:latin typeface="Trebuchet MS" pitchFamily="34" charset="0"/>
              </a:rPr>
              <a:t>D</a:t>
            </a:r>
            <a:r>
              <a:rPr lang="en-GB" sz="2200" i="1" dirty="0">
                <a:latin typeface="Trebuchet MS" pitchFamily="34" charset="0"/>
              </a:rPr>
              <a:t>s</a:t>
            </a:r>
            <a:r>
              <a:rPr lang="en-GB" sz="2200" dirty="0">
                <a:latin typeface="Trebuchet MS" pitchFamily="34" charset="0"/>
              </a:rPr>
              <a:t> is everywhere either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normal or tangential</a:t>
            </a:r>
            <a:r>
              <a:rPr lang="en-GB" sz="2200" dirty="0">
                <a:latin typeface="Trebuchet MS" pitchFamily="34" charset="0"/>
              </a:rPr>
              <a:t> to the closed surface, so that </a:t>
            </a:r>
            <a:r>
              <a:rPr lang="en-GB" sz="2200" b="1" dirty="0" err="1">
                <a:latin typeface="Trebuchet MS" pitchFamily="34" charset="0"/>
              </a:rPr>
              <a:t>D</a:t>
            </a:r>
            <a:r>
              <a:rPr lang="en-GB" sz="2200" i="1" baseline="-25000" dirty="0" err="1">
                <a:latin typeface="Trebuchet MS" pitchFamily="34" charset="0"/>
              </a:rPr>
              <a:t>s</a:t>
            </a:r>
            <a:r>
              <a:rPr lang="en-GB" sz="2200" dirty="0" err="1">
                <a:latin typeface="Trebuchet MS" pitchFamily="34" charset="0"/>
              </a:rPr>
              <a:t>.</a:t>
            </a:r>
            <a:r>
              <a:rPr lang="en-GB" sz="2200" i="1" dirty="0" err="1">
                <a:latin typeface="Trebuchet MS" pitchFamily="34" charset="0"/>
              </a:rPr>
              <a:t>d</a:t>
            </a:r>
            <a:r>
              <a:rPr lang="en-GB" sz="2200" b="1" dirty="0" err="1">
                <a:latin typeface="Trebuchet MS" pitchFamily="34" charset="0"/>
              </a:rPr>
              <a:t>S</a:t>
            </a:r>
            <a:r>
              <a:rPr lang="en-GB" sz="2200" dirty="0">
                <a:latin typeface="Trebuchet MS" pitchFamily="34" charset="0"/>
              </a:rPr>
              <a:t> becomes either </a:t>
            </a:r>
            <a:r>
              <a:rPr lang="en-GB" sz="2200" i="1" dirty="0" err="1">
                <a:latin typeface="Trebuchet MS" pitchFamily="34" charset="0"/>
              </a:rPr>
              <a:t>D</a:t>
            </a:r>
            <a:r>
              <a:rPr lang="en-GB" sz="2200" i="1" baseline="-25000" dirty="0" err="1">
                <a:latin typeface="Trebuchet MS" pitchFamily="34" charset="0"/>
              </a:rPr>
              <a:t>s</a:t>
            </a:r>
            <a:r>
              <a:rPr lang="en-GB" sz="2200" i="1" dirty="0" err="1">
                <a:latin typeface="Trebuchet MS" pitchFamily="34" charset="0"/>
              </a:rPr>
              <a:t>dS</a:t>
            </a:r>
            <a:r>
              <a:rPr lang="en-GB" sz="2200" dirty="0">
                <a:latin typeface="Trebuchet MS" pitchFamily="34" charset="0"/>
              </a:rPr>
              <a:t> or zero, respectively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en-GB" sz="2200" dirty="0">
                <a:latin typeface="Trebuchet MS" pitchFamily="34" charset="0"/>
              </a:rPr>
              <a:t>On that portion of the closed surface for which </a:t>
            </a:r>
            <a:r>
              <a:rPr lang="en-GB" sz="2200" b="1" dirty="0" err="1">
                <a:latin typeface="Trebuchet MS" pitchFamily="34" charset="0"/>
              </a:rPr>
              <a:t>D</a:t>
            </a:r>
            <a:r>
              <a:rPr lang="en-GB" sz="2200" i="1" baseline="-25000" dirty="0" err="1">
                <a:latin typeface="Trebuchet MS" pitchFamily="34" charset="0"/>
              </a:rPr>
              <a:t>s</a:t>
            </a:r>
            <a:r>
              <a:rPr lang="en-GB" sz="2200" dirty="0" err="1">
                <a:latin typeface="Trebuchet MS" pitchFamily="34" charset="0"/>
              </a:rPr>
              <a:t>.</a:t>
            </a:r>
            <a:r>
              <a:rPr lang="en-GB" sz="2200" i="1" dirty="0" err="1">
                <a:latin typeface="Trebuchet MS" pitchFamily="34" charset="0"/>
              </a:rPr>
              <a:t>d</a:t>
            </a:r>
            <a:r>
              <a:rPr lang="en-GB" sz="2200" b="1" dirty="0" err="1">
                <a:latin typeface="Trebuchet MS" pitchFamily="34" charset="0"/>
              </a:rPr>
              <a:t>S</a:t>
            </a:r>
            <a:r>
              <a:rPr lang="en-GB" sz="2200" dirty="0">
                <a:latin typeface="Trebuchet MS" pitchFamily="34" charset="0"/>
              </a:rPr>
              <a:t> is not zero,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Ds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= constant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will now apply Gauss’s law to the four types of charged sources, namely point, line, surface and volume charge</a:t>
            </a:r>
          </a:p>
        </p:txBody>
      </p:sp>
    </p:spTree>
    <p:extLst>
      <p:ext uri="{BB962C8B-B14F-4D97-AF65-F5344CB8AC3E}">
        <p14:creationId xmlns:p14="http://schemas.microsoft.com/office/powerpoint/2010/main" val="203593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A Point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Suppose a point charge </a:t>
            </a:r>
            <a:r>
              <a:rPr lang="en-US" sz="2200" i="1" dirty="0">
                <a:latin typeface="Trebuchet MS" pitchFamily="34" charset="0"/>
              </a:rPr>
              <a:t>Q</a:t>
            </a:r>
            <a:r>
              <a:rPr lang="en-US" sz="2200" dirty="0">
                <a:latin typeface="Trebuchet MS" pitchFamily="34" charset="0"/>
              </a:rPr>
              <a:t> is located at the origin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To determine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at a point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, it is easy to see that choosing a spherical surface containing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 will satisfy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symmetry conditions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2819400"/>
            <a:ext cx="5029200" cy="386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48000"/>
            <a:ext cx="50292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Thus,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spherical surface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centered at the origin is the Gaussian surface in this case as shown in figure</a:t>
            </a:r>
            <a:endParaRPr lang="en-GB" sz="2200" dirty="0">
              <a:solidFill>
                <a:schemeClr val="tx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3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A Point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Since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is everywhere normal to the Gaussian surface, that is,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= </a:t>
                </a:r>
                <a:r>
                  <a:rPr lang="en-US" sz="2200" i="1" dirty="0" err="1">
                    <a:latin typeface="Trebuchet MS" pitchFamily="34" charset="0"/>
                  </a:rPr>
                  <a:t>D</a:t>
                </a:r>
                <a:r>
                  <a:rPr lang="en-US" sz="2200" baseline="-25000" dirty="0" err="1">
                    <a:latin typeface="Trebuchet MS" pitchFamily="34" charset="0"/>
                  </a:rPr>
                  <a:t>r</a:t>
                </a:r>
                <a:r>
                  <a:rPr lang="en-US" sz="2200" b="1" dirty="0" err="1">
                    <a:latin typeface="Trebuchet MS" pitchFamily="34" charset="0"/>
                  </a:rPr>
                  <a:t>a</a:t>
                </a:r>
                <a:r>
                  <a:rPr lang="en-US" sz="2200" b="1" baseline="-25000" dirty="0" err="1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, applying Gauss's law (</a:t>
                </a:r>
                <a:r>
                  <a:rPr lang="el-GR" sz="2200" dirty="0">
                    <a:latin typeface="Trebuchet MS" pitchFamily="34" charset="0"/>
                  </a:rPr>
                  <a:t>ψ</a:t>
                </a:r>
                <a:r>
                  <a:rPr lang="en-US" sz="2200" dirty="0">
                    <a:latin typeface="Trebuchet MS" pitchFamily="34" charset="0"/>
                  </a:rPr>
                  <a:t> = </a:t>
                </a:r>
                <a:r>
                  <a:rPr lang="en-US" sz="2200" dirty="0" err="1">
                    <a:latin typeface="Trebuchet MS" pitchFamily="34" charset="0"/>
                  </a:rPr>
                  <a:t>Q</a:t>
                </a:r>
                <a:r>
                  <a:rPr lang="en-US" sz="2200" baseline="-25000" dirty="0" err="1">
                    <a:latin typeface="Trebuchet MS" pitchFamily="34" charset="0"/>
                  </a:rPr>
                  <a:t>enclosed</a:t>
                </a:r>
                <a:r>
                  <a:rPr lang="en-US" sz="2200" dirty="0">
                    <a:latin typeface="Trebuchet MS" pitchFamily="34" charset="0"/>
                  </a:rPr>
                  <a:t>) gives: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𝑑𝑆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trlP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sup>
                          <m:e>
                            <m:nary>
                              <m:naryPr>
                                <m:ctrlP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sz="220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2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sz="2200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𝑠𝑖𝑛</m:t>
                                </m:r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  <m:r>
                                  <a:rPr lang="en-US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∅</m:t>
                                </m:r>
                              </m:e>
                            </m:nary>
                          </m:e>
                        </m:nary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=4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  <m:sSup>
                          <m:sSupPr>
                            <m:ctrlP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2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200" dirty="0">
                    <a:latin typeface="Trebuchet MS" pitchFamily="34" charset="0"/>
                  </a:rPr>
                  <a:t> is the surface area of the Gaussian surface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Which is the same result obtained previously 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2"/>
                <a:stretch>
                  <a:fillRect l="-491" t="-800" r="-1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286000"/>
            <a:ext cx="44958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10837"/>
            <a:ext cx="1900238" cy="84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3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Infinite Line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Suppose the infinite line of uniform charge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C/m lies along the z-axis as shown in figure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41148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209800"/>
            <a:ext cx="5029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To determine </a:t>
            </a:r>
            <a:r>
              <a:rPr lang="en-US" sz="2200" b="1" dirty="0">
                <a:solidFill>
                  <a:schemeClr val="tx1"/>
                </a:solidFill>
                <a:latin typeface="Trebuchet MS" pitchFamily="34" charset="0"/>
              </a:rPr>
              <a:t>D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at a point </a:t>
            </a:r>
            <a:r>
              <a:rPr lang="en-US" sz="2200" i="1" dirty="0">
                <a:solidFill>
                  <a:schemeClr val="tx1"/>
                </a:solidFill>
                <a:latin typeface="Trebuchet MS" pitchFamily="34" charset="0"/>
              </a:rPr>
              <a:t>P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we choose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cylindrical surface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containing </a:t>
            </a:r>
            <a:r>
              <a:rPr lang="en-US" sz="2200" i="1" dirty="0">
                <a:solidFill>
                  <a:schemeClr val="tx1"/>
                </a:solidFill>
                <a:latin typeface="Trebuchet MS" pitchFamily="34" charset="0"/>
              </a:rPr>
              <a:t>P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to satisfy symmetry condition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  <a:latin typeface="Trebuchet MS" pitchFamily="34" charset="0"/>
              </a:rPr>
              <a:t>D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constant on and normal to the cylindrical Gaussian surface; that is: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= </a:t>
            </a:r>
            <a:r>
              <a:rPr lang="en-US" sz="2200" i="1" dirty="0">
                <a:solidFill>
                  <a:srgbClr val="C00000"/>
                </a:solidFill>
                <a:latin typeface="Trebuchet MS" pitchFamily="34" charset="0"/>
              </a:rPr>
              <a:t>D</a:t>
            </a:r>
            <a:r>
              <a:rPr lang="el-GR" sz="2200" i="1" baseline="-25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l-GR" sz="2200" b="1" i="1" baseline="-25000" dirty="0">
                <a:solidFill>
                  <a:srgbClr val="C00000"/>
                </a:solidFill>
                <a:latin typeface="Trebuchet MS" pitchFamily="34" charset="0"/>
              </a:rPr>
              <a:t>ρ</a:t>
            </a:r>
            <a:endParaRPr lang="en-US" sz="2200" b="1" dirty="0">
              <a:solidFill>
                <a:srgbClr val="C00000"/>
              </a:solidFill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solidFill>
                <a:schemeClr val="tx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62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Infinite Line Charge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 lnSpcReduction="10000"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we apply Gauss's law to an arbitrary length </a:t>
                </a:r>
                <a:r>
                  <a:rPr lang="en-US" sz="2200" i="1" dirty="0">
                    <a:latin typeface="Trebuchet MS" pitchFamily="34" charset="0"/>
                  </a:rPr>
                  <a:t>l</a:t>
                </a:r>
                <a:r>
                  <a:rPr lang="en-US" sz="2200" dirty="0">
                    <a:latin typeface="Trebuchet MS" pitchFamily="34" charset="0"/>
                  </a:rPr>
                  <a:t> of the line: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𝑑𝑆</m:t>
                        </m:r>
                      </m:e>
                    </m:nary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=2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𝜋𝜌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𝑙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is the surface area of the Gaussian surface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Note that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1" i="0" smtClean="0">
                            <a:latin typeface="Cambria Math"/>
                          </a:rPr>
                          <m:t>𝐃</m:t>
                        </m:r>
                        <m:r>
                          <a:rPr lang="en-US" sz="2200" b="0" i="1" smtClean="0">
                            <a:latin typeface="Cambria Math"/>
                          </a:rPr>
                          <m:t>. </m:t>
                        </m:r>
                        <m:r>
                          <a:rPr lang="en-US" sz="2200" i="1">
                            <a:latin typeface="Cambria Math"/>
                          </a:rPr>
                          <m:t>𝑑</m:t>
                        </m:r>
                        <m:r>
                          <a:rPr lang="en-US" sz="2200" b="1" i="0">
                            <a:latin typeface="Cambria Math"/>
                          </a:rPr>
                          <m:t>𝐒</m:t>
                        </m:r>
                      </m:e>
                    </m:nary>
                    <m:r>
                      <a:rPr lang="en-US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evaluated on the top and bottom surfaces of the cylinder is zero since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has no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z-component</a:t>
                </a:r>
                <a:r>
                  <a:rPr lang="en-US" sz="2200" dirty="0">
                    <a:latin typeface="Trebuchet MS" pitchFamily="34" charset="0"/>
                  </a:rPr>
                  <a:t>; meaning that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is tangential to those surfaces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Which is the same result obtained previously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>
                <a:blip r:embed="rId2"/>
                <a:stretch>
                  <a:fillRect l="-491" t="-1464" r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752600"/>
            <a:ext cx="54102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380" y="4857750"/>
            <a:ext cx="192302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25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Infinite Sheet of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Consider the infinite sheet of uniform charge </a:t>
            </a:r>
            <a:r>
              <a:rPr lang="en-US" sz="2200" i="1" dirty="0" err="1">
                <a:latin typeface="Trebuchet MS" pitchFamily="34" charset="0"/>
              </a:rPr>
              <a:t>ρ</a:t>
            </a:r>
            <a:r>
              <a:rPr lang="en-US" sz="2200" i="1" baseline="-25000" dirty="0" err="1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C/m</a:t>
            </a:r>
            <a:r>
              <a:rPr lang="en-US" sz="2200" baseline="30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 lying on the z = 0 plane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695575"/>
            <a:ext cx="606742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362200"/>
            <a:ext cx="35052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To determine </a:t>
            </a:r>
            <a:r>
              <a:rPr lang="en-US" sz="2200" b="1" dirty="0">
                <a:solidFill>
                  <a:schemeClr val="tx1"/>
                </a:solidFill>
                <a:latin typeface="Trebuchet MS" pitchFamily="34" charset="0"/>
              </a:rPr>
              <a:t>D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at point </a:t>
            </a:r>
            <a:r>
              <a:rPr lang="en-US" sz="2200" i="1" dirty="0">
                <a:solidFill>
                  <a:schemeClr val="tx1"/>
                </a:solidFill>
                <a:latin typeface="Trebuchet MS" pitchFamily="34" charset="0"/>
              </a:rPr>
              <a:t>P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we choose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rectangular box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that is cut symmetrically by the sheet of charge and has two of its faces parallel to the sheet</a:t>
            </a:r>
            <a:endParaRPr lang="en-GB" sz="2200" dirty="0">
              <a:solidFill>
                <a:schemeClr val="tx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473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Infinite Sheet of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As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is normal to the sheet,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= </a:t>
            </a:r>
            <a:r>
              <a:rPr lang="en-US" sz="2200" i="1" dirty="0" err="1">
                <a:latin typeface="Trebuchet MS" pitchFamily="34" charset="0"/>
              </a:rPr>
              <a:t>D</a:t>
            </a:r>
            <a:r>
              <a:rPr lang="en-US" sz="2200" baseline="-25000" dirty="0" err="1">
                <a:latin typeface="Trebuchet MS" pitchFamily="34" charset="0"/>
              </a:rPr>
              <a:t>z</a:t>
            </a:r>
            <a:r>
              <a:rPr lang="en-US" sz="2200" b="1" dirty="0" err="1">
                <a:latin typeface="Trebuchet MS" pitchFamily="34" charset="0"/>
              </a:rPr>
              <a:t>a</a:t>
            </a:r>
            <a:r>
              <a:rPr lang="en-US" sz="2200" b="1" baseline="-25000" dirty="0" err="1">
                <a:latin typeface="Trebuchet MS" pitchFamily="34" charset="0"/>
              </a:rPr>
              <a:t>z</a:t>
            </a:r>
            <a:r>
              <a:rPr lang="en-US" sz="2200" dirty="0">
                <a:latin typeface="Trebuchet MS" pitchFamily="34" charset="0"/>
              </a:rPr>
              <a:t>, and applying Gauss's law gives: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Note that </a:t>
            </a:r>
            <a:r>
              <a:rPr lang="en-US" sz="2200" b="1" dirty="0" err="1">
                <a:latin typeface="Trebuchet MS" pitchFamily="34" charset="0"/>
              </a:rPr>
              <a:t>D.</a:t>
            </a:r>
            <a:r>
              <a:rPr lang="en-US" sz="2200" i="1" dirty="0" err="1">
                <a:latin typeface="Trebuchet MS" pitchFamily="34" charset="0"/>
              </a:rPr>
              <a:t>d</a:t>
            </a:r>
            <a:r>
              <a:rPr lang="en-US" sz="2200" b="1" dirty="0" err="1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evaluated on the sides of the box is zero because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has no components along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x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y</a:t>
            </a: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the top and bottom area of the box each has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area A</a:t>
            </a:r>
            <a:r>
              <a:rPr lang="en-US" sz="2200" dirty="0">
                <a:latin typeface="Trebuchet MS" pitchFamily="34" charset="0"/>
              </a:rPr>
              <a:t>, the above equation becomes: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b="1" baseline="-250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And thus: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724025"/>
            <a:ext cx="63912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4467225"/>
            <a:ext cx="22955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876800"/>
            <a:ext cx="13716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5638800"/>
            <a:ext cx="20955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461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Uniformly Charged 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Consider a sphere of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radius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with 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uniform charge </a:t>
                </a:r>
                <a:r>
                  <a:rPr lang="en-US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ρ</a:t>
                </a:r>
                <a:r>
                  <a:rPr lang="en-US" sz="2200" i="1" baseline="-25000" dirty="0" err="1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C/m</a:t>
                </a:r>
                <a:r>
                  <a:rPr lang="en-US" sz="2200" baseline="30000" dirty="0">
                    <a:solidFill>
                      <a:srgbClr val="C00000"/>
                    </a:solidFill>
                    <a:latin typeface="Trebuchet MS" pitchFamily="34" charset="0"/>
                  </a:rPr>
                  <a:t>3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baseline="300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To determine </a:t>
                </a:r>
                <a:r>
                  <a:rPr lang="en-US" sz="2200" b="1" dirty="0">
                    <a:latin typeface="Trebuchet MS" pitchFamily="34" charset="0"/>
                  </a:rPr>
                  <a:t>D</a:t>
                </a:r>
                <a:r>
                  <a:rPr lang="en-US" sz="2200" dirty="0">
                    <a:latin typeface="Trebuchet MS" pitchFamily="34" charset="0"/>
                  </a:rPr>
                  <a:t> everywhere, we construct Gaussian surfaces for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cases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separately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 rotWithShape="1">
                <a:blip r:embed="rId2"/>
                <a:stretch>
                  <a:fillRect l="-491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743200"/>
            <a:ext cx="35052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Since the charge has spherical symmetry, it is obvious that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spherical surface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 is an appropriate Gaussian surface</a:t>
            </a:r>
            <a:endParaRPr lang="en-GB" sz="2200" dirty="0">
              <a:solidFill>
                <a:schemeClr val="tx1"/>
              </a:solidFill>
              <a:latin typeface="Trebuchet MS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797" y="3581400"/>
            <a:ext cx="517660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054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Uniformly Charged 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𝒓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 total charge enclosed by the spherical surface of radius </a:t>
                </a:r>
                <a:r>
                  <a:rPr lang="en-US" sz="2200" i="1" dirty="0">
                    <a:latin typeface="Trebuchet MS" pitchFamily="34" charset="0"/>
                  </a:rPr>
                  <a:t>r</a:t>
                </a:r>
                <a:r>
                  <a:rPr lang="en-US" sz="2200" dirty="0">
                    <a:latin typeface="Trebuchet MS" pitchFamily="34" charset="0"/>
                  </a:rPr>
                  <a:t>, as shown in figure (a), is: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 rotWithShape="1">
                <a:blip r:embed="rId2"/>
                <a:stretch>
                  <a:fillRect l="-491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2209800"/>
            <a:ext cx="9096375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094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Uniformly Charged 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Hence, </a:t>
                </a:r>
                <a14:m>
                  <m:oMath xmlns:m="http://schemas.openxmlformats.org/officeDocument/2006/math">
                    <m:r>
                      <a:rPr lang="el-GR" sz="2200" i="1" smtClean="0">
                        <a:solidFill>
                          <a:srgbClr val="C00000"/>
                        </a:solidFill>
                        <a:latin typeface="Cambria Math"/>
                      </a:rPr>
                      <m:t>𝜓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𝑒𝑛𝑐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gives: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Or: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𝒓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 Gaussian surface is shown in figure (b)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charge enclosed by the surface is the entire charge in this case, that is: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  <a:blipFill>
                <a:blip r:embed="rId2"/>
                <a:stretch>
                  <a:fillRect l="-491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447800"/>
            <a:ext cx="27146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2438400"/>
            <a:ext cx="34861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5029200"/>
            <a:ext cx="760095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038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Uniformly Charged 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have the total flux as: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Hence from the previous two equations, we have: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Or: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1809750"/>
            <a:ext cx="31623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3571875"/>
            <a:ext cx="24765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4857750"/>
            <a:ext cx="31527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006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Uniformly Charged 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876800" cy="54102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 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 everywhere is given as: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sketch of |</a:t>
            </a:r>
            <a:r>
              <a:rPr lang="en-US" sz="2200" b="1" dirty="0">
                <a:latin typeface="Trebuchet MS" pitchFamily="34" charset="0"/>
              </a:rPr>
              <a:t>D</a:t>
            </a:r>
            <a:r>
              <a:rPr lang="en-US" sz="2200" dirty="0">
                <a:latin typeface="Trebuchet MS" pitchFamily="34" charset="0"/>
              </a:rPr>
              <a:t>| versus distance from the center of the sphere is shown: 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1752600"/>
            <a:ext cx="381952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562350"/>
            <a:ext cx="39814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128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828800"/>
                <a:ext cx="8686800" cy="4800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electric field density in a region is given by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0" smtClean="0">
                            <a:latin typeface="Cambria Math"/>
                          </a:rPr>
                          <m:t>𝐃</m:t>
                        </m:r>
                      </m:e>
                    </m:acc>
                    <m:r>
                      <a:rPr lang="en-US" sz="2200" b="0" i="1" smtClean="0">
                        <a:latin typeface="Cambria Math"/>
                      </a:rPr>
                      <m:t>=10</m:t>
                    </m:r>
                    <m:acc>
                      <m:accPr>
                        <m:chr m:val="⃗"/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200" b="1" i="1" smtClean="0">
                                <a:latin typeface="Cambria Math"/>
                              </a:rPr>
                              <m:t>𝒓</m:t>
                            </m:r>
                          </m:sub>
                        </m:sSub>
                      </m:e>
                    </m:acc>
                    <m:r>
                      <a:rPr lang="en-US" sz="2200" b="0" i="1" smtClean="0">
                        <a:latin typeface="Cambria Math"/>
                      </a:rPr>
                      <m:t>+5</m:t>
                    </m:r>
                    <m:acc>
                      <m:accPr>
                        <m:chr m:val="⃗"/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200" b="1" i="1" smtClean="0">
                                <a:latin typeface="Cambria Math"/>
                                <a:ea typeface="Cambria Math"/>
                              </a:rPr>
                              <m:t>𝜽</m:t>
                            </m:r>
                          </m:sub>
                        </m:sSub>
                      </m:e>
                    </m:acc>
                    <m:r>
                      <a:rPr lang="en-US" sz="2200" b="0" i="1" smtClean="0">
                        <a:latin typeface="Cambria Math"/>
                      </a:rPr>
                      <m:t>+3</m:t>
                    </m:r>
                    <m:acc>
                      <m:accPr>
                        <m:chr m:val="⃗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200" b="1" i="1" smtClean="0">
                                <a:latin typeface="Cambria Math"/>
                                <a:ea typeface="Cambria Math"/>
                              </a:rPr>
                              <m:t>∅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200" dirty="0">
                    <a:latin typeface="Trebuchet MS" pitchFamily="34" charset="0"/>
                  </a:rPr>
                  <a:t> </a:t>
                </a:r>
                <a:r>
                  <a:rPr lang="en-US" sz="2200" dirty="0" err="1">
                    <a:latin typeface="Trebuchet MS" pitchFamily="34" charset="0"/>
                  </a:rPr>
                  <a:t>nC</a:t>
                </a:r>
                <a:r>
                  <a:rPr lang="en-US" sz="2200" dirty="0">
                    <a:latin typeface="Trebuchet MS" pitchFamily="34" charset="0"/>
                  </a:rPr>
                  <a:t>/m</a:t>
                </a:r>
                <a:r>
                  <a:rPr lang="en-US" sz="2200" baseline="30000" dirty="0">
                    <a:latin typeface="Trebuchet MS" pitchFamily="34" charset="0"/>
                  </a:rPr>
                  <a:t>2</a:t>
                </a:r>
                <a:r>
                  <a:rPr lang="en-US" sz="2200" dirty="0">
                    <a:latin typeface="Trebuchet MS" pitchFamily="34" charset="0"/>
                  </a:rPr>
                  <a:t>. Calculate the electric flux passing through the surface bounded by the region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𝑧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≥0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=36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828800"/>
                <a:ext cx="8686800" cy="4800600"/>
              </a:xfrm>
              <a:blipFill rotWithShape="1">
                <a:blip r:embed="rId2"/>
                <a:stretch>
                  <a:fillRect l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979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686800" cy="5029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In a rectangular coordinate system in free space:</a:t>
                </a:r>
              </a:p>
              <a:p>
                <a:pPr marL="0" indent="0" algn="ctr">
                  <a:buClr>
                    <a:srgbClr val="C00000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</a:rPr>
                      <m:t>𝐃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200" b="1" i="1" smtClean="0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+2</m:t>
                    </m:r>
                    <m:r>
                      <a:rPr lang="en-US" sz="2200" b="0" i="1" smtClean="0">
                        <a:latin typeface="Cambria Math"/>
                      </a:rPr>
                      <m:t>𝑥𝑦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200" b="1" i="1" smtClean="0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+3</m:t>
                    </m:r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sz="2200" b="1" i="1" smtClean="0">
                            <a:latin typeface="Cambria Math"/>
                          </a:rPr>
                          <m:t>𝒛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pC/m</a:t>
                </a:r>
                <a:r>
                  <a:rPr lang="en-US" sz="2200" baseline="30000" dirty="0">
                    <a:latin typeface="Trebuchet MS" pitchFamily="34" charset="0"/>
                  </a:rPr>
                  <a:t>2</a:t>
                </a:r>
              </a:p>
              <a:p>
                <a:pPr marL="0" indent="0" algn="ctr">
                  <a:buClr>
                    <a:srgbClr val="C00000"/>
                  </a:buClr>
                  <a:buNone/>
                </a:pPr>
                <a:endParaRPr lang="en-US" sz="2200" baseline="300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Font typeface="+mj-lt"/>
                  <a:buAutoNum type="alphaLcPeriod"/>
                </a:pPr>
                <a:r>
                  <a:rPr lang="en-US" sz="2200" dirty="0">
                    <a:latin typeface="Trebuchet MS" pitchFamily="34" charset="0"/>
                  </a:rPr>
                  <a:t>Find the electric flux in the given surface in a direction away from the origin: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𝑥</m:t>
                    </m:r>
                    <m:r>
                      <a:rPr lang="en-US" sz="2200" i="1">
                        <a:latin typeface="Cambria Math"/>
                      </a:rPr>
                      <m:t>=3;0≤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≤2;0≤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endParaRPr lang="en-US" sz="2200" dirty="0">
                  <a:latin typeface="Trebuchet MS" pitchFamily="34" charset="0"/>
                </a:endParaRPr>
              </a:p>
              <a:p>
                <a:pPr marL="457200" indent="-457200" algn="ctr">
                  <a:buClr>
                    <a:srgbClr val="C00000"/>
                  </a:buClr>
                  <a:buFont typeface="+mj-lt"/>
                  <a:buAutoNum type="alphaLcPeriod"/>
                </a:pPr>
                <a:endParaRPr lang="en-US" sz="22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Font typeface="+mj-lt"/>
                  <a:buAutoNum type="alphaLcPeriod"/>
                </a:pPr>
                <a:r>
                  <a:rPr lang="en-US" sz="2200" dirty="0">
                    <a:latin typeface="Trebuchet MS" pitchFamily="34" charset="0"/>
                  </a:rPr>
                  <a:t>Find the magnitude of the electric field intensity at P(3,2,1)</a:t>
                </a:r>
              </a:p>
              <a:p>
                <a:pPr marL="457200" indent="-457200">
                  <a:buClr>
                    <a:srgbClr val="C00000"/>
                  </a:buClr>
                  <a:buFont typeface="+mj-lt"/>
                  <a:buAutoNum type="alphaLcPeriod"/>
                </a:pPr>
                <a:endParaRPr lang="en-US" sz="2200" dirty="0">
                  <a:latin typeface="Trebuchet MS" pitchFamily="34" charset="0"/>
                </a:endParaRPr>
              </a:p>
              <a:p>
                <a:pPr marL="0" indent="0" algn="ctr">
                  <a:buClr>
                    <a:srgbClr val="C00000"/>
                  </a:buClr>
                  <a:buNone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686800" cy="5029200"/>
              </a:xfrm>
              <a:blipFill rotWithShape="1">
                <a:blip r:embed="rId2"/>
                <a:stretch>
                  <a:fillRect l="-632" t="-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516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5196</TotalTime>
  <Words>806</Words>
  <Application>Microsoft Office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Cambria Math</vt:lpstr>
      <vt:lpstr>Trebuchet MS</vt:lpstr>
      <vt:lpstr>Wingdings</vt:lpstr>
      <vt:lpstr>Clarity</vt:lpstr>
      <vt:lpstr>APPLICATIONs OF   GAUSS LAW</vt:lpstr>
      <vt:lpstr>Gauss’s Law</vt:lpstr>
      <vt:lpstr>Gauss’s Law</vt:lpstr>
      <vt:lpstr>A Point Charge</vt:lpstr>
      <vt:lpstr>A Point Charge</vt:lpstr>
      <vt:lpstr>Infinite Line Charge</vt:lpstr>
      <vt:lpstr>Infinite Line Charge</vt:lpstr>
      <vt:lpstr>Infinite Sheet of Charge</vt:lpstr>
      <vt:lpstr>Infinite Sheet of Charge</vt:lpstr>
      <vt:lpstr>Uniformly Charged Sphere</vt:lpstr>
      <vt:lpstr>Uniformly Charged Sphere</vt:lpstr>
      <vt:lpstr>Uniformly Charged Sphere</vt:lpstr>
      <vt:lpstr>Uniformly Charged Sphere</vt:lpstr>
      <vt:lpstr>Uniformly Charged Sphere</vt:lpstr>
      <vt:lpstr>Problem-1</vt:lpstr>
      <vt:lpstr>Problem-2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Applications of Gauss Law</dc:title>
  <dc:creator>Salman</dc:creator>
  <cp:lastModifiedBy>Salman Ghafoor</cp:lastModifiedBy>
  <cp:revision>709</cp:revision>
  <dcterms:created xsi:type="dcterms:W3CDTF">2006-08-16T00:00:00Z</dcterms:created>
  <dcterms:modified xsi:type="dcterms:W3CDTF">2026-02-19T06:01:29Z</dcterms:modified>
</cp:coreProperties>
</file>