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77692"/>
            <a:ext cx="7772400" cy="16277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ELECTRIC FLUX DENSITY AND </a:t>
            </a:r>
            <a:br>
              <a:rPr lang="en-GB" sz="5400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GAUSS LAW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Flux 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Faraday used the equipment shown in figure below to study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static electric fields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inner sphere was given a positive charge and the outer sphere was discharged by connecting it momentarily to ground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3124200"/>
            <a:ext cx="6057900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90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Flux 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It was found that the total charge on the outer sphere was equal in magnitude to the original charge placed on the inner sphere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This was true regardless of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dielectric material</a:t>
            </a:r>
            <a:r>
              <a:rPr lang="en-GB" sz="2200" dirty="0">
                <a:latin typeface="Trebuchet MS" pitchFamily="34" charset="0"/>
              </a:rPr>
              <a:t> separating the two spheres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It was concluded that there was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some sort of displacement</a:t>
            </a:r>
            <a:r>
              <a:rPr lang="en-GB" sz="2200" dirty="0">
                <a:latin typeface="Trebuchet MS" pitchFamily="34" charset="0"/>
              </a:rPr>
              <a:t> from the inner sphere to the outer sphere which was independent of the medium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We now refer this flux as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displacement flux</a:t>
            </a:r>
            <a:r>
              <a:rPr lang="en-GB" sz="2200" dirty="0">
                <a:latin typeface="Trebuchet MS" pitchFamily="34" charset="0"/>
              </a:rPr>
              <a:t> or simply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electric flux</a:t>
            </a:r>
            <a:r>
              <a:rPr lang="en-GB" sz="2200" dirty="0">
                <a:latin typeface="Trebuchet MS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1768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Flux 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Faraday’s experiments also showed that a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larger positive charge </a:t>
            </a:r>
            <a:r>
              <a:rPr lang="en-GB" sz="2200" dirty="0">
                <a:latin typeface="Trebuchet MS" pitchFamily="34" charset="0"/>
              </a:rPr>
              <a:t>on the inner sphere induced a correspondingly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larger negative charge</a:t>
            </a:r>
            <a:r>
              <a:rPr lang="en-GB" sz="2200" dirty="0">
                <a:latin typeface="Trebuchet MS" pitchFamily="34" charset="0"/>
              </a:rPr>
              <a:t> on the outer sphere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Hence, there exists a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direct proportionality</a:t>
            </a:r>
            <a:r>
              <a:rPr lang="en-GB" sz="2200" dirty="0">
                <a:latin typeface="Trebuchet MS" pitchFamily="34" charset="0"/>
              </a:rPr>
              <a:t> between the electric flux and the charge on the inner sphere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constant of proportionality is dependent on the system of units involved, and for SI units, it is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1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If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electric flux is denoted by 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ψ</a:t>
            </a:r>
            <a:r>
              <a:rPr lang="en-GB" sz="2200" dirty="0">
                <a:latin typeface="Trebuchet MS" pitchFamily="34" charset="0"/>
              </a:rPr>
              <a:t> and the total charge on the inner sphere by </a:t>
            </a:r>
            <a:r>
              <a:rPr lang="en-GB" sz="2200" i="1" dirty="0">
                <a:latin typeface="Trebuchet MS" pitchFamily="34" charset="0"/>
              </a:rPr>
              <a:t>Q</a:t>
            </a:r>
            <a:r>
              <a:rPr lang="en-GB" sz="2200" dirty="0">
                <a:latin typeface="Trebuchet MS" pitchFamily="34" charset="0"/>
              </a:rPr>
              <a:t>, then from the Faraday experiment: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791200"/>
            <a:ext cx="1295400" cy="59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46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Flux 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257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We can obtain more quantitative information by considering an inner sphere of radius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and outer sphere of radius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b</a:t>
            </a:r>
            <a:r>
              <a:rPr lang="en-GB" sz="2200" dirty="0">
                <a:latin typeface="Trebuchet MS" pitchFamily="34" charset="0"/>
              </a:rPr>
              <a:t>, with charges of </a:t>
            </a:r>
            <a:r>
              <a:rPr lang="en-GB" sz="2200" i="1" dirty="0">
                <a:latin typeface="Trebuchet MS" pitchFamily="34" charset="0"/>
              </a:rPr>
              <a:t>Q</a:t>
            </a:r>
            <a:r>
              <a:rPr lang="en-GB" sz="2200" dirty="0">
                <a:latin typeface="Trebuchet MS" pitchFamily="34" charset="0"/>
              </a:rPr>
              <a:t> and -</a:t>
            </a:r>
            <a:r>
              <a:rPr lang="en-GB" sz="2200" i="1" dirty="0">
                <a:latin typeface="Trebuchet MS" pitchFamily="34" charset="0"/>
              </a:rPr>
              <a:t>Q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So at the surface of the inner sphere, 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ψ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 coulombs </a:t>
            </a:r>
            <a:r>
              <a:rPr lang="en-GB" sz="2200" dirty="0">
                <a:latin typeface="Trebuchet MS" pitchFamily="34" charset="0"/>
              </a:rPr>
              <a:t>of electric flux are produced by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charge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Q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 (=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 ψ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) </a:t>
            </a:r>
            <a:r>
              <a:rPr lang="en-GB" sz="2200" dirty="0">
                <a:latin typeface="Trebuchet MS" pitchFamily="34" charset="0"/>
              </a:rPr>
              <a:t>distributed uniformly over a surface having an area of: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density of the flux at this surface is called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electric flux density</a:t>
            </a:r>
            <a:r>
              <a:rPr lang="en-GB" sz="2200" dirty="0">
                <a:latin typeface="Trebuchet MS" pitchFamily="34" charset="0"/>
              </a:rPr>
              <a:t> and is denoted by </a:t>
            </a:r>
            <a:r>
              <a:rPr lang="en-GB" sz="2200" b="1" dirty="0">
                <a:solidFill>
                  <a:srgbClr val="C00000"/>
                </a:solidFill>
                <a:latin typeface="Trebuchet MS" pitchFamily="34" charset="0"/>
              </a:rPr>
              <a:t>D</a:t>
            </a:r>
            <a:r>
              <a:rPr lang="en-GB" sz="2200" dirty="0">
                <a:latin typeface="Trebuchet MS" pitchFamily="34" charset="0"/>
              </a:rPr>
              <a:t>, mathematically: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981450"/>
            <a:ext cx="1279859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312" y="5791200"/>
            <a:ext cx="215148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4904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Flux 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direction of </a:t>
            </a:r>
            <a:r>
              <a:rPr lang="en-GB" sz="2200" b="1" dirty="0">
                <a:solidFill>
                  <a:srgbClr val="C00000"/>
                </a:solidFill>
                <a:latin typeface="Trebuchet MS" pitchFamily="34" charset="0"/>
              </a:rPr>
              <a:t>D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GB" sz="2200" dirty="0">
                <a:latin typeface="Trebuchet MS" pitchFamily="34" charset="0"/>
              </a:rPr>
              <a:t>at a point is the direction of the flux lines at that point and the magnitude is given by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number of flux lines</a:t>
            </a:r>
            <a:r>
              <a:rPr lang="en-GB" sz="2200" dirty="0">
                <a:latin typeface="Trebuchet MS" pitchFamily="34" charset="0"/>
              </a:rPr>
              <a:t> crossing a surface normal to the lines divided by the surface area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At a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radial distance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GB" sz="2200" dirty="0">
                <a:latin typeface="Trebuchet MS" pitchFamily="34" charset="0"/>
              </a:rPr>
              <a:t>, where  </a:t>
            </a:r>
          </a:p>
          <a:p>
            <a:pPr marL="0" indent="0">
              <a:buClr>
                <a:schemeClr val="tx1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If we now let the inner sphere become smaller and smaller, while still retaining a charge of </a:t>
            </a:r>
            <a:r>
              <a:rPr lang="en-GB" sz="2200" i="1" dirty="0">
                <a:latin typeface="Trebuchet MS" pitchFamily="34" charset="0"/>
              </a:rPr>
              <a:t>Q</a:t>
            </a:r>
            <a:r>
              <a:rPr lang="en-GB" sz="2200" dirty="0">
                <a:latin typeface="Trebuchet MS" pitchFamily="34" charset="0"/>
              </a:rPr>
              <a:t>, it becomes a point charge, but the electric flux density is still given by the above equation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electric field intensity is given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Therefore, we have in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free space</a:t>
            </a:r>
            <a:r>
              <a:rPr lang="en-GB" sz="2200" dirty="0">
                <a:latin typeface="Trebuchet MS" pitchFamily="34" charset="0"/>
              </a:rPr>
              <a:t>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667000"/>
            <a:ext cx="1483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3200400"/>
            <a:ext cx="15621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267325"/>
            <a:ext cx="176212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248400"/>
            <a:ext cx="11811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30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Flux Density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 electric flux </a:t>
                </a:r>
                <a:r>
                  <a:rPr lang="el-GR" sz="2200" i="1" dirty="0">
                    <a:latin typeface="Trebuchet MS" pitchFamily="34" charset="0"/>
                  </a:rPr>
                  <a:t>ψ</a:t>
                </a:r>
                <a:r>
                  <a:rPr lang="en-GB" sz="2200" dirty="0">
                    <a:latin typeface="Trebuchet MS" pitchFamily="34" charset="0"/>
                  </a:rPr>
                  <a:t> in terms of </a:t>
                </a:r>
                <a:r>
                  <a:rPr lang="en-GB" sz="2200" b="1" dirty="0">
                    <a:latin typeface="Trebuchet MS" pitchFamily="34" charset="0"/>
                  </a:rPr>
                  <a:t>D</a:t>
                </a:r>
                <a:r>
                  <a:rPr lang="en-GB" sz="2200" dirty="0">
                    <a:latin typeface="Trebuchet MS" pitchFamily="34" charset="0"/>
                  </a:rPr>
                  <a:t> may be obtained using the surface integral: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All the formulas derived for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from Coulomb's law can be used in calculating </a:t>
                </a:r>
                <a:r>
                  <a:rPr lang="en-US" sz="2200" b="1" dirty="0">
                    <a:latin typeface="Trebuchet MS" pitchFamily="34" charset="0"/>
                  </a:rPr>
                  <a:t>D</a:t>
                </a:r>
                <a:r>
                  <a:rPr lang="en-US" sz="2200" dirty="0">
                    <a:latin typeface="Trebuchet MS" pitchFamily="34" charset="0"/>
                  </a:rPr>
                  <a:t>, except that we must multiply those formulas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𝜖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 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So for an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infinite sheet of charge</a:t>
                </a:r>
                <a:r>
                  <a:rPr lang="en-US" sz="2200" dirty="0">
                    <a:latin typeface="Trebuchet MS" pitchFamily="34" charset="0"/>
                  </a:rPr>
                  <a:t>, we have: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And for a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volume charge distribution</a:t>
                </a:r>
                <a:r>
                  <a:rPr lang="en-US" sz="2200" dirty="0">
                    <a:latin typeface="Trebuchet MS" pitchFamily="34" charset="0"/>
                  </a:rPr>
                  <a:t>, we have: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  <a:blipFill>
                <a:blip r:embed="rId2"/>
                <a:stretch>
                  <a:fillRect l="-491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905000"/>
            <a:ext cx="169545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4400550"/>
            <a:ext cx="130492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5638800"/>
            <a:ext cx="2000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7472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Gauss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Gauss's law states that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total electric flux </a:t>
            </a:r>
            <a:r>
              <a:rPr lang="el-GR" sz="2200" i="1" dirty="0">
                <a:solidFill>
                  <a:srgbClr val="C00000"/>
                </a:solidFill>
                <a:latin typeface="Trebuchet MS" pitchFamily="34" charset="0"/>
              </a:rPr>
              <a:t>ψ</a:t>
            </a:r>
            <a:r>
              <a:rPr lang="en-US" sz="2200" dirty="0">
                <a:latin typeface="Trebuchet MS" pitchFamily="34" charset="0"/>
              </a:rPr>
              <a:t> through any closed surface is equal to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total charge enclosed</a:t>
            </a:r>
            <a:r>
              <a:rPr lang="en-US" sz="2200" dirty="0">
                <a:latin typeface="Trebuchet MS" pitchFamily="34" charset="0"/>
              </a:rPr>
              <a:t> by that surface: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That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Or: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200275"/>
            <a:ext cx="12573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2895601"/>
            <a:ext cx="501302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953000"/>
            <a:ext cx="3421294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844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Gauss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By applying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divergence theorem</a:t>
            </a:r>
            <a:r>
              <a:rPr lang="en-US" sz="2200" dirty="0">
                <a:latin typeface="Trebuchet MS" pitchFamily="34" charset="0"/>
              </a:rPr>
              <a:t>: </a:t>
            </a: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Comparing the two volume integrals above: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This is the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first</a:t>
            </a:r>
            <a:r>
              <a:rPr lang="en-US" sz="2200" dirty="0">
                <a:latin typeface="Trebuchet MS" pitchFamily="34" charset="0"/>
              </a:rPr>
              <a:t> of the four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Maxwell's equations</a:t>
            </a: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equation states that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volume charge density is the same as the divergence of the electric flux density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752600"/>
            <a:ext cx="29337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4" y="3352800"/>
            <a:ext cx="1816359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017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Gauss Law – 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Integral form of Gauss law: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Differential or point form of Gauss law: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Gauss's law provides an easy means of finding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or </a:t>
            </a:r>
            <a:r>
              <a:rPr lang="en-US" sz="2200" b="1" dirty="0">
                <a:latin typeface="Trebuchet MS" pitchFamily="34" charset="0"/>
              </a:rPr>
              <a:t>D</a:t>
            </a:r>
            <a:r>
              <a:rPr lang="en-US" sz="2200" dirty="0">
                <a:latin typeface="Trebuchet MS" pitchFamily="34" charset="0"/>
              </a:rPr>
              <a:t> for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symmetrical charge distributions</a:t>
            </a:r>
            <a:r>
              <a:rPr lang="en-US" sz="2200" dirty="0">
                <a:latin typeface="Trebuchet MS" pitchFamily="34" charset="0"/>
              </a:rPr>
              <a:t>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Examples of symmetrical charge distributions are a point charge, an infinite line charge, an infinite cylindrical surface charge, and a spherical distribution of charge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676400"/>
            <a:ext cx="329184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339" y="3455441"/>
            <a:ext cx="1631661" cy="430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017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800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uniform volume charge density of 80 </a:t>
            </a:r>
            <a:r>
              <a:rPr lang="en-US" sz="2200" dirty="0" err="1">
                <a:latin typeface="Trebuchet MS" pitchFamily="34" charset="0"/>
              </a:rPr>
              <a:t>μC</a:t>
            </a:r>
            <a:r>
              <a:rPr lang="en-US" sz="2200" dirty="0">
                <a:latin typeface="Trebuchet MS" pitchFamily="34" charset="0"/>
              </a:rPr>
              <a:t>/m</a:t>
            </a:r>
            <a:r>
              <a:rPr lang="en-US" sz="2200" baseline="30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 is present throughout the region 8mm&lt; r &lt;10mm. Let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= 0 for 0&lt; r &lt;8mm.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a) Find the total charge inside the spherical surface r = 10 mm: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b) Find </a:t>
            </a:r>
            <a:r>
              <a:rPr lang="en-US" sz="2200" dirty="0" err="1">
                <a:latin typeface="Trebuchet MS" pitchFamily="34" charset="0"/>
              </a:rPr>
              <a:t>D</a:t>
            </a:r>
            <a:r>
              <a:rPr lang="en-US" sz="2200" baseline="-25000" dirty="0" err="1"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 at r = 10 mm: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c) If there is no charge for r &gt; 10 mm, find </a:t>
            </a:r>
            <a:r>
              <a:rPr lang="en-US" sz="2200" dirty="0" err="1">
                <a:latin typeface="Trebuchet MS" pitchFamily="34" charset="0"/>
              </a:rPr>
              <a:t>Dr</a:t>
            </a:r>
            <a:r>
              <a:rPr lang="en-US" sz="2200" dirty="0">
                <a:latin typeface="Trebuchet MS" pitchFamily="34" charset="0"/>
              </a:rPr>
              <a:t> at r = 20 mm:</a:t>
            </a:r>
            <a:endParaRPr lang="en-GB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18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800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Volume charge density is located as follows: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= 0 for 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&lt; 1 mm and 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&gt; 2 mm and for 1 &lt; 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&lt; 2 mm,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= 4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</a:t>
            </a:r>
            <a:r>
              <a:rPr lang="en-US" sz="2200" dirty="0" err="1">
                <a:latin typeface="Trebuchet MS" pitchFamily="34" charset="0"/>
              </a:rPr>
              <a:t>μC</a:t>
            </a:r>
            <a:r>
              <a:rPr lang="en-US" sz="2200" dirty="0">
                <a:latin typeface="Trebuchet MS" pitchFamily="34" charset="0"/>
              </a:rPr>
              <a:t>/m</a:t>
            </a:r>
            <a:r>
              <a:rPr lang="en-US" sz="2200" baseline="30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a) Calculate the total charge in the region 0 &lt; 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&lt; 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1, 0 &lt; z &lt; L, where 1 &lt; 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1 &lt; 2 mm: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b) Determine </a:t>
            </a:r>
            <a:r>
              <a:rPr lang="en-US" sz="2200" i="1" dirty="0" err="1">
                <a:latin typeface="Trebuchet MS" pitchFamily="34" charset="0"/>
              </a:rPr>
              <a:t>D</a:t>
            </a:r>
            <a:r>
              <a:rPr lang="en-US" sz="2200" i="1" baseline="-25000" dirty="0" err="1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at 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 = </a:t>
            </a:r>
            <a:r>
              <a:rPr lang="en-US" sz="2200" i="1" dirty="0">
                <a:latin typeface="Trebuchet MS" pitchFamily="34" charset="0"/>
              </a:rPr>
              <a:t>ρ</a:t>
            </a:r>
            <a:r>
              <a:rPr lang="en-US" sz="2200" dirty="0">
                <a:latin typeface="Trebuchet MS" pitchFamily="34" charset="0"/>
              </a:rPr>
              <a:t>1:</a:t>
            </a:r>
            <a:endParaRPr lang="en-GB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715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5169</TotalTime>
  <Words>751</Words>
  <Application>Microsoft Office PowerPoint</Application>
  <PresentationFormat>On-screen Show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Cambria Math</vt:lpstr>
      <vt:lpstr>Trebuchet MS</vt:lpstr>
      <vt:lpstr>Wingdings</vt:lpstr>
      <vt:lpstr>Clarity</vt:lpstr>
      <vt:lpstr>ELECTRIC FLUX DENSITY AND  GAUSS LAW</vt:lpstr>
      <vt:lpstr>Electric Flux Density</vt:lpstr>
      <vt:lpstr>Electric Flux Density</vt:lpstr>
      <vt:lpstr>Electric Flux Density</vt:lpstr>
      <vt:lpstr>Electric Flux Density</vt:lpstr>
      <vt:lpstr>Electric Flux Density</vt:lpstr>
      <vt:lpstr>Electric Flux Density</vt:lpstr>
      <vt:lpstr>Gauss Law</vt:lpstr>
      <vt:lpstr>Gauss Law</vt:lpstr>
      <vt:lpstr>Gauss Law – Important Points</vt:lpstr>
      <vt:lpstr>Problem-1</vt:lpstr>
      <vt:lpstr>Problem-2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Lecture-11 Flux Density and Gauss Law</dc:title>
  <dc:creator>Salman</dc:creator>
  <cp:lastModifiedBy>Salman Ghafoor</cp:lastModifiedBy>
  <cp:revision>631</cp:revision>
  <dcterms:created xsi:type="dcterms:W3CDTF">2006-08-16T00:00:00Z</dcterms:created>
  <dcterms:modified xsi:type="dcterms:W3CDTF">2026-02-19T05:49:50Z</dcterms:modified>
</cp:coreProperties>
</file>