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sldIdLst>
    <p:sldId id="256" r:id="rId2"/>
    <p:sldId id="288" r:id="rId3"/>
    <p:sldId id="297" r:id="rId4"/>
    <p:sldId id="298" r:id="rId5"/>
    <p:sldId id="305" r:id="rId6"/>
    <p:sldId id="306" r:id="rId7"/>
    <p:sldId id="307" r:id="rId8"/>
    <p:sldId id="308" r:id="rId9"/>
    <p:sldId id="309" r:id="rId10"/>
    <p:sldId id="296" r:id="rId11"/>
    <p:sldId id="30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28FAC-5CA9-432B-B71C-F1221DFE1664}" type="datetimeFigureOut">
              <a:rPr lang="en-US" smtClean="0"/>
              <a:t>18-Feb-26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74619-EC75-4FFB-AAC8-4B4C0D2E0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22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Max value = </a:t>
            </a:r>
            <a:r>
              <a:rPr lang="en-US" dirty="0" err="1"/>
              <a:t>z+r</a:t>
            </a:r>
            <a:r>
              <a:rPr lang="en-US" dirty="0"/>
              <a:t>’,</a:t>
            </a:r>
            <a:r>
              <a:rPr lang="en-US" baseline="0" dirty="0"/>
              <a:t> Min value = z-r’. The max and min both will exist along the diameter.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74619-EC75-4FFB-AAC8-4B4C0D2E05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96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77692"/>
            <a:ext cx="7772400" cy="1627708"/>
          </a:xfrm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ELECTRIC FIELDS DUE TO CONTINUOUS CHARGE DISTRIBUTIONS – </a:t>
            </a:r>
            <a:br>
              <a:rPr lang="en-GB" sz="5400" dirty="0">
                <a:solidFill>
                  <a:srgbClr val="C00000"/>
                </a:solidFill>
                <a:latin typeface="Trebuchet MS" pitchFamily="34" charset="0"/>
              </a:rPr>
            </a:br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VOLUME CHARGE</a:t>
            </a:r>
          </a:p>
        </p:txBody>
      </p:sp>
    </p:spTree>
    <p:extLst>
      <p:ext uri="{BB962C8B-B14F-4D97-AF65-F5344CB8AC3E}">
        <p14:creationId xmlns:p14="http://schemas.microsoft.com/office/powerpoint/2010/main" val="12796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Volume 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2578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volume charge may be visualized by a region of space with a large number of charges separated by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very small distances</a:t>
            </a:r>
          </a:p>
          <a:p>
            <a:pPr marL="0" indent="0">
              <a:buClr>
                <a:srgbClr val="C00000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We can replace this distribution of very small particles with a smooth continuous distribution described by a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volume charge density</a:t>
            </a:r>
            <a:r>
              <a:rPr lang="en-US" sz="2200" dirty="0">
                <a:latin typeface="Trebuchet MS" pitchFamily="34" charset="0"/>
              </a:rPr>
              <a:t> </a:t>
            </a:r>
          </a:p>
          <a:p>
            <a:pPr marL="0" indent="0">
              <a:buClr>
                <a:srgbClr val="C00000"/>
              </a:buClr>
              <a:buNone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We denote the volume charge density by </a:t>
            </a:r>
            <a:r>
              <a:rPr lang="el-GR" sz="2200" i="1" dirty="0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2200" i="1" baseline="-25000" dirty="0">
                <a:solidFill>
                  <a:srgbClr val="C00000"/>
                </a:solidFill>
                <a:latin typeface="Trebuchet MS" pitchFamily="34" charset="0"/>
              </a:rPr>
              <a:t>v</a:t>
            </a:r>
            <a:r>
              <a:rPr lang="en-US" sz="2200" dirty="0">
                <a:latin typeface="Trebuchet MS" pitchFamily="34" charset="0"/>
              </a:rPr>
              <a:t>, having the units of coulombs per cubic meter (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C/m</a:t>
            </a:r>
            <a:r>
              <a:rPr lang="en-US" sz="2200" baseline="30000" dirty="0">
                <a:solidFill>
                  <a:srgbClr val="C00000"/>
                </a:solidFill>
                <a:latin typeface="Trebuchet MS" pitchFamily="34" charset="0"/>
              </a:rPr>
              <a:t>3</a:t>
            </a:r>
            <a:r>
              <a:rPr lang="en-US" sz="2200" dirty="0">
                <a:latin typeface="Trebuchet MS" pitchFamily="34" charset="0"/>
              </a:rPr>
              <a:t>)</a:t>
            </a:r>
            <a:endParaRPr lang="en-GB" sz="22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907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Volume Charge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530" y="1219200"/>
            <a:ext cx="6310469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27432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volume charge distribution with uniform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charge density </a:t>
            </a:r>
            <a:r>
              <a:rPr lang="el-GR" sz="2200" i="1" dirty="0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2200" i="1" baseline="-25000" dirty="0">
                <a:solidFill>
                  <a:srgbClr val="C00000"/>
                </a:solidFill>
                <a:latin typeface="Trebuchet MS" pitchFamily="34" charset="0"/>
              </a:rPr>
              <a:t>v</a:t>
            </a:r>
            <a:r>
              <a:rPr lang="en-US" sz="2200" dirty="0">
                <a:latin typeface="Trebuchet MS" pitchFamily="34" charset="0"/>
              </a:rPr>
              <a:t> is shown in figure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We choose a volume of the shape of a cube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704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Volume Charge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066800"/>
                <a:ext cx="8686800" cy="53340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charge </a:t>
                </a:r>
                <a:r>
                  <a:rPr lang="en-US" sz="2200" i="1" dirty="0" err="1">
                    <a:solidFill>
                      <a:srgbClr val="C00000"/>
                    </a:solidFill>
                    <a:latin typeface="Trebuchet MS" pitchFamily="34" charset="0"/>
                  </a:rPr>
                  <a:t>dQ</a:t>
                </a:r>
                <a:r>
                  <a:rPr lang="en-US" sz="2200" dirty="0">
                    <a:latin typeface="Trebuchet MS" pitchFamily="34" charset="0"/>
                  </a:rPr>
                  <a:t> associated with the elemental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volume </a:t>
                </a:r>
                <a:r>
                  <a:rPr lang="en-US" sz="2200" i="1" dirty="0">
                    <a:solidFill>
                      <a:srgbClr val="C00000"/>
                    </a:solidFill>
                    <a:latin typeface="Trebuchet MS" pitchFamily="34" charset="0"/>
                  </a:rPr>
                  <a:t>dv</a:t>
                </a:r>
                <a:r>
                  <a:rPr lang="en-US" sz="2200" dirty="0">
                    <a:latin typeface="Trebuchet MS" pitchFamily="34" charset="0"/>
                  </a:rPr>
                  <a:t> is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The total charge is given as: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Here, elemental volume </a:t>
                </a:r>
                <a:r>
                  <a:rPr lang="en-GB" sz="2200" i="1" dirty="0">
                    <a:latin typeface="Trebuchet MS" pitchFamily="34" charset="0"/>
                  </a:rPr>
                  <a:t>dv</a:t>
                </a:r>
                <a:r>
                  <a:rPr lang="en-GB" sz="2200" dirty="0">
                    <a:latin typeface="Trebuchet MS" pitchFamily="34" charset="0"/>
                  </a:rPr>
                  <a:t> depends upon the shape of the volume charge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From figure, we have the electric field due to </a:t>
                </a:r>
                <a:r>
                  <a:rPr lang="en-GB" sz="2200" i="1" dirty="0">
                    <a:latin typeface="Trebuchet MS" pitchFamily="34" charset="0"/>
                  </a:rPr>
                  <a:t>dv </a:t>
                </a:r>
                <a:r>
                  <a:rPr lang="en-GB" sz="2200" dirty="0">
                    <a:latin typeface="Trebuchet MS" pitchFamily="34" charset="0"/>
                  </a:rPr>
                  <a:t>at</a:t>
                </a:r>
                <a:r>
                  <a:rPr lang="en-GB" sz="2200" i="1" dirty="0">
                    <a:latin typeface="Trebuchet MS" pitchFamily="34" charset="0"/>
                  </a:rPr>
                  <a:t> </a:t>
                </a:r>
                <a:r>
                  <a:rPr lang="en-GB" sz="2200" i="1" dirty="0">
                    <a:solidFill>
                      <a:srgbClr val="C00000"/>
                    </a:solidFill>
                    <a:latin typeface="Trebuchet MS" pitchFamily="34" charset="0"/>
                  </a:rPr>
                  <a:t>P(0,0,z)</a:t>
                </a:r>
                <a:r>
                  <a:rPr lang="en-GB" sz="2200" dirty="0">
                    <a:latin typeface="Trebuchet MS" pitchFamily="34" charset="0"/>
                  </a:rPr>
                  <a:t> as:</a:t>
                </a:r>
              </a:p>
              <a:p>
                <a:pPr marL="0" indent="0" algn="ctr"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𝑑</m:t>
                      </m:r>
                      <m:r>
                        <a:rPr lang="en-US" b="1" i="1" smtClean="0">
                          <a:latin typeface="Cambria Math"/>
                        </a:rPr>
                        <m:t>𝑬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𝑑𝑣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𝑜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𝑹</m:t>
                          </m:r>
                        </m:sub>
                      </m:sSub>
                    </m:oMath>
                  </m:oMathPara>
                </a14:m>
                <a:endParaRPr lang="en-GB" b="1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066800"/>
                <a:ext cx="8686800" cy="5334000"/>
              </a:xfrm>
              <a:blipFill>
                <a:blip r:embed="rId2"/>
                <a:stretch>
                  <a:fillRect l="-491" t="-9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050" y="1752600"/>
            <a:ext cx="14859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863" y="2743200"/>
            <a:ext cx="3461535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5501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Volume Charge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From the figure, </a:t>
                </a:r>
                <a:r>
                  <a:rPr lang="en-US" sz="2200" b="1" dirty="0" err="1">
                    <a:latin typeface="Trebuchet MS" pitchFamily="34" charset="0"/>
                  </a:rPr>
                  <a:t>a</a:t>
                </a:r>
                <a:r>
                  <a:rPr lang="en-US" sz="2200" b="1" baseline="-25000" dirty="0" err="1">
                    <a:latin typeface="Trebuchet MS" pitchFamily="34" charset="0"/>
                  </a:rPr>
                  <a:t>R</a:t>
                </a:r>
                <a:r>
                  <a:rPr lang="en-US" sz="2200" dirty="0">
                    <a:latin typeface="Trebuchet MS" pitchFamily="34" charset="0"/>
                  </a:rPr>
                  <a:t> may be written as: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Due to the symmetry of the charge distribution, the contributions to </a:t>
                </a:r>
                <a:r>
                  <a:rPr lang="en-US" sz="2200" i="1" dirty="0">
                    <a:solidFill>
                      <a:srgbClr val="C00000"/>
                    </a:solidFill>
                    <a:latin typeface="Trebuchet MS" pitchFamily="34" charset="0"/>
                  </a:rPr>
                  <a:t>E</a:t>
                </a:r>
                <a:r>
                  <a:rPr lang="en-US" sz="2200" i="1" baseline="-25000" dirty="0">
                    <a:solidFill>
                      <a:srgbClr val="C00000"/>
                    </a:solidFill>
                    <a:latin typeface="Trebuchet MS" pitchFamily="34" charset="0"/>
                  </a:rPr>
                  <a:t>x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 or </a:t>
                </a:r>
                <a:r>
                  <a:rPr lang="en-US" sz="2200" i="1" dirty="0" err="1">
                    <a:solidFill>
                      <a:srgbClr val="C00000"/>
                    </a:solidFill>
                    <a:latin typeface="Trebuchet MS" pitchFamily="34" charset="0"/>
                  </a:rPr>
                  <a:t>E</a:t>
                </a:r>
                <a:r>
                  <a:rPr lang="en-US" sz="2200" i="1" baseline="-25000" dirty="0" err="1">
                    <a:solidFill>
                      <a:srgbClr val="C00000"/>
                    </a:solidFill>
                    <a:latin typeface="Trebuchet MS" pitchFamily="34" charset="0"/>
                  </a:rPr>
                  <a:t>y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 add up to zero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We are left with only </a:t>
                </a:r>
                <a:r>
                  <a:rPr lang="en-US" sz="2200" i="1" dirty="0" err="1">
                    <a:latin typeface="Trebuchet MS" pitchFamily="34" charset="0"/>
                  </a:rPr>
                  <a:t>E</a:t>
                </a:r>
                <a:r>
                  <a:rPr lang="en-US" sz="2200" i="1" baseline="-25000" dirty="0" err="1">
                    <a:latin typeface="Trebuchet MS" pitchFamily="34" charset="0"/>
                  </a:rPr>
                  <a:t>z</a:t>
                </a:r>
                <a:r>
                  <a:rPr lang="en-US" sz="2200" dirty="0">
                    <a:latin typeface="Trebuchet MS" pitchFamily="34" charset="0"/>
                  </a:rPr>
                  <a:t>, given by: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We need to derive expressions for </a:t>
                </a:r>
                <a:r>
                  <a:rPr lang="en-US" sz="2200" i="1" dirty="0">
                    <a:latin typeface="Trebuchet MS" pitchFamily="34" charset="0"/>
                  </a:rPr>
                  <a:t>dv</a:t>
                </a:r>
                <a:r>
                  <a:rPr lang="en-US" sz="2200" dirty="0">
                    <a:latin typeface="Trebuchet MS" pitchFamily="34" charset="0"/>
                  </a:rPr>
                  <a:t>, </a:t>
                </a:r>
                <a:r>
                  <a:rPr lang="en-US" sz="2200" i="1" dirty="0">
                    <a:latin typeface="Trebuchet MS" pitchFamily="34" charset="0"/>
                  </a:rPr>
                  <a:t>R</a:t>
                </a:r>
                <a:r>
                  <a:rPr lang="en-US" sz="2200" i="1" baseline="30000" dirty="0">
                    <a:latin typeface="Trebuchet MS" pitchFamily="34" charset="0"/>
                  </a:rPr>
                  <a:t>2</a:t>
                </a:r>
                <a:r>
                  <a:rPr lang="en-US" sz="2200" dirty="0">
                    <a:latin typeface="Trebuchet MS" pitchFamily="34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𝑐𝑜𝑠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 </a:t>
                </a:r>
                <a:endParaRPr lang="en-GB" sz="2200" b="1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  <a:blipFill rotWithShape="1">
                <a:blip r:embed="rId2"/>
                <a:stretch>
                  <a:fillRect l="-491" t="-800" r="-11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503" y="4114801"/>
            <a:ext cx="635769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867400"/>
            <a:ext cx="32385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278" y="1904999"/>
            <a:ext cx="378690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445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Volume Charge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Applying the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cosine rule</a:t>
                </a:r>
                <a:r>
                  <a:rPr lang="en-US" sz="2200" dirty="0">
                    <a:latin typeface="Trebuchet MS" pitchFamily="34" charset="0"/>
                  </a:rPr>
                  <a:t> to the figure, we have: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b="1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b="1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It is convenient to evaluate the integral in terms of </a:t>
                </a:r>
                <a:r>
                  <a:rPr lang="en-US" sz="2200" i="1" dirty="0">
                    <a:latin typeface="Trebuchet MS" pitchFamily="34" charset="0"/>
                  </a:rPr>
                  <a:t>R</a:t>
                </a:r>
                <a:r>
                  <a:rPr lang="en-US" sz="2200" dirty="0">
                    <a:latin typeface="Trebuchet MS" pitchFamily="34" charset="0"/>
                  </a:rPr>
                  <a:t> and </a:t>
                </a:r>
                <a:r>
                  <a:rPr lang="en-US" sz="2200" i="1" dirty="0">
                    <a:latin typeface="Trebuchet MS" pitchFamily="34" charset="0"/>
                  </a:rPr>
                  <a:t>r’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Hence, we express cos </a:t>
                </a:r>
                <a:r>
                  <a:rPr lang="el-GR" sz="2200" i="1" dirty="0">
                    <a:latin typeface="Trebuchet MS" pitchFamily="34" charset="0"/>
                  </a:rPr>
                  <a:t>θ</a:t>
                </a:r>
                <a:r>
                  <a:rPr lang="en-US" sz="2200" i="1" dirty="0">
                    <a:latin typeface="Trebuchet MS" pitchFamily="34" charset="0"/>
                  </a:rPr>
                  <a:t>'</a:t>
                </a:r>
                <a:r>
                  <a:rPr lang="en-US" sz="2200" dirty="0">
                    <a:latin typeface="Trebuchet MS" pitchFamily="34" charset="0"/>
                  </a:rPr>
                  <a:t>, cos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, and sin </a:t>
                </a:r>
                <a:r>
                  <a:rPr lang="el-GR" sz="2200" i="1" dirty="0">
                    <a:latin typeface="Trebuchet MS" pitchFamily="34" charset="0"/>
                  </a:rPr>
                  <a:t>θ</a:t>
                </a:r>
                <a:r>
                  <a:rPr lang="en-US" sz="2200" i="1" dirty="0">
                    <a:latin typeface="Trebuchet MS" pitchFamily="34" charset="0"/>
                  </a:rPr>
                  <a:t>'</a:t>
                </a:r>
                <a:r>
                  <a:rPr lang="en-US" sz="2200" dirty="0">
                    <a:latin typeface="Trebuchet MS" pitchFamily="34" charset="0"/>
                  </a:rPr>
                  <a:t> </a:t>
                </a:r>
                <a:r>
                  <a:rPr lang="en-US" sz="2200" i="1" dirty="0">
                    <a:latin typeface="Trebuchet MS" pitchFamily="34" charset="0"/>
                  </a:rPr>
                  <a:t>d</a:t>
                </a:r>
                <a:r>
                  <a:rPr lang="el-GR" sz="2200" i="1" dirty="0">
                    <a:latin typeface="Trebuchet MS" pitchFamily="34" charset="0"/>
                  </a:rPr>
                  <a:t>θ</a:t>
                </a:r>
                <a:r>
                  <a:rPr lang="en-US" sz="2200" i="1" dirty="0">
                    <a:latin typeface="Trebuchet MS" pitchFamily="34" charset="0"/>
                  </a:rPr>
                  <a:t>'</a:t>
                </a:r>
                <a:r>
                  <a:rPr lang="en-US" sz="2200" dirty="0">
                    <a:latin typeface="Trebuchet MS" pitchFamily="34" charset="0"/>
                  </a:rPr>
                  <a:t> in terms of </a:t>
                </a:r>
                <a:r>
                  <a:rPr lang="en-US" sz="2200" i="1" dirty="0">
                    <a:latin typeface="Trebuchet MS" pitchFamily="34" charset="0"/>
                  </a:rPr>
                  <a:t>R</a:t>
                </a:r>
                <a:r>
                  <a:rPr lang="en-US" sz="2200" dirty="0">
                    <a:latin typeface="Trebuchet MS" pitchFamily="34" charset="0"/>
                  </a:rPr>
                  <a:t> and </a:t>
                </a:r>
                <a:r>
                  <a:rPr lang="en-US" sz="2200" i="1" dirty="0">
                    <a:latin typeface="Trebuchet MS" pitchFamily="34" charset="0"/>
                  </a:rPr>
                  <a:t>r'</a:t>
                </a:r>
                <a:r>
                  <a:rPr lang="en-US" sz="2200" dirty="0">
                    <a:latin typeface="Trebuchet MS" pitchFamily="34" charset="0"/>
                  </a:rPr>
                  <a:t>, that is:</a:t>
                </a:r>
                <a:endParaRPr lang="en-GB" sz="22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  <a:blipFill>
                <a:blip r:embed="rId2"/>
                <a:stretch>
                  <a:fillRect l="-491" t="-9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450" y="2028825"/>
            <a:ext cx="34671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800600"/>
            <a:ext cx="3223647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0794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Volume 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Differentiating the above equation with respect to </a:t>
            </a:r>
            <a:r>
              <a:rPr lang="el-GR" sz="2200" i="1" dirty="0">
                <a:latin typeface="Trebuchet MS" pitchFamily="34" charset="0"/>
              </a:rPr>
              <a:t>θ</a:t>
            </a:r>
            <a:r>
              <a:rPr lang="en-US" sz="2200" i="1" dirty="0">
                <a:latin typeface="Trebuchet MS" pitchFamily="34" charset="0"/>
              </a:rPr>
              <a:t>'</a:t>
            </a:r>
            <a:r>
              <a:rPr lang="en-US" sz="2200" dirty="0">
                <a:latin typeface="Trebuchet MS" pitchFamily="34" charset="0"/>
              </a:rPr>
              <a:t> keeping z and </a:t>
            </a:r>
            <a:r>
              <a:rPr lang="en-US" sz="2200" i="1" dirty="0">
                <a:latin typeface="Trebuchet MS" pitchFamily="34" charset="0"/>
              </a:rPr>
              <a:t>r'</a:t>
            </a:r>
            <a:r>
              <a:rPr lang="en-US" sz="2200" dirty="0">
                <a:latin typeface="Trebuchet MS" pitchFamily="34" charset="0"/>
              </a:rPr>
              <a:t> fixed, we obtain: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Substituting values in the integral, we get:</a:t>
            </a:r>
            <a:endParaRPr lang="en-GB" sz="2200" dirty="0">
              <a:latin typeface="Trebuchet MS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952625"/>
            <a:ext cx="22002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3295650"/>
            <a:ext cx="7934325" cy="356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4840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Volume 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Earlier, the total charge was given as: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If we assume that the whole volume charge has a spherical volume with radius a, then: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Using this value in the equation for electric field, we get: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752600"/>
            <a:ext cx="3495784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05200"/>
            <a:ext cx="1524000" cy="81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287" y="3619500"/>
            <a:ext cx="366713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5105400"/>
            <a:ext cx="2071687" cy="881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7787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Volume 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1054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Due to the symmetry of the charge distribution, the electric field at </a:t>
            </a:r>
            <a:r>
              <a:rPr lang="en-US" sz="2200" i="1" dirty="0">
                <a:latin typeface="Trebuchet MS" pitchFamily="34" charset="0"/>
              </a:rPr>
              <a:t>P</a:t>
            </a:r>
            <a:r>
              <a:rPr lang="en-US" sz="2200" dirty="0">
                <a:latin typeface="Trebuchet MS" pitchFamily="34" charset="0"/>
              </a:rPr>
              <a:t>(</a:t>
            </a:r>
            <a:r>
              <a:rPr lang="en-US" sz="2200" i="1" dirty="0">
                <a:latin typeface="Trebuchet MS" pitchFamily="34" charset="0"/>
              </a:rPr>
              <a:t>r,</a:t>
            </a:r>
            <a:r>
              <a:rPr lang="el-GR" sz="2200" i="1" dirty="0">
                <a:latin typeface="Trebuchet MS" pitchFamily="34" charset="0"/>
              </a:rPr>
              <a:t>θ</a:t>
            </a:r>
            <a:r>
              <a:rPr lang="en-US" sz="2200" i="1" dirty="0">
                <a:latin typeface="Trebuchet MS" pitchFamily="34" charset="0"/>
              </a:rPr>
              <a:t>,</a:t>
            </a:r>
            <a:r>
              <a:rPr lang="el-GR" sz="2200" i="1" dirty="0">
                <a:latin typeface="Trebuchet MS" pitchFamily="34" charset="0"/>
              </a:rPr>
              <a:t>Φ</a:t>
            </a:r>
            <a:r>
              <a:rPr lang="en-US" sz="2200" dirty="0">
                <a:latin typeface="Trebuchet MS" pitchFamily="34" charset="0"/>
              </a:rPr>
              <a:t>) is readily obtained as: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It may be observed that the above equation is identical to the electric field at the same point due to a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point charge Q located at the origin</a:t>
            </a:r>
            <a:r>
              <a:rPr lang="en-US" sz="2200" dirty="0">
                <a:latin typeface="Trebuchet MS" pitchFamily="34" charset="0"/>
              </a:rPr>
              <a:t> or the center of the spherical charge distribution</a:t>
            </a:r>
            <a:endParaRPr lang="en-GB" sz="2200" dirty="0">
              <a:latin typeface="Trebuchet MS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743200"/>
            <a:ext cx="226989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0118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4582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charge distribution is given by the following density: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Determine electric field </a:t>
            </a:r>
            <a:r>
              <a:rPr lang="en-US" sz="2200" b="1" dirty="0">
                <a:latin typeface="Trebuchet MS" pitchFamily="34" charset="0"/>
              </a:rPr>
              <a:t>E</a:t>
            </a:r>
            <a:r>
              <a:rPr lang="en-US" sz="2200" dirty="0">
                <a:latin typeface="Trebuchet MS" pitchFamily="34" charset="0"/>
              </a:rPr>
              <a:t> at distance r &gt; R and plot the magnitude of the electric field versus distance r. </a:t>
            </a:r>
            <a:endParaRPr lang="en-GB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b="0" dirty="0">
              <a:latin typeface="Trebuchet MS" pitchFamily="34" charset="0"/>
              <a:ea typeface="Cambria Math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55EF1E-65C9-4707-89B3-2E6003C75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080392"/>
            <a:ext cx="3633537" cy="131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239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Calculate the total charge within each of the indicated volume: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b="0" dirty="0">
                  <a:latin typeface="Trebuchet MS" pitchFamily="34" charset="0"/>
                  <a:ea typeface="Cambria Math"/>
                </a:endParaRPr>
              </a:p>
              <a:p>
                <a:pPr marL="457200" indent="-457200">
                  <a:buClr>
                    <a:schemeClr val="tx1"/>
                  </a:buClr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ea typeface="Cambria Math"/>
                      </a:rPr>
                      <m:t>0≤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𝜌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≤0.1, 0≤∅≤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, 2≤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𝑧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≤4; 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𝑣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𝑠𝑖𝑛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0.6∅</m:t>
                    </m:r>
                  </m:oMath>
                </a14:m>
                <a:endParaRPr lang="en-US" sz="2200" b="0" dirty="0">
                  <a:latin typeface="Trebuchet MS" pitchFamily="34" charset="0"/>
                  <a:ea typeface="Cambria Math"/>
                </a:endParaRPr>
              </a:p>
              <a:p>
                <a:pPr marL="457200" indent="-457200">
                  <a:buClr>
                    <a:schemeClr val="tx1"/>
                  </a:buClr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𝑈𝑛𝑖𝑣𝑒𝑟𝑠𝑒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;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𝑣</m:t>
                        </m:r>
                      </m:sub>
                    </m:sSub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−2</m:t>
                            </m:r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2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200" b="0" i="1" dirty="0">
                  <a:latin typeface="Trebuchet MS" pitchFamily="34" charset="0"/>
                  <a:ea typeface="Cambria Math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  <a:blipFill rotWithShape="1">
                <a:blip r:embed="rId2"/>
                <a:stretch>
                  <a:fillRect l="-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35495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5026</TotalTime>
  <Words>499</Words>
  <Application>Microsoft Office PowerPoint</Application>
  <PresentationFormat>On-screen Show (4:3)</PresentationFormat>
  <Paragraphs>84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Cambria Math</vt:lpstr>
      <vt:lpstr>Trebuchet MS</vt:lpstr>
      <vt:lpstr>Wingdings</vt:lpstr>
      <vt:lpstr>Clarity</vt:lpstr>
      <vt:lpstr>ELECTRIC FIELDS DUE TO CONTINUOUS CHARGE DISTRIBUTIONS –  VOLUME CHARGE</vt:lpstr>
      <vt:lpstr>Volume Charge</vt:lpstr>
      <vt:lpstr>Volume Charge</vt:lpstr>
      <vt:lpstr>Volume Charge</vt:lpstr>
      <vt:lpstr>Volume Charge</vt:lpstr>
      <vt:lpstr>Volume Charge</vt:lpstr>
      <vt:lpstr>Volume Charge</vt:lpstr>
      <vt:lpstr>Volume Charge</vt:lpstr>
      <vt:lpstr>Volume Charge</vt:lpstr>
      <vt:lpstr>Problem-1</vt:lpstr>
      <vt:lpstr>Problem-2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 Charge</dc:title>
  <dc:creator>Salman</dc:creator>
  <cp:lastModifiedBy>Salman Ghafoor</cp:lastModifiedBy>
  <cp:revision>601</cp:revision>
  <dcterms:created xsi:type="dcterms:W3CDTF">2006-08-16T00:00:00Z</dcterms:created>
  <dcterms:modified xsi:type="dcterms:W3CDTF">2026-02-18T05:56:06Z</dcterms:modified>
</cp:coreProperties>
</file>