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328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5" r:id="rId17"/>
    <p:sldId id="344" r:id="rId18"/>
    <p:sldId id="343" r:id="rId19"/>
  </p:sldIdLst>
  <p:sldSz cx="9144000" cy="6858000" type="screen4x3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308" autoAdjust="0"/>
  </p:normalViewPr>
  <p:slideViewPr>
    <p:cSldViewPr>
      <p:cViewPr varScale="1">
        <p:scale>
          <a:sx n="76" d="100"/>
          <a:sy n="76" d="100"/>
        </p:scale>
        <p:origin x="164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334A5050-649F-4F44-92E6-A8617D2FBDB2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861441"/>
            <a:ext cx="5681980" cy="4605576"/>
          </a:xfrm>
          <a:prstGeom prst="rect">
            <a:avLst/>
          </a:prstGeom>
        </p:spPr>
        <p:txBody>
          <a:bodyPr vert="horz" lIns="99066" tIns="49533" rIns="99066" bIns="4953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17F072A3-8C67-426E-BBEF-2E085BDA5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795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First-order RC low-pass circuit</a:t>
            </a:r>
            <a:r>
              <a:rPr lang="en-US" dirty="0" smtClean="0"/>
              <a:t>, the impulse response is: </a:t>
            </a:r>
            <a:r>
              <a:rPr lang="en-GB" dirty="0" smtClean="0"/>
              <a:t>h(t)=1/RC</a:t>
            </a:r>
            <a:r>
              <a:rPr lang="en-GB" baseline="0" dirty="0" smtClean="0"/>
              <a:t> x </a:t>
            </a:r>
            <a:r>
              <a:rPr lang="en-GB" dirty="0" smtClean="0"/>
              <a:t>​e</a:t>
            </a:r>
            <a:r>
              <a:rPr lang="en-GB" baseline="30000" dirty="0" smtClean="0"/>
              <a:t>−t/</a:t>
            </a:r>
            <a:r>
              <a:rPr lang="en-GB" baseline="30000" dirty="0" err="1" smtClean="0"/>
              <a:t>RC</a:t>
            </a:r>
            <a:r>
              <a:rPr lang="en-GB" dirty="0" err="1" smtClean="0"/>
              <a:t>u</a:t>
            </a:r>
            <a:r>
              <a:rPr lang="en-GB" dirty="0" smtClean="0"/>
              <a:t>(t). </a:t>
            </a:r>
            <a:r>
              <a:rPr lang="en-US" dirty="0" smtClean="0"/>
              <a:t>This corresponds to an RC circuit with </a:t>
            </a:r>
            <a:r>
              <a:rPr lang="en-US" b="1" dirty="0" smtClean="0"/>
              <a:t>time constant</a:t>
            </a:r>
            <a:r>
              <a:rPr lang="en-US" dirty="0" smtClean="0"/>
              <a:t> τ=RC=12\tau = RC = \</a:t>
            </a:r>
            <a:r>
              <a:rPr lang="en-US" dirty="0" err="1" smtClean="0"/>
              <a:t>tfrac</a:t>
            </a:r>
            <a:r>
              <a:rPr lang="en-US" dirty="0" smtClean="0"/>
              <a:t>{1}{2}τ=RC.</a:t>
            </a:r>
          </a:p>
          <a:p>
            <a:r>
              <a:rPr lang="en-US" b="1" dirty="0" smtClean="0"/>
              <a:t>Interpretation for students:</a:t>
            </a:r>
            <a:endParaRPr lang="en-US" dirty="0" smtClean="0"/>
          </a:p>
          <a:p>
            <a:r>
              <a:rPr lang="en-US" dirty="0" smtClean="0"/>
              <a:t>x(t)x(t)x(t) (rectangular pulse) → could be a sensor sending a 1-second test signal.</a:t>
            </a:r>
          </a:p>
          <a:p>
            <a:r>
              <a:rPr lang="en-US" dirty="0" smtClean="0"/>
              <a:t>The RC circuit (with RC=0.5RC=0.5RC=0.5) processes it → output y(t)y(t)y(t) rises smoothly (not instantly like the input) and then decays exponentially after the pulse ends.</a:t>
            </a:r>
          </a:p>
          <a:p>
            <a:r>
              <a:rPr lang="en-US" dirty="0" smtClean="0"/>
              <a:t>This shows them how convolution directly models </a:t>
            </a:r>
            <a:r>
              <a:rPr lang="en-US" b="1" dirty="0" smtClean="0"/>
              <a:t>real circuit behavior</a:t>
            </a:r>
            <a:endParaRPr lang="en-US" dirty="0" smtClean="0"/>
          </a:p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012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2A76790-EB5D-4C4D-A00D-6250CB7B18F0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128792" cy="2232248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CT Convolution</a:t>
            </a:r>
          </a:p>
        </p:txBody>
      </p:sp>
    </p:spTree>
    <p:extLst>
      <p:ext uri="{BB962C8B-B14F-4D97-AF65-F5344CB8AC3E}">
        <p14:creationId xmlns:p14="http://schemas.microsoft.com/office/powerpoint/2010/main" val="163908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Signals as Sum of Impulses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075"/>
              <p:cNvSpPr txBox="1">
                <a:spLocks noChangeArrowheads="1"/>
              </p:cNvSpPr>
              <p:nvPr/>
            </p:nvSpPr>
            <p:spPr>
              <a:xfrm>
                <a:off x="251520" y="1052736"/>
                <a:ext cx="8640960" cy="561662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Consider the staircase approximation,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200" b="0" i="1" smtClean="0">
                            <a:latin typeface="Cambria Math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GB" sz="22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GB" sz="2200" dirty="0">
                    <a:latin typeface="Trebuchet MS" pitchFamily="34" charset="0"/>
                  </a:rPr>
                  <a:t> to a CT signal,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/>
                      </a:rPr>
                      <m:t>𝑥</m:t>
                    </m:r>
                    <m:r>
                      <a:rPr lang="en-GB" sz="2200" b="0" i="1" smtClean="0">
                        <a:latin typeface="Cambria Math"/>
                      </a:rPr>
                      <m:t>(</m:t>
                    </m:r>
                    <m:r>
                      <a:rPr lang="en-GB" sz="2200" b="0" i="1" smtClean="0">
                        <a:latin typeface="Cambria Math"/>
                      </a:rPr>
                      <m:t>𝑡</m:t>
                    </m:r>
                    <m:r>
                      <a:rPr lang="en-GB" sz="22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200" dirty="0">
                    <a:latin typeface="Trebuchet MS" pitchFamily="34" charset="0"/>
                  </a:rPr>
                  <a:t>, as shown below:</a:t>
                </a: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It may be seen that the CT signal can be approximately expressed as a </a:t>
                </a:r>
                <a:r>
                  <a:rPr lang="en-GB" sz="2200" dirty="0">
                    <a:solidFill>
                      <a:srgbClr val="C00000"/>
                    </a:solidFill>
                    <a:latin typeface="Trebuchet MS" pitchFamily="34" charset="0"/>
                  </a:rPr>
                  <a:t>linear combination of delayed pulses</a:t>
                </a:r>
              </a:p>
              <a:p>
                <a:pPr marL="0" indent="0">
                  <a:buNone/>
                </a:pPr>
                <a:endParaRPr lang="en-GB" sz="2400" dirty="0">
                  <a:latin typeface="Trebuchet MS" pitchFamily="34" charset="0"/>
                </a:endParaRPr>
              </a:p>
              <a:p>
                <a:pPr marL="0" indent="0">
                  <a:buNone/>
                </a:pPr>
                <a:endParaRPr lang="en-GB" sz="2400" dirty="0">
                  <a:latin typeface="Trebuchet MS" pitchFamily="34" charset="0"/>
                </a:endParaRPr>
              </a:p>
              <a:p>
                <a:pPr marL="0" indent="0">
                  <a:buNone/>
                </a:pPr>
                <a:endParaRPr lang="en-GB" sz="2400" dirty="0">
                  <a:latin typeface="Trebuchet MS" pitchFamily="34" charset="0"/>
                </a:endParaRPr>
              </a:p>
              <a:p>
                <a:pPr marL="0" indent="0">
                  <a:buNone/>
                </a:pPr>
                <a:endParaRPr lang="en-GB" sz="2400" dirty="0">
                  <a:latin typeface="Trebuchet MS" pitchFamily="34" charset="0"/>
                </a:endParaRPr>
              </a:p>
              <a:p>
                <a:endParaRPr lang="en-GB" sz="2400" dirty="0">
                  <a:latin typeface="Trebuchet MS" pitchFamily="34" charset="0"/>
                </a:endParaRPr>
              </a:p>
              <a:p>
                <a:endParaRPr lang="en-GB" sz="2400" dirty="0">
                  <a:latin typeface="Trebuchet MS" pitchFamily="34" charset="0"/>
                </a:endParaRPr>
              </a:p>
              <a:p>
                <a:endParaRPr lang="en-GB" sz="2400" dirty="0">
                  <a:latin typeface="Trebuchet MS" pitchFamily="34" charset="0"/>
                </a:endParaRPr>
              </a:p>
              <a:p>
                <a:pPr marL="0" indent="0">
                  <a:buNone/>
                </a:pPr>
                <a:endParaRPr lang="en-GB" sz="24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4" name="Rectangle 30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052736"/>
                <a:ext cx="8640960" cy="5616624"/>
              </a:xfrm>
              <a:prstGeom prst="rect">
                <a:avLst/>
              </a:prstGeom>
              <a:blipFill rotWithShape="1">
                <a:blip r:embed="rId2"/>
                <a:stretch>
                  <a:fillRect l="-705" t="-760" r="-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7239831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964" y="4869160"/>
            <a:ext cx="316036" cy="30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042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Signals as Sum of Impulses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approximation expressed as a linear combination of delayed pulses is shown in parts: (b)-(e)</a:t>
            </a: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05988"/>
            <a:ext cx="3888432" cy="490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16832"/>
            <a:ext cx="3384376" cy="491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6868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Signals as Sum of Impulses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unit impulse </a:t>
            </a:r>
            <a:r>
              <a:rPr lang="en-GB" sz="2200" dirty="0">
                <a:latin typeface="Trebuchet MS" pitchFamily="34" charset="0"/>
              </a:rPr>
              <a:t>can be written as: </a:t>
            </a: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385" y="1484784"/>
            <a:ext cx="5482927" cy="5088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4476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Signals as Sum of Impulses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230446"/>
            <a:ext cx="5328592" cy="5006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80728"/>
            <a:ext cx="3667125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98FB8D-15E1-BD8A-7CC0-5D8B288A0ABB}"/>
              </a:ext>
            </a:extLst>
          </p:cNvPr>
          <p:cNvSpPr/>
          <p:nvPr/>
        </p:nvSpPr>
        <p:spPr>
          <a:xfrm>
            <a:off x="529208" y="5085185"/>
            <a:ext cx="2530624" cy="7920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139952" y="2348880"/>
            <a:ext cx="576064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56254" y="2780928"/>
            <a:ext cx="887354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56254" y="3501008"/>
            <a:ext cx="2327514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43808" y="4293096"/>
            <a:ext cx="1463418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329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Signals as Sum of Impulses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075"/>
              <p:cNvSpPr txBox="1">
                <a:spLocks noChangeArrowheads="1"/>
              </p:cNvSpPr>
              <p:nvPr/>
            </p:nvSpPr>
            <p:spPr>
              <a:xfrm>
                <a:off x="107504" y="1052736"/>
                <a:ext cx="4680520" cy="561662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The signal </a:t>
                </a:r>
                <a14:m>
                  <m:oMath xmlns:m="http://schemas.openxmlformats.org/officeDocument/2006/math">
                    <m:r>
                      <a:rPr lang="en-GB" sz="22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GB" sz="2200" dirty="0">
                    <a:latin typeface="Trebuchet MS" pitchFamily="34" charset="0"/>
                  </a:rPr>
                  <a:t> viewed as a function of </a:t>
                </a:r>
                <a:r>
                  <a:rPr lang="el-GR" sz="2200" i="1" dirty="0">
                    <a:latin typeface="Trebuchet MS" pitchFamily="34" charset="0"/>
                  </a:rPr>
                  <a:t>τ</a:t>
                </a:r>
                <a:r>
                  <a:rPr lang="en-GB" sz="2200" dirty="0">
                    <a:latin typeface="Trebuchet MS" pitchFamily="34" charset="0"/>
                  </a:rPr>
                  <a:t> with </a:t>
                </a:r>
                <a:r>
                  <a:rPr lang="en-GB" sz="2200" i="1" dirty="0">
                    <a:latin typeface="Trebuchet MS" pitchFamily="34" charset="0"/>
                  </a:rPr>
                  <a:t>t</a:t>
                </a:r>
                <a:r>
                  <a:rPr lang="en-GB" sz="2200" dirty="0">
                    <a:latin typeface="Trebuchet MS" pitchFamily="34" charset="0"/>
                  </a:rPr>
                  <a:t> fixed, is a unit impulse located at </a:t>
                </a:r>
                <a:r>
                  <a:rPr lang="el-GR" sz="2200" i="1" dirty="0">
                    <a:latin typeface="Trebuchet MS" pitchFamily="34" charset="0"/>
                  </a:rPr>
                  <a:t>τ</a:t>
                </a:r>
                <a:r>
                  <a:rPr lang="en-GB" sz="2200" i="1" dirty="0">
                    <a:latin typeface="Trebuchet MS" pitchFamily="34" charset="0"/>
                  </a:rPr>
                  <a:t> </a:t>
                </a:r>
                <a:r>
                  <a:rPr lang="en-GB" sz="2200" dirty="0">
                    <a:latin typeface="Trebuchet MS" pitchFamily="34" charset="0"/>
                  </a:rPr>
                  <a:t>= </a:t>
                </a:r>
                <a:r>
                  <a:rPr lang="en-GB" sz="2200" i="1" dirty="0">
                    <a:latin typeface="Trebuchet MS" pitchFamily="34" charset="0"/>
                  </a:rPr>
                  <a:t>t</a:t>
                </a:r>
                <a:r>
                  <a:rPr lang="en-GB" sz="2200" dirty="0">
                    <a:latin typeface="Trebuchet MS" pitchFamily="34" charset="0"/>
                  </a:rPr>
                  <a:t> </a:t>
                </a: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Thus, the signal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</a:rPr>
                      <m:t>(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)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GB" sz="2200" dirty="0">
                    <a:latin typeface="Trebuchet MS" pitchFamily="34" charset="0"/>
                  </a:rPr>
                  <a:t> is a scaled impulse at </a:t>
                </a:r>
                <a:r>
                  <a:rPr lang="el-GR" sz="2200" i="1" dirty="0">
                    <a:latin typeface="Trebuchet MS" pitchFamily="34" charset="0"/>
                  </a:rPr>
                  <a:t>τ</a:t>
                </a:r>
                <a:r>
                  <a:rPr lang="en-GB" sz="2200" dirty="0">
                    <a:latin typeface="Trebuchet MS" pitchFamily="34" charset="0"/>
                  </a:rPr>
                  <a:t> = </a:t>
                </a:r>
                <a:r>
                  <a:rPr lang="en-GB" sz="2200" i="1" dirty="0">
                    <a:latin typeface="Trebuchet MS" pitchFamily="34" charset="0"/>
                  </a:rPr>
                  <a:t>t</a:t>
                </a:r>
                <a:r>
                  <a:rPr lang="en-GB" sz="2200" dirty="0">
                    <a:latin typeface="Trebuchet MS" pitchFamily="34" charset="0"/>
                  </a:rPr>
                  <a:t> with an area equal to the value of </a:t>
                </a:r>
                <a:r>
                  <a:rPr lang="en-GB" sz="2200" i="1" dirty="0">
                    <a:latin typeface="Trebuchet MS" pitchFamily="34" charset="0"/>
                  </a:rPr>
                  <a:t>x(t)</a:t>
                </a: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The integral of this signal from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GB" sz="22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=−∞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𝑡𝑜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=∞</m:t>
                    </m:r>
                  </m:oMath>
                </a14:m>
                <a:r>
                  <a:rPr lang="en-GB" sz="2200" dirty="0">
                    <a:latin typeface="Trebuchet MS" pitchFamily="34" charset="0"/>
                  </a:rPr>
                  <a:t> equals </a:t>
                </a:r>
                <a:r>
                  <a:rPr lang="en-GB" sz="2200" i="1" dirty="0">
                    <a:latin typeface="Trebuchet MS" pitchFamily="34" charset="0"/>
                  </a:rPr>
                  <a:t>x(t)</a:t>
                </a:r>
                <a:r>
                  <a:rPr lang="en-GB" sz="2200" dirty="0">
                    <a:latin typeface="Trebuchet MS" pitchFamily="34" charset="0"/>
                  </a:rPr>
                  <a:t> as below: 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endParaRPr lang="en-GB" sz="2200" dirty="0">
                  <a:latin typeface="Trebuchet MS" pitchFamily="34" charset="0"/>
                </a:endParaRPr>
              </a:p>
              <a:p>
                <a:endParaRPr lang="en-GB" sz="2200" dirty="0">
                  <a:latin typeface="Trebuchet MS" pitchFamily="34" charset="0"/>
                </a:endParaRPr>
              </a:p>
              <a:p>
                <a:pPr marL="0" indent="0">
                  <a:buNone/>
                </a:pPr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4" name="Rectangle 30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052736"/>
                <a:ext cx="4680520" cy="5616624"/>
              </a:xfrm>
              <a:prstGeom prst="rect">
                <a:avLst/>
              </a:prstGeom>
              <a:blipFill>
                <a:blip r:embed="rId2"/>
                <a:stretch>
                  <a:fillRect l="-1434" t="-869" r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91" y="5445223"/>
            <a:ext cx="2523933" cy="979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695183"/>
            <a:ext cx="1152128" cy="460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908720"/>
            <a:ext cx="3960440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E0ADB1-C7C5-7A90-31A0-6C51A926B0ED}"/>
              </a:ext>
            </a:extLst>
          </p:cNvPr>
          <p:cNvSpPr/>
          <p:nvPr/>
        </p:nvSpPr>
        <p:spPr>
          <a:xfrm>
            <a:off x="395536" y="5445224"/>
            <a:ext cx="3816424" cy="9792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463891" y="1772816"/>
            <a:ext cx="1731845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488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Step Signal - Example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5334"/>
            <a:ext cx="6159028" cy="2161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4956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Convolution Integral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80728"/>
            <a:ext cx="6293693" cy="5599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866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Convolution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075"/>
              <p:cNvSpPr txBox="1">
                <a:spLocks noChangeArrowheads="1"/>
              </p:cNvSpPr>
              <p:nvPr/>
            </p:nvSpPr>
            <p:spPr>
              <a:xfrm>
                <a:off x="251520" y="1052736"/>
                <a:ext cx="8640960" cy="561662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Part (a): the input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/>
                      </a:rPr>
                      <m:t>𝑥</m:t>
                    </m:r>
                    <m:r>
                      <a:rPr lang="en-GB" sz="2200" i="1">
                        <a:latin typeface="Cambria Math"/>
                      </a:rPr>
                      <m:t>(</m:t>
                    </m:r>
                    <m:r>
                      <a:rPr lang="en-GB" sz="2200" i="1">
                        <a:latin typeface="Cambria Math"/>
                      </a:rPr>
                      <m:t>𝑡</m:t>
                    </m:r>
                    <m:r>
                      <a:rPr lang="en-GB" sz="2200" i="1">
                        <a:latin typeface="Cambria Math"/>
                      </a:rPr>
                      <m:t>)</m:t>
                    </m:r>
                  </m:oMath>
                </a14:m>
                <a:r>
                  <a:rPr lang="en-GB" sz="2200" dirty="0">
                    <a:latin typeface="Trebuchet MS" pitchFamily="34" charset="0"/>
                  </a:rPr>
                  <a:t> and its approximation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200" i="1">
                            <a:latin typeface="Cambria Math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2200" dirty="0">
                    <a:latin typeface="Trebuchet MS" pitchFamily="34" charset="0"/>
                  </a:rPr>
                  <a:t>. 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Part (b): response of the system to the weighted pulse at </a:t>
                </a:r>
                <a:r>
                  <a:rPr lang="en-GB" sz="2200" i="1" dirty="0">
                    <a:latin typeface="Trebuchet MS" pitchFamily="34" charset="0"/>
                  </a:rPr>
                  <a:t>t = 0</a:t>
                </a:r>
              </a:p>
            </p:txBody>
          </p:sp>
        </mc:Choice>
        <mc:Fallback xmlns="">
          <p:sp>
            <p:nvSpPr>
              <p:cNvPr id="4" name="Rectangle 30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052736"/>
                <a:ext cx="8640960" cy="5616624"/>
              </a:xfrm>
              <a:prstGeom prst="rect">
                <a:avLst/>
              </a:prstGeom>
              <a:blipFill rotWithShape="1">
                <a:blip r:embed="rId2"/>
                <a:stretch>
                  <a:fillRect l="-705" t="-7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5491311" cy="238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65104"/>
            <a:ext cx="8258296" cy="2403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067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Convolution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Part (c)-(d): response of the system to the weighted pulses at </a:t>
            </a:r>
            <a:r>
              <a:rPr lang="en-GB" sz="2200" i="1" dirty="0">
                <a:latin typeface="Trebuchet MS" pitchFamily="34" charset="0"/>
              </a:rPr>
              <a:t>t = k</a:t>
            </a:r>
            <a:r>
              <a:rPr lang="el-GR" sz="2200" i="1" dirty="0">
                <a:latin typeface="Trebuchet MS" pitchFamily="34" charset="0"/>
              </a:rPr>
              <a:t>Δ</a:t>
            </a:r>
            <a:endParaRPr lang="en-GB" sz="2200" i="1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783145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2258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Convolution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075"/>
              <p:cNvSpPr txBox="1">
                <a:spLocks noChangeArrowheads="1"/>
              </p:cNvSpPr>
              <p:nvPr/>
            </p:nvSpPr>
            <p:spPr>
              <a:xfrm>
                <a:off x="251520" y="1052736"/>
                <a:ext cx="8640960" cy="561662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Part (e): The input approximation,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200" i="1">
                            <a:latin typeface="Cambria Math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2200" dirty="0">
                    <a:latin typeface="Trebuchet MS" pitchFamily="34" charset="0"/>
                  </a:rPr>
                  <a:t>, and the output approximation,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200" b="0" i="1" smtClean="0">
                            <a:latin typeface="Cambria Math"/>
                          </a:rPr>
                          <m:t>𝑦</m:t>
                        </m:r>
                      </m:e>
                    </m:acc>
                    <m:d>
                      <m:d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2200" dirty="0">
                    <a:latin typeface="Trebuchet MS" pitchFamily="34" charset="0"/>
                  </a:rPr>
                  <a:t>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Part (f): The output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/>
                      </a:rPr>
                      <m:t>𝑦</m:t>
                    </m:r>
                    <m:r>
                      <a:rPr lang="en-GB" sz="2200" i="1">
                        <a:latin typeface="Cambria Math"/>
                      </a:rPr>
                      <m:t>(</m:t>
                    </m:r>
                    <m:r>
                      <a:rPr lang="en-GB" sz="2200" i="1">
                        <a:latin typeface="Cambria Math"/>
                      </a:rPr>
                      <m:t>𝑡</m:t>
                    </m:r>
                    <m:r>
                      <a:rPr lang="en-GB" sz="2200" i="1">
                        <a:latin typeface="Cambria Math"/>
                      </a:rPr>
                      <m:t>)</m:t>
                    </m:r>
                  </m:oMath>
                </a14:m>
                <a:r>
                  <a:rPr lang="en-GB" sz="2200" dirty="0">
                    <a:latin typeface="Trebuchet MS" pitchFamily="34" charset="0"/>
                  </a:rPr>
                  <a:t> corresponding to the input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/>
                      </a:rPr>
                      <m:t>𝑥</m:t>
                    </m:r>
                    <m:r>
                      <a:rPr lang="en-GB" sz="2200" i="1">
                        <a:latin typeface="Cambria Math"/>
                      </a:rPr>
                      <m:t>(</m:t>
                    </m:r>
                    <m:r>
                      <a:rPr lang="en-GB" sz="2200" i="1">
                        <a:latin typeface="Cambria Math"/>
                      </a:rPr>
                      <m:t>𝑡</m:t>
                    </m:r>
                    <m:r>
                      <a:rPr lang="en-GB" sz="2200" i="1">
                        <a:latin typeface="Cambria Math"/>
                      </a:rPr>
                      <m:t>)</m:t>
                    </m:r>
                  </m:oMath>
                </a14:m>
                <a:r>
                  <a:rPr lang="en-GB" sz="2200" dirty="0">
                    <a:latin typeface="Trebuchet MS" pitchFamily="34" charset="0"/>
                  </a:rPr>
                  <a:t>. </a:t>
                </a:r>
              </a:p>
              <a:p>
                <a:endParaRPr lang="en-GB" sz="24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4" name="Rectangle 30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052736"/>
                <a:ext cx="8640960" cy="5616624"/>
              </a:xfrm>
              <a:prstGeom prst="rect">
                <a:avLst/>
              </a:prstGeom>
              <a:blipFill rotWithShape="1">
                <a:blip r:embed="rId2"/>
                <a:stretch>
                  <a:fillRect l="-705" t="-7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2276872"/>
            <a:ext cx="7334250" cy="455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460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Convolution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5B9B08-EB1D-4FCB-B445-5B5D102B1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13" y="1457571"/>
            <a:ext cx="7451573" cy="441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16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Convolution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437112"/>
            <a:ext cx="4577896" cy="2092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80728"/>
            <a:ext cx="641955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111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Convolution - Procedure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556790"/>
            <a:ext cx="9036496" cy="3619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FD3EE7F-A2E0-CA3B-04CE-A279083BE185}"/>
              </a:ext>
            </a:extLst>
          </p:cNvPr>
          <p:cNvCxnSpPr>
            <a:cxnSpLocks/>
          </p:cNvCxnSpPr>
          <p:nvPr/>
        </p:nvCxnSpPr>
        <p:spPr>
          <a:xfrm>
            <a:off x="1979712" y="4077072"/>
            <a:ext cx="676875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300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Convolution </a:t>
            </a:r>
            <a:r>
              <a:rPr lang="en-US" sz="3600" dirty="0" smtClean="0">
                <a:solidFill>
                  <a:srgbClr val="C00000"/>
                </a:solidFill>
                <a:latin typeface="Trebuchet MS" pitchFamily="34" charset="0"/>
              </a:rPr>
              <a:t>– Problem-1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Trebuchet MS" pitchFamily="34" charset="0"/>
              </a:rPr>
              <a:t>			</a:t>
            </a:r>
          </a:p>
          <a:p>
            <a:pPr marL="0" indent="0">
              <a:buNone/>
            </a:pPr>
            <a:r>
              <a:rPr lang="en-GB" sz="2400" dirty="0">
                <a:latin typeface="Trebuchet MS" pitchFamily="34" charset="0"/>
              </a:rPr>
              <a:t>	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772816"/>
            <a:ext cx="6210959" cy="10176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3654586"/>
            <a:ext cx="5977105" cy="38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42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Convolution </a:t>
            </a:r>
            <a:r>
              <a:rPr lang="en-US" sz="3600" dirty="0" smtClean="0">
                <a:solidFill>
                  <a:srgbClr val="C00000"/>
                </a:solidFill>
                <a:latin typeface="Trebuchet MS" pitchFamily="34" charset="0"/>
              </a:rPr>
              <a:t>– Problem-1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Trebuchet MS" pitchFamily="34" charset="0"/>
              </a:rPr>
              <a:t>			</a:t>
            </a:r>
          </a:p>
          <a:p>
            <a:pPr marL="0" indent="0">
              <a:buNone/>
            </a:pPr>
            <a:r>
              <a:rPr lang="en-GB" sz="2400" dirty="0">
                <a:latin typeface="Trebuchet MS" pitchFamily="34" charset="0"/>
              </a:rPr>
              <a:t>		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2681108"/>
            <a:ext cx="4410977" cy="18833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760" y="2656658"/>
            <a:ext cx="4392488" cy="18810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4619698"/>
            <a:ext cx="4661404" cy="21216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3914" y="980728"/>
            <a:ext cx="3071691" cy="155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93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CT Convolution </a:t>
            </a:r>
            <a:r>
              <a:rPr lang="en-US" sz="3600" dirty="0" smtClean="0">
                <a:solidFill>
                  <a:srgbClr val="C00000"/>
                </a:solidFill>
                <a:latin typeface="Trebuchet MS" pitchFamily="34" charset="0"/>
              </a:rPr>
              <a:t>– Problem-2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Trebuchet MS" pitchFamily="34" charset="0"/>
              </a:rPr>
              <a:t>			</a:t>
            </a:r>
          </a:p>
          <a:p>
            <a:pPr marL="0" indent="0">
              <a:buNone/>
            </a:pPr>
            <a:r>
              <a:rPr lang="en-GB" sz="2400" dirty="0">
                <a:latin typeface="Trebuchet MS" pitchFamily="34" charset="0"/>
              </a:rPr>
              <a:t>		Find 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7226827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217" y="4003154"/>
            <a:ext cx="2548613" cy="649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797152"/>
            <a:ext cx="3820562" cy="1046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849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574032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END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900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4327</TotalTime>
  <Words>319</Words>
  <Application>Microsoft Office PowerPoint</Application>
  <PresentationFormat>On-screen Show (4:3)</PresentationFormat>
  <Paragraphs>108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Trebuchet MS</vt:lpstr>
      <vt:lpstr>Wingdings</vt:lpstr>
      <vt:lpstr>Clarity</vt:lpstr>
      <vt:lpstr>CT Convolution</vt:lpstr>
      <vt:lpstr>CT Signals as Sum of Impulses</vt:lpstr>
      <vt:lpstr>CT Signals as Sum of Impulses</vt:lpstr>
      <vt:lpstr>CT Signals as Sum of Impulses</vt:lpstr>
      <vt:lpstr>CT Signals as Sum of Impulses</vt:lpstr>
      <vt:lpstr>CT Signals as Sum of Impulses</vt:lpstr>
      <vt:lpstr>CT Step Signal - Example</vt:lpstr>
      <vt:lpstr>CT Convolution Integral</vt:lpstr>
      <vt:lpstr>CT Convolution</vt:lpstr>
      <vt:lpstr>CT Convolution</vt:lpstr>
      <vt:lpstr>CT Convolution</vt:lpstr>
      <vt:lpstr>CT Convolution</vt:lpstr>
      <vt:lpstr>CT Convolution</vt:lpstr>
      <vt:lpstr>CT Convolution - Procedure</vt:lpstr>
      <vt:lpstr>CT Convolution – Problem-1</vt:lpstr>
      <vt:lpstr>CT Convolution – Problem-1</vt:lpstr>
      <vt:lpstr>CT Convolution – Problem-2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 Convolution</dc:title>
  <dc:creator>Salman</dc:creator>
  <cp:lastModifiedBy>dr sulman</cp:lastModifiedBy>
  <cp:revision>465</cp:revision>
  <cp:lastPrinted>2013-02-22T07:40:20Z</cp:lastPrinted>
  <dcterms:created xsi:type="dcterms:W3CDTF">2013-01-30T11:22:36Z</dcterms:created>
  <dcterms:modified xsi:type="dcterms:W3CDTF">2025-10-03T11:52:41Z</dcterms:modified>
</cp:coreProperties>
</file>