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8" r:id="rId10"/>
    <p:sldId id="273" r:id="rId11"/>
    <p:sldId id="274" r:id="rId12"/>
    <p:sldId id="275" r:id="rId13"/>
    <p:sldId id="276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10892"/>
            <a:ext cx="7772400" cy="1780108"/>
          </a:xfrm>
        </p:spPr>
        <p:txBody>
          <a:bodyPr>
            <a:noAutofit/>
          </a:bodyPr>
          <a:lstStyle/>
          <a:p>
            <a:pPr algn="ctr"/>
            <a:br>
              <a:rPr lang="en-GB" sz="5400" dirty="0">
                <a:latin typeface="Trebuchet MS" pitchFamily="34" charset="0"/>
              </a:rPr>
            </a:br>
            <a:br>
              <a:rPr lang="en-GB" sz="5400" dirty="0">
                <a:latin typeface="Trebuchet MS" pitchFamily="34" charset="0"/>
              </a:rPr>
            </a:b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COURSE INTRODUCTION and </a:t>
            </a:r>
            <a:br>
              <a:rPr lang="en-GB" sz="5400" dirty="0">
                <a:solidFill>
                  <a:srgbClr val="C00000"/>
                </a:solidFill>
                <a:latin typeface="Trebuchet MS" pitchFamily="34" charset="0"/>
              </a:rPr>
            </a:b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VECTOR ALGEBRA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Electromagnetics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1981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Electromagnetics (EM) is a branch of physics or electrical engineering in which electric and magnetic phenomena are studied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(EM) may be regarded as the study of the interactions between electric charges at rest and in motion</a:t>
            </a:r>
            <a:endParaRPr lang="en-GB" sz="2400" dirty="0">
              <a:latin typeface="Trebuchet MS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3124200"/>
            <a:ext cx="41148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EM principles find applications in various disciplines such as microwaves, antennas, electric machines, satellite communications, fibre optics, electromagnetic interference and compatibility ….</a:t>
            </a:r>
          </a:p>
          <a:p>
            <a:endParaRPr lang="en-GB" dirty="0">
              <a:solidFill>
                <a:srgbClr val="C00000"/>
              </a:solidFill>
              <a:latin typeface="Trebuchet MS" pitchFamily="34" charset="0"/>
            </a:endParaRPr>
          </a:p>
        </p:txBody>
      </p:sp>
      <p:pic>
        <p:nvPicPr>
          <p:cNvPr id="1032" name="Picture 8" descr="http://www2.astro.psu.edu/users/cpalma/astro10/Images/FG02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845812"/>
            <a:ext cx="5105400" cy="301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981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Scalars and Vectors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Vector analysis is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mathematical tool</a:t>
            </a:r>
            <a:r>
              <a:rPr lang="en-US" sz="2200" dirty="0">
                <a:latin typeface="Trebuchet MS" pitchFamily="34" charset="0"/>
              </a:rPr>
              <a:t> with which EM concepts are most conveniently expressed and comprehended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scalar</a:t>
            </a:r>
            <a:r>
              <a:rPr lang="en-US" sz="2200" dirty="0">
                <a:latin typeface="Trebuchet MS" pitchFamily="34" charset="0"/>
              </a:rPr>
              <a:t> is a quantity that has only magnitude (time, mass, distance ....)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vector</a:t>
            </a:r>
            <a:r>
              <a:rPr lang="en-US" sz="2200" dirty="0">
                <a:latin typeface="Trebuchet MS" pitchFamily="34" charset="0"/>
              </a:rPr>
              <a:t> is a quantity that has both magnitude and direction (velocity, force, electric field intensity …)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EM theory is essentially a study of some particular fields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field</a:t>
            </a:r>
            <a:r>
              <a:rPr lang="en-US" sz="2200" b="1" dirty="0">
                <a:latin typeface="Trebuchet MS" pitchFamily="34" charset="0"/>
              </a:rPr>
              <a:t> </a:t>
            </a:r>
            <a:r>
              <a:rPr lang="en-US" sz="2200" dirty="0">
                <a:latin typeface="Trebuchet MS" pitchFamily="34" charset="0"/>
              </a:rPr>
              <a:t>can be scalar or vector and is a function that specifies a particular quantity everywhere in a region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Examples of </a:t>
            </a:r>
            <a:r>
              <a:rPr lang="en-US" sz="2200" b="1" dirty="0">
                <a:latin typeface="Trebuchet MS" pitchFamily="34" charset="0"/>
              </a:rPr>
              <a:t>scalar fields</a:t>
            </a:r>
            <a:r>
              <a:rPr lang="en-US" sz="2200" dirty="0">
                <a:latin typeface="Trebuchet MS" pitchFamily="34" charset="0"/>
              </a:rPr>
              <a:t> are temperature distribution in a building, electric potential in a region …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gravitational force on a body in space is an example of </a:t>
            </a:r>
            <a:r>
              <a:rPr lang="en-US" sz="2200" b="1" dirty="0">
                <a:latin typeface="Trebuchet MS" pitchFamily="34" charset="0"/>
              </a:rPr>
              <a:t>vector field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13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Scalars and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990600"/>
                <a:ext cx="8686800" cy="56388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 vector </a:t>
                </a:r>
                <a:r>
                  <a:rPr lang="en-US" sz="2200" b="1" dirty="0">
                    <a:latin typeface="Trebuchet MS" pitchFamily="34" charset="0"/>
                  </a:rPr>
                  <a:t>A</a:t>
                </a:r>
                <a:r>
                  <a:rPr lang="en-US" sz="2200" dirty="0">
                    <a:latin typeface="Trebuchet MS" pitchFamily="34" charset="0"/>
                  </a:rPr>
                  <a:t> has both magnitude and direction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unit vector</a:t>
                </a:r>
                <a:r>
                  <a:rPr lang="en-US" sz="2200" dirty="0">
                    <a:latin typeface="Trebuchet MS" pitchFamily="34" charset="0"/>
                  </a:rPr>
                  <a:t> </a:t>
                </a:r>
                <a:r>
                  <a:rPr lang="en-US" sz="2200" b="1" dirty="0" err="1">
                    <a:latin typeface="Trebuchet MS" pitchFamily="34" charset="0"/>
                  </a:rPr>
                  <a:t>a</a:t>
                </a:r>
                <a:r>
                  <a:rPr lang="en-US" sz="2200" b="1" baseline="-25000" dirty="0" err="1">
                    <a:latin typeface="Trebuchet MS" pitchFamily="34" charset="0"/>
                  </a:rPr>
                  <a:t>A</a:t>
                </a:r>
                <a:r>
                  <a:rPr lang="en-US" sz="2200" dirty="0">
                    <a:latin typeface="Trebuchet MS" pitchFamily="34" charset="0"/>
                  </a:rPr>
                  <a:t> along </a:t>
                </a:r>
                <a:r>
                  <a:rPr lang="en-US" sz="2200" b="1" dirty="0">
                    <a:latin typeface="Trebuchet MS" pitchFamily="34" charset="0"/>
                  </a:rPr>
                  <a:t>A</a:t>
                </a:r>
                <a:r>
                  <a:rPr lang="en-US" sz="2200" dirty="0">
                    <a:latin typeface="Trebuchet MS" pitchFamily="34" charset="0"/>
                  </a:rPr>
                  <a:t> is defined as a vector whose magnitude is unity and its direction is along </a:t>
                </a:r>
                <a:r>
                  <a:rPr lang="en-US" sz="2200" b="1" dirty="0">
                    <a:latin typeface="Trebuchet MS" pitchFamily="34" charset="0"/>
                  </a:rPr>
                  <a:t>A</a:t>
                </a:r>
                <a:r>
                  <a:rPr lang="en-US" sz="2200" dirty="0">
                    <a:latin typeface="Trebuchet MS" pitchFamily="34" charset="0"/>
                  </a:rPr>
                  <a:t>, that is</a:t>
                </a:r>
              </a:p>
              <a:p>
                <a:pPr marL="0" indent="0" algn="ctr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sz="2200" b="1" i="1" smtClean="0">
                              <a:latin typeface="Cambria Math"/>
                            </a:rPr>
                            <m:t>𝑨</m:t>
                          </m:r>
                        </m:sub>
                      </m:sSub>
                      <m:r>
                        <a:rPr lang="en-US" sz="22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1" i="0" smtClean="0">
                              <a:latin typeface="Cambria Math"/>
                            </a:rPr>
                            <m:t>𝐀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1" i="0" smtClean="0">
                                  <a:latin typeface="Cambria Math"/>
                                </a:rPr>
                                <m:t>𝐀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 vector </a:t>
                </a:r>
                <a:r>
                  <a:rPr lang="en-US" sz="2200" b="1" dirty="0">
                    <a:latin typeface="Trebuchet MS" pitchFamily="34" charset="0"/>
                  </a:rPr>
                  <a:t>A</a:t>
                </a:r>
                <a:r>
                  <a:rPr lang="en-US" sz="2200" dirty="0">
                    <a:latin typeface="Trebuchet MS" pitchFamily="34" charset="0"/>
                  </a:rPr>
                  <a:t> in Cartesian (or rectangular) coordinates may be represented as:</a:t>
                </a:r>
              </a:p>
              <a:p>
                <a:pPr marL="0" indent="0" algn="ctr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/>
                        </a:rPr>
                        <m:t>𝑨</m:t>
                      </m:r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sz="2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sz="2200" b="1" i="1" smtClean="0">
                              <a:latin typeface="Cambria Math"/>
                            </a:rPr>
                            <m:t>𝒙</m:t>
                          </m:r>
                        </m:sub>
                      </m:sSub>
                      <m:r>
                        <a:rPr lang="en-US" sz="2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sz="2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sz="2200" b="1" i="1" smtClean="0">
                              <a:latin typeface="Cambria Math"/>
                            </a:rPr>
                            <m:t>𝒚</m:t>
                          </m:r>
                        </m:sub>
                      </m:sSub>
                      <m:r>
                        <a:rPr lang="en-US" sz="2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sz="2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sz="2200" b="1" i="1" smtClean="0">
                              <a:latin typeface="Cambria Math"/>
                            </a:rPr>
                            <m:t>𝒛</m:t>
                          </m:r>
                        </m:sub>
                      </m:sSub>
                    </m:oMath>
                  </m:oMathPara>
                </a14:m>
                <a:endParaRPr lang="en-GB" sz="2200" b="1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Where </a:t>
                </a:r>
                <a:r>
                  <a:rPr lang="en-GB" sz="2200" i="1" dirty="0" err="1">
                    <a:latin typeface="Trebuchet MS" pitchFamily="34" charset="0"/>
                  </a:rPr>
                  <a:t>A</a:t>
                </a:r>
                <a:r>
                  <a:rPr lang="en-GB" sz="2200" i="1" baseline="-25000" dirty="0" err="1">
                    <a:latin typeface="Trebuchet MS" pitchFamily="34" charset="0"/>
                  </a:rPr>
                  <a:t>x</a:t>
                </a:r>
                <a:r>
                  <a:rPr lang="en-GB" sz="2200" dirty="0">
                    <a:latin typeface="Trebuchet MS" pitchFamily="34" charset="0"/>
                  </a:rPr>
                  <a:t>, </a:t>
                </a:r>
                <a:r>
                  <a:rPr lang="en-GB" sz="2200" i="1" dirty="0">
                    <a:latin typeface="Trebuchet MS" pitchFamily="34" charset="0"/>
                  </a:rPr>
                  <a:t>A</a:t>
                </a:r>
                <a:r>
                  <a:rPr lang="en-GB" sz="2200" i="1" baseline="-25000" dirty="0">
                    <a:latin typeface="Trebuchet MS" pitchFamily="34" charset="0"/>
                  </a:rPr>
                  <a:t>y</a:t>
                </a:r>
                <a:r>
                  <a:rPr lang="en-GB" sz="2200" dirty="0">
                    <a:latin typeface="Trebuchet MS" pitchFamily="34" charset="0"/>
                  </a:rPr>
                  <a:t> and </a:t>
                </a:r>
                <a:r>
                  <a:rPr lang="en-GB" sz="2200" i="1" dirty="0" err="1">
                    <a:latin typeface="Trebuchet MS" pitchFamily="34" charset="0"/>
                  </a:rPr>
                  <a:t>A</a:t>
                </a:r>
                <a:r>
                  <a:rPr lang="en-GB" sz="2200" i="1" baseline="-25000" dirty="0" err="1">
                    <a:latin typeface="Trebuchet MS" pitchFamily="34" charset="0"/>
                  </a:rPr>
                  <a:t>z</a:t>
                </a:r>
                <a:r>
                  <a:rPr lang="en-GB" sz="2200" dirty="0">
                    <a:latin typeface="Trebuchet MS" pitchFamily="34" charset="0"/>
                  </a:rPr>
                  <a:t> are called the components of </a:t>
                </a:r>
                <a:r>
                  <a:rPr lang="en-GB" sz="2200" b="1" dirty="0">
                    <a:latin typeface="Trebuchet MS" pitchFamily="34" charset="0"/>
                  </a:rPr>
                  <a:t>A</a:t>
                </a:r>
                <a:r>
                  <a:rPr lang="en-GB" sz="2200" dirty="0">
                    <a:latin typeface="Trebuchet MS" pitchFamily="34" charset="0"/>
                  </a:rPr>
                  <a:t> in the x, y, and z directions, respectively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GB" sz="2200" b="1" dirty="0" err="1">
                    <a:latin typeface="Trebuchet MS" pitchFamily="34" charset="0"/>
                  </a:rPr>
                  <a:t>a</a:t>
                </a:r>
                <a:r>
                  <a:rPr lang="en-GB" sz="2200" b="1" baseline="-25000" dirty="0" err="1">
                    <a:latin typeface="Trebuchet MS" pitchFamily="34" charset="0"/>
                  </a:rPr>
                  <a:t>x</a:t>
                </a:r>
                <a:r>
                  <a:rPr lang="en-GB" sz="2200" dirty="0">
                    <a:latin typeface="Trebuchet MS" pitchFamily="34" charset="0"/>
                  </a:rPr>
                  <a:t>, </a:t>
                </a:r>
                <a:r>
                  <a:rPr lang="en-GB" sz="2200" b="1" dirty="0">
                    <a:latin typeface="Trebuchet MS" pitchFamily="34" charset="0"/>
                  </a:rPr>
                  <a:t>a</a:t>
                </a:r>
                <a:r>
                  <a:rPr lang="en-GB" sz="2200" b="1" baseline="-25000" dirty="0">
                    <a:latin typeface="Trebuchet MS" pitchFamily="34" charset="0"/>
                  </a:rPr>
                  <a:t>y</a:t>
                </a:r>
                <a:r>
                  <a:rPr lang="en-GB" sz="2200" dirty="0">
                    <a:latin typeface="Trebuchet MS" pitchFamily="34" charset="0"/>
                  </a:rPr>
                  <a:t> and </a:t>
                </a:r>
                <a:r>
                  <a:rPr lang="en-GB" sz="2200" b="1" dirty="0" err="1">
                    <a:latin typeface="Trebuchet MS" pitchFamily="34" charset="0"/>
                  </a:rPr>
                  <a:t>a</a:t>
                </a:r>
                <a:r>
                  <a:rPr lang="en-GB" sz="2200" b="1" baseline="-25000" dirty="0" err="1">
                    <a:latin typeface="Trebuchet MS" pitchFamily="34" charset="0"/>
                  </a:rPr>
                  <a:t>z</a:t>
                </a:r>
                <a:r>
                  <a:rPr lang="en-GB" sz="2200" dirty="0">
                    <a:latin typeface="Trebuchet MS" pitchFamily="34" charset="0"/>
                  </a:rPr>
                  <a:t> are the unit vectors in the x, y, and z directions, respectively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Therefore, the unit vector along </a:t>
                </a:r>
                <a:r>
                  <a:rPr lang="en-GB" sz="2200" b="1" dirty="0">
                    <a:latin typeface="Trebuchet MS" pitchFamily="34" charset="0"/>
                  </a:rPr>
                  <a:t>A</a:t>
                </a:r>
                <a:r>
                  <a:rPr lang="en-GB" sz="2200" dirty="0">
                    <a:latin typeface="Trebuchet MS" pitchFamily="34" charset="0"/>
                  </a:rPr>
                  <a:t> may be written as:</a:t>
                </a:r>
              </a:p>
              <a:p>
                <a:pPr marL="0" indent="0" algn="ctr">
                  <a:buClr>
                    <a:schemeClr val="tx1"/>
                  </a:buClr>
                  <a:buNone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990600"/>
                <a:ext cx="8686800" cy="5638800"/>
              </a:xfrm>
              <a:blipFill rotWithShape="1">
                <a:blip r:embed="rId2"/>
                <a:stretch>
                  <a:fillRect l="-491" t="-757" r="-1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867400"/>
            <a:ext cx="311751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9235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Vector Addition and Subtraction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Two vectors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 can be added together to give another vector </a:t>
            </a:r>
            <a:r>
              <a:rPr lang="en-US" sz="2200" b="1" dirty="0">
                <a:latin typeface="Trebuchet MS" pitchFamily="34" charset="0"/>
              </a:rPr>
              <a:t>C</a:t>
            </a:r>
            <a:r>
              <a:rPr lang="en-US" sz="2200" dirty="0">
                <a:latin typeface="Trebuchet MS" pitchFamily="34" charset="0"/>
              </a:rPr>
              <a:t>, that is: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vector addition is carried out component by component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Thus, if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= (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x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y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baseline="-25000" dirty="0" err="1">
                <a:latin typeface="Trebuchet MS" pitchFamily="34" charset="0"/>
              </a:rPr>
              <a:t>z</a:t>
            </a:r>
            <a:r>
              <a:rPr lang="en-US" sz="2200" dirty="0">
                <a:latin typeface="Trebuchet MS" pitchFamily="34" charset="0"/>
              </a:rPr>
              <a:t>) and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 = (</a:t>
            </a:r>
            <a:r>
              <a:rPr lang="en-US" sz="2200" b="1" dirty="0" err="1">
                <a:latin typeface="Trebuchet MS" pitchFamily="34" charset="0"/>
              </a:rPr>
              <a:t>B</a:t>
            </a:r>
            <a:r>
              <a:rPr lang="en-US" sz="2200" b="1" baseline="-25000" dirty="0" err="1">
                <a:latin typeface="Trebuchet MS" pitchFamily="34" charset="0"/>
              </a:rPr>
              <a:t>x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b="1" baseline="-25000" dirty="0">
                <a:latin typeface="Trebuchet MS" pitchFamily="34" charset="0"/>
              </a:rPr>
              <a:t>y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 err="1">
                <a:latin typeface="Trebuchet MS" pitchFamily="34" charset="0"/>
              </a:rPr>
              <a:t>B</a:t>
            </a:r>
            <a:r>
              <a:rPr lang="en-US" sz="2200" b="1" baseline="-25000" dirty="0" err="1">
                <a:latin typeface="Trebuchet MS" pitchFamily="34" charset="0"/>
              </a:rPr>
              <a:t>z</a:t>
            </a:r>
            <a:r>
              <a:rPr lang="en-US" sz="2200" dirty="0">
                <a:latin typeface="Trebuchet MS" pitchFamily="34" charset="0"/>
              </a:rPr>
              <a:t>), then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Vector subtraction is similarly carried out as: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25" y="1476375"/>
            <a:ext cx="1285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2647950"/>
            <a:ext cx="47815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3400425"/>
            <a:ext cx="49053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4114800"/>
            <a:ext cx="59721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9268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Vector Addition and Subtraction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three basic laws of algebra obeyed by any given vectors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, and </a:t>
            </a:r>
            <a:r>
              <a:rPr lang="en-US" sz="2200" b="1" dirty="0">
                <a:latin typeface="Trebuchet MS" pitchFamily="34" charset="0"/>
              </a:rPr>
              <a:t>C</a:t>
            </a:r>
            <a:r>
              <a:rPr lang="en-US" sz="2200" dirty="0">
                <a:latin typeface="Trebuchet MS" pitchFamily="34" charset="0"/>
              </a:rPr>
              <a:t>, are summarized as follows: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066800"/>
            <a:ext cx="5394614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363" y="4876800"/>
            <a:ext cx="6933037" cy="157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0639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Position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1219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Point P in Cartesian coordinates may be represented by (x, y, z)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b="1" dirty="0">
                <a:latin typeface="Trebuchet MS" pitchFamily="34" charset="0"/>
              </a:rPr>
              <a:t>position vector </a:t>
            </a:r>
            <a:r>
              <a:rPr lang="en-US" sz="2200" b="1" dirty="0" err="1">
                <a:latin typeface="Trebuchet MS" pitchFamily="34" charset="0"/>
              </a:rPr>
              <a:t>r</a:t>
            </a:r>
            <a:r>
              <a:rPr lang="en-US" sz="2200" b="1" baseline="-12000" dirty="0" err="1">
                <a:latin typeface="Trebuchet MS" pitchFamily="34" charset="0"/>
              </a:rPr>
              <a:t>p</a:t>
            </a:r>
            <a:r>
              <a:rPr lang="en-US" sz="2200" dirty="0">
                <a:latin typeface="Trebuchet MS" pitchFamily="34" charset="0"/>
              </a:rPr>
              <a:t> (or radius vector) of point P is defined as the directed distance from the origin O to P, i.e.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95600"/>
            <a:ext cx="4343400" cy="365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2366406"/>
            <a:ext cx="3086100" cy="30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3505200"/>
            <a:ext cx="4895850" cy="3124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For point (3, 4, 5), the position vector is shown in the figure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235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Distance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b="1" dirty="0">
                <a:latin typeface="Trebuchet MS" pitchFamily="34" charset="0"/>
              </a:rPr>
              <a:t>distance vector</a:t>
            </a:r>
            <a:r>
              <a:rPr lang="en-US" sz="2200" dirty="0">
                <a:latin typeface="Trebuchet MS" pitchFamily="34" charset="0"/>
              </a:rPr>
              <a:t> is the displacement from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one point to another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solidFill>
                <a:srgbClr val="C00000"/>
              </a:solidFill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two points P and Q given by (</a:t>
            </a:r>
            <a:r>
              <a:rPr lang="en-US" sz="2200" dirty="0" err="1">
                <a:latin typeface="Trebuchet MS" pitchFamily="34" charset="0"/>
              </a:rPr>
              <a:t>x</a:t>
            </a:r>
            <a:r>
              <a:rPr lang="en-US" sz="2200" baseline="-25000" dirty="0" err="1">
                <a:latin typeface="Trebuchet MS" pitchFamily="34" charset="0"/>
              </a:rPr>
              <a:t>P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dirty="0" err="1">
                <a:latin typeface="Trebuchet MS" pitchFamily="34" charset="0"/>
              </a:rPr>
              <a:t>y</a:t>
            </a:r>
            <a:r>
              <a:rPr lang="en-US" sz="2200" baseline="-25000" dirty="0" err="1">
                <a:latin typeface="Trebuchet MS" pitchFamily="34" charset="0"/>
              </a:rPr>
              <a:t>P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dirty="0" err="1">
                <a:latin typeface="Trebuchet MS" pitchFamily="34" charset="0"/>
              </a:rPr>
              <a:t>z</a:t>
            </a:r>
            <a:r>
              <a:rPr lang="en-US" sz="2200" baseline="-25000" dirty="0" err="1">
                <a:latin typeface="Trebuchet MS" pitchFamily="34" charset="0"/>
              </a:rPr>
              <a:t>p</a:t>
            </a:r>
            <a:r>
              <a:rPr lang="en-US" sz="2200" dirty="0">
                <a:latin typeface="Trebuchet MS" pitchFamily="34" charset="0"/>
              </a:rPr>
              <a:t>) and (</a:t>
            </a:r>
            <a:r>
              <a:rPr lang="en-US" sz="2200" dirty="0" err="1">
                <a:latin typeface="Trebuchet MS" pitchFamily="34" charset="0"/>
              </a:rPr>
              <a:t>x</a:t>
            </a:r>
            <a:r>
              <a:rPr lang="en-US" sz="2200" baseline="-25000" dirty="0" err="1">
                <a:latin typeface="Trebuchet MS" pitchFamily="34" charset="0"/>
              </a:rPr>
              <a:t>Q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dirty="0" err="1">
                <a:latin typeface="Trebuchet MS" pitchFamily="34" charset="0"/>
              </a:rPr>
              <a:t>y</a:t>
            </a:r>
            <a:r>
              <a:rPr lang="en-US" sz="2200" baseline="-25000" dirty="0" err="1">
                <a:latin typeface="Trebuchet MS" pitchFamily="34" charset="0"/>
              </a:rPr>
              <a:t>Q</a:t>
            </a:r>
            <a:r>
              <a:rPr lang="en-US" sz="2200" dirty="0">
                <a:latin typeface="Trebuchet MS" pitchFamily="34" charset="0"/>
              </a:rPr>
              <a:t>, </a:t>
            </a:r>
            <a:r>
              <a:rPr lang="en-US" sz="2200" dirty="0" err="1">
                <a:latin typeface="Trebuchet MS" pitchFamily="34" charset="0"/>
              </a:rPr>
              <a:t>z</a:t>
            </a:r>
            <a:r>
              <a:rPr lang="en-US" sz="2200" baseline="-25000" dirty="0" err="1">
                <a:latin typeface="Trebuchet MS" pitchFamily="34" charset="0"/>
              </a:rPr>
              <a:t>Q</a:t>
            </a:r>
            <a:r>
              <a:rPr lang="en-US" sz="2200" dirty="0">
                <a:latin typeface="Trebuchet MS" pitchFamily="34" charset="0"/>
              </a:rPr>
              <a:t>), the distance vector (or separation vector) is the displacement from P to Q, that is: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3276600"/>
            <a:ext cx="651933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00537"/>
            <a:ext cx="306705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5101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Distance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vector field is said to be constant or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uniform</a:t>
            </a:r>
            <a:r>
              <a:rPr lang="en-US" sz="2200" dirty="0">
                <a:latin typeface="Trebuchet MS" pitchFamily="34" charset="0"/>
              </a:rPr>
              <a:t> if it does not depend on space variables x, y, and z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example, vector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 = 3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x</a:t>
            </a:r>
            <a:r>
              <a:rPr lang="en-US" sz="2200" dirty="0">
                <a:latin typeface="Trebuchet MS" pitchFamily="34" charset="0"/>
              </a:rPr>
              <a:t> — 2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y</a:t>
            </a:r>
            <a:r>
              <a:rPr lang="en-US" sz="2200" dirty="0">
                <a:latin typeface="Trebuchet MS" pitchFamily="34" charset="0"/>
              </a:rPr>
              <a:t> + 10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z</a:t>
            </a:r>
            <a:r>
              <a:rPr lang="en-US" sz="2200" dirty="0">
                <a:latin typeface="Trebuchet MS" pitchFamily="34" charset="0"/>
              </a:rPr>
              <a:t> is a uniform vector while vector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= 2xy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x</a:t>
            </a:r>
            <a:r>
              <a:rPr lang="en-US" sz="2200" dirty="0">
                <a:latin typeface="Trebuchet MS" pitchFamily="34" charset="0"/>
              </a:rPr>
              <a:t> + y</a:t>
            </a:r>
            <a:r>
              <a:rPr lang="en-US" sz="2200" baseline="30000" dirty="0">
                <a:latin typeface="Trebuchet MS" pitchFamily="34" charset="0"/>
              </a:rPr>
              <a:t>2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y</a:t>
            </a:r>
            <a:r>
              <a:rPr lang="en-US" sz="2200" dirty="0">
                <a:latin typeface="Trebuchet MS" pitchFamily="34" charset="0"/>
              </a:rPr>
              <a:t> — xz</a:t>
            </a:r>
            <a:r>
              <a:rPr lang="en-US" sz="2200" baseline="30000" dirty="0">
                <a:latin typeface="Trebuchet MS" pitchFamily="34" charset="0"/>
              </a:rPr>
              <a:t>2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z</a:t>
            </a:r>
            <a:r>
              <a:rPr lang="en-US" sz="2200" dirty="0">
                <a:latin typeface="Trebuchet MS" pitchFamily="34" charset="0"/>
              </a:rPr>
              <a:t> is not uniform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990600"/>
            <a:ext cx="8458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Both P and </a:t>
            </a:r>
            <a:r>
              <a:rPr lang="en-US" sz="2200" b="1" dirty="0">
                <a:solidFill>
                  <a:schemeClr val="tx1"/>
                </a:solidFill>
                <a:latin typeface="Trebuchet MS" pitchFamily="34" charset="0"/>
              </a:rPr>
              <a:t>A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may be represented in the same manner as (x, y, z) and (A</a:t>
            </a:r>
            <a:r>
              <a:rPr lang="en-US" sz="2200" baseline="-25000" dirty="0">
                <a:solidFill>
                  <a:schemeClr val="tx1"/>
                </a:solidFill>
                <a:latin typeface="Trebuchet MS" pitchFamily="34" charset="0"/>
              </a:rPr>
              <a:t>x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, A</a:t>
            </a:r>
            <a:r>
              <a:rPr lang="en-US" sz="2200" baseline="-25000" dirty="0">
                <a:solidFill>
                  <a:schemeClr val="tx1"/>
                </a:solidFill>
                <a:latin typeface="Trebuchet MS" pitchFamily="34" charset="0"/>
              </a:rPr>
              <a:t>y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, A</a:t>
            </a:r>
            <a:r>
              <a:rPr lang="en-US" sz="2200" baseline="-25000" dirty="0">
                <a:solidFill>
                  <a:schemeClr val="tx1"/>
                </a:solidFill>
                <a:latin typeface="Trebuchet MS" pitchFamily="34" charset="0"/>
              </a:rPr>
              <a:t>z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), respectively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However, the point P is not a vector; only its position vector </a:t>
            </a:r>
            <a:r>
              <a:rPr lang="en-US" sz="2200" b="1" dirty="0" err="1">
                <a:solidFill>
                  <a:schemeClr val="tx1"/>
                </a:solidFill>
                <a:latin typeface="Trebuchet MS" pitchFamily="34" charset="0"/>
              </a:rPr>
              <a:t>r</a:t>
            </a:r>
            <a:r>
              <a:rPr lang="en-US" sz="2200" b="1" baseline="-25000" dirty="0" err="1">
                <a:solidFill>
                  <a:schemeClr val="tx1"/>
                </a:solidFill>
                <a:latin typeface="Trebuchet MS" pitchFamily="34" charset="0"/>
              </a:rPr>
              <a:t>P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is a vector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918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Vector Multiplication – Dot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dot product of two vectors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, written as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•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, is defined geometrically as the product of the magnitudes of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 and the cosine of the angle between them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Also called </a:t>
            </a:r>
            <a:r>
              <a:rPr lang="en-US" sz="2200" b="1" dirty="0">
                <a:latin typeface="Trebuchet MS" pitchFamily="34" charset="0"/>
              </a:rPr>
              <a:t>scalar product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If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= (Ax, Ay, </a:t>
            </a:r>
            <a:r>
              <a:rPr lang="en-US" sz="2200" dirty="0" err="1">
                <a:latin typeface="Trebuchet MS" pitchFamily="34" charset="0"/>
              </a:rPr>
              <a:t>Az</a:t>
            </a:r>
            <a:r>
              <a:rPr lang="en-US" sz="2200" dirty="0">
                <a:latin typeface="Trebuchet MS" pitchFamily="34" charset="0"/>
              </a:rPr>
              <a:t>) and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 = (</a:t>
            </a:r>
            <a:r>
              <a:rPr lang="en-US" sz="2200" dirty="0" err="1">
                <a:latin typeface="Trebuchet MS" pitchFamily="34" charset="0"/>
              </a:rPr>
              <a:t>Bx</a:t>
            </a:r>
            <a:r>
              <a:rPr lang="en-US" sz="2200" dirty="0">
                <a:latin typeface="Trebuchet MS" pitchFamily="34" charset="0"/>
              </a:rPr>
              <a:t>, By, </a:t>
            </a:r>
            <a:r>
              <a:rPr lang="en-US" sz="2200" dirty="0" err="1">
                <a:latin typeface="Trebuchet MS" pitchFamily="34" charset="0"/>
              </a:rPr>
              <a:t>Bz</a:t>
            </a:r>
            <a:r>
              <a:rPr lang="en-US" sz="2200" dirty="0">
                <a:latin typeface="Trebuchet MS" pitchFamily="34" charset="0"/>
              </a:rPr>
              <a:t>), then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Note that: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2238375"/>
            <a:ext cx="23907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4267200"/>
            <a:ext cx="35909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181600"/>
            <a:ext cx="38100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5761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Vector Multiplication – Cross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638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cross product of two vectors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b="1" dirty="0">
                <a:latin typeface="Trebuchet MS" pitchFamily="34" charset="0"/>
              </a:rPr>
              <a:t>B,</a:t>
            </a:r>
            <a:r>
              <a:rPr lang="en-US" sz="2200" dirty="0">
                <a:latin typeface="Trebuchet MS" pitchFamily="34" charset="0"/>
              </a:rPr>
              <a:t> written as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x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, is a vector quantity whose magnitude is the area of the </a:t>
            </a:r>
            <a:r>
              <a:rPr lang="en-US" sz="2200" dirty="0" err="1">
                <a:latin typeface="Trebuchet MS" pitchFamily="34" charset="0"/>
              </a:rPr>
              <a:t>parallelopiped</a:t>
            </a:r>
            <a:r>
              <a:rPr lang="en-US" sz="2200" dirty="0">
                <a:latin typeface="Trebuchet MS" pitchFamily="34" charset="0"/>
              </a:rPr>
              <a:t> formed by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 and is in the direction of the right thumb when the fingers of the right hand rotate from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to </a:t>
            </a:r>
            <a:r>
              <a:rPr lang="en-US" sz="2200" b="1" dirty="0">
                <a:latin typeface="Trebuchet MS" pitchFamily="34" charset="0"/>
              </a:rPr>
              <a:t>B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667000"/>
            <a:ext cx="28003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29000"/>
            <a:ext cx="5638800" cy="286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2" y="3276600"/>
            <a:ext cx="3505198" cy="315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0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Vector Multiplication – Cross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If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= (Ax, Ay, </a:t>
            </a:r>
            <a:r>
              <a:rPr lang="en-US" sz="2200" dirty="0" err="1">
                <a:latin typeface="Trebuchet MS" pitchFamily="34" charset="0"/>
              </a:rPr>
              <a:t>Az</a:t>
            </a:r>
            <a:r>
              <a:rPr lang="en-US" sz="2200" dirty="0">
                <a:latin typeface="Trebuchet MS" pitchFamily="34" charset="0"/>
              </a:rPr>
              <a:t>) and </a:t>
            </a:r>
            <a:r>
              <a:rPr lang="en-US" sz="2200" b="1" dirty="0">
                <a:latin typeface="Trebuchet MS" pitchFamily="34" charset="0"/>
              </a:rPr>
              <a:t>B</a:t>
            </a:r>
            <a:r>
              <a:rPr lang="en-US" sz="2200" dirty="0">
                <a:latin typeface="Trebuchet MS" pitchFamily="34" charset="0"/>
              </a:rPr>
              <a:t> = (</a:t>
            </a:r>
            <a:r>
              <a:rPr lang="en-US" sz="2200" dirty="0" err="1">
                <a:latin typeface="Trebuchet MS" pitchFamily="34" charset="0"/>
              </a:rPr>
              <a:t>Bx</a:t>
            </a:r>
            <a:r>
              <a:rPr lang="en-US" sz="2200" dirty="0">
                <a:latin typeface="Trebuchet MS" pitchFamily="34" charset="0"/>
              </a:rPr>
              <a:t>, By, </a:t>
            </a:r>
            <a:r>
              <a:rPr lang="en-US" sz="2200" dirty="0" err="1">
                <a:latin typeface="Trebuchet MS" pitchFamily="34" charset="0"/>
              </a:rPr>
              <a:t>Bz</a:t>
            </a:r>
            <a:r>
              <a:rPr lang="en-US" sz="2200" dirty="0">
                <a:latin typeface="Trebuchet MS" pitchFamily="34" charset="0"/>
              </a:rPr>
              <a:t>), then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Note that: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828800"/>
            <a:ext cx="7000875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4572000"/>
            <a:ext cx="197167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875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Components of a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Scalar Component: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Vector Component: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33600"/>
            <a:ext cx="15430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114925"/>
            <a:ext cx="30765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71600"/>
            <a:ext cx="333375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4191000"/>
            <a:ext cx="33909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353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Let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= 3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y</a:t>
            </a:r>
            <a:r>
              <a:rPr lang="en-US" sz="2200" dirty="0">
                <a:latin typeface="Trebuchet MS" pitchFamily="34" charset="0"/>
              </a:rPr>
              <a:t> + 4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z</a:t>
            </a:r>
            <a:r>
              <a:rPr lang="en-US" sz="2200" dirty="0">
                <a:latin typeface="Trebuchet MS" pitchFamily="34" charset="0"/>
              </a:rPr>
              <a:t>, and </a:t>
            </a:r>
            <a:r>
              <a:rPr lang="en-US" sz="2200" b="1" dirty="0">
                <a:latin typeface="Trebuchet MS" pitchFamily="34" charset="0"/>
              </a:rPr>
              <a:t>F</a:t>
            </a:r>
            <a:r>
              <a:rPr lang="en-US" sz="2200" dirty="0">
                <a:latin typeface="Trebuchet MS" pitchFamily="34" charset="0"/>
              </a:rPr>
              <a:t> = 4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x</a:t>
            </a:r>
            <a:r>
              <a:rPr lang="en-US" sz="2200" dirty="0">
                <a:latin typeface="Trebuchet MS" pitchFamily="34" charset="0"/>
              </a:rPr>
              <a:t> - 10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y</a:t>
            </a:r>
            <a:r>
              <a:rPr lang="en-US" sz="2200" dirty="0">
                <a:latin typeface="Trebuchet MS" pitchFamily="34" charset="0"/>
              </a:rPr>
              <a:t> + 5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z</a:t>
            </a: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sz="2200" dirty="0">
                <a:latin typeface="Trebuchet MS" pitchFamily="34" charset="0"/>
              </a:rPr>
              <a:t>(a) Find the vector component of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along </a:t>
            </a:r>
            <a:r>
              <a:rPr lang="en-US" sz="2200" b="1" dirty="0">
                <a:latin typeface="Trebuchet MS" pitchFamily="34" charset="0"/>
              </a:rPr>
              <a:t>F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sz="2200" dirty="0">
                <a:latin typeface="Trebuchet MS" pitchFamily="34" charset="0"/>
              </a:rPr>
              <a:t>(b) Determine a unit vector perpendicular to both </a:t>
            </a:r>
            <a:r>
              <a:rPr lang="en-US" sz="2200" b="1" dirty="0"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b="1" dirty="0">
                <a:latin typeface="Trebuchet MS" pitchFamily="34" charset="0"/>
              </a:rPr>
              <a:t>F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2126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1461</TotalTime>
  <Words>826</Words>
  <Application>Microsoft Office PowerPoint</Application>
  <PresentationFormat>On-screen Show (4:3)</PresentationFormat>
  <Paragraphs>150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Cambria Math</vt:lpstr>
      <vt:lpstr>Trebuchet MS</vt:lpstr>
      <vt:lpstr>Wingdings</vt:lpstr>
      <vt:lpstr>Clarity</vt:lpstr>
      <vt:lpstr>  COURSE INTRODUCTION and  VECTOR ALGEBRA</vt:lpstr>
      <vt:lpstr>Electromagnetics</vt:lpstr>
      <vt:lpstr>Scalars and Vectors</vt:lpstr>
      <vt:lpstr>Scalars and Vectors</vt:lpstr>
      <vt:lpstr>Vector Addition and Subtraction </vt:lpstr>
      <vt:lpstr>Vector Addition and Subtraction</vt:lpstr>
      <vt:lpstr>Position Vector</vt:lpstr>
      <vt:lpstr>Distance Vector</vt:lpstr>
      <vt:lpstr>Distance Vector</vt:lpstr>
      <vt:lpstr>Vector Multiplication – Dot Product</vt:lpstr>
      <vt:lpstr>Vector Multiplication – Cross Product</vt:lpstr>
      <vt:lpstr>Vector Multiplication – Cross Product</vt:lpstr>
      <vt:lpstr>Components of a Vector</vt:lpstr>
      <vt:lpstr>Problem- 1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Lecture-1 Vector Algebra</dc:title>
  <dc:creator>Salman</dc:creator>
  <cp:lastModifiedBy>Salman Ghafoor</cp:lastModifiedBy>
  <cp:revision>180</cp:revision>
  <dcterms:created xsi:type="dcterms:W3CDTF">2006-08-16T00:00:00Z</dcterms:created>
  <dcterms:modified xsi:type="dcterms:W3CDTF">2026-01-21T05:27:52Z</dcterms:modified>
</cp:coreProperties>
</file>